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31"/>
  </p:notesMasterIdLst>
  <p:sldIdLst>
    <p:sldId id="288" r:id="rId2"/>
    <p:sldId id="257" r:id="rId3"/>
    <p:sldId id="258" r:id="rId4"/>
    <p:sldId id="259" r:id="rId5"/>
    <p:sldId id="260" r:id="rId6"/>
    <p:sldId id="296" r:id="rId7"/>
    <p:sldId id="263" r:id="rId8"/>
    <p:sldId id="264" r:id="rId9"/>
    <p:sldId id="265" r:id="rId10"/>
    <p:sldId id="266" r:id="rId11"/>
    <p:sldId id="267" r:id="rId12"/>
    <p:sldId id="268" r:id="rId13"/>
    <p:sldId id="269" r:id="rId14"/>
    <p:sldId id="270" r:id="rId15"/>
    <p:sldId id="271" r:id="rId16"/>
    <p:sldId id="273" r:id="rId17"/>
    <p:sldId id="274" r:id="rId18"/>
    <p:sldId id="276" r:id="rId19"/>
    <p:sldId id="277" r:id="rId20"/>
    <p:sldId id="278" r:id="rId21"/>
    <p:sldId id="279" r:id="rId22"/>
    <p:sldId id="285" r:id="rId23"/>
    <p:sldId id="295" r:id="rId24"/>
    <p:sldId id="282" r:id="rId25"/>
    <p:sldId id="256" r:id="rId26"/>
    <p:sldId id="297" r:id="rId27"/>
    <p:sldId id="283" r:id="rId28"/>
    <p:sldId id="284" r:id="rId29"/>
    <p:sldId id="287" r:id="rId3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20" userDrawn="1">
          <p15:clr>
            <a:srgbClr val="A4A3A4"/>
          </p15:clr>
        </p15:guide>
        <p15:guide id="2" orient="horz" pos="1162" userDrawn="1">
          <p15:clr>
            <a:srgbClr val="A4A3A4"/>
          </p15:clr>
        </p15:guide>
        <p15:guide id="3" orient="horz" pos="295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3804F-E9EF-3089-C2D8-5F1E3E8C9232}" name="木村 真子" initials="木村" userId="S::mako_kimura@shufunotomo01.onmicrosoft.com::81b487e2-08d4-4c3f-b8bd-f7efccab95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村井未来" initials="村井未来" lastIdx="15" clrIdx="0">
    <p:extLst>
      <p:ext uri="{19B8F6BF-5375-455C-9EA6-DF929625EA0E}">
        <p15:presenceInfo xmlns:p15="http://schemas.microsoft.com/office/powerpoint/2012/main" userId="村井未来" providerId="None"/>
      </p:ext>
    </p:extLst>
  </p:cmAuthor>
  <p:cmAuthor id="2" name="村井 未来" initials="村井" lastIdx="1" clrIdx="1">
    <p:extLst>
      <p:ext uri="{19B8F6BF-5375-455C-9EA6-DF929625EA0E}">
        <p15:presenceInfo xmlns:p15="http://schemas.microsoft.com/office/powerpoint/2012/main" userId="dbfa76c8a174a7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1C6"/>
    <a:srgbClr val="F74E92"/>
    <a:srgbClr val="F2E9F2"/>
    <a:srgbClr val="DFE7EA"/>
    <a:srgbClr val="F2D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3"/>
    <p:restoredTop sz="96327"/>
  </p:normalViewPr>
  <p:slideViewPr>
    <p:cSldViewPr snapToGrid="0" snapToObjects="1">
      <p:cViewPr varScale="1">
        <p:scale>
          <a:sx n="59" d="100"/>
          <a:sy n="59" d="100"/>
        </p:scale>
        <p:origin x="1220" y="52"/>
      </p:cViewPr>
      <p:guideLst>
        <p:guide pos="3120"/>
        <p:guide orient="horz" pos="1162"/>
        <p:guide orient="horz" pos="29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75000"/>
                    <a:lumOff val="25000"/>
                  </a:schemeClr>
                </a:solidFill>
                <a:latin typeface="Montserrat" panose="00000500000000000000" pitchFamily="50" charset="0"/>
                <a:ea typeface="+mn-ea"/>
                <a:cs typeface="+mn-cs"/>
              </a:defRPr>
            </a:pPr>
            <a:r>
              <a:rPr lang="ja-JP" altLang="en-US" sz="1600" b="1" i="0">
                <a:solidFill>
                  <a:schemeClr val="tx1">
                    <a:lumMod val="75000"/>
                    <a:lumOff val="25000"/>
                  </a:schemeClr>
                </a:solidFill>
                <a:latin typeface="Meiryo" panose="020B0604030504040204" pitchFamily="34" charset="-128"/>
                <a:ea typeface="Meiryo" panose="020B0604030504040204" pitchFamily="34" charset="-128"/>
              </a:rPr>
              <a:t>職業</a:t>
            </a:r>
            <a:endParaRPr lang="en-US" altLang="ja-JP" sz="1600" b="1" i="0" dirty="0">
              <a:solidFill>
                <a:schemeClr val="tx1">
                  <a:lumMod val="75000"/>
                  <a:lumOff val="25000"/>
                </a:schemeClr>
              </a:solidFill>
              <a:latin typeface="Meiryo" panose="020B0604030504040204" pitchFamily="34" charset="-128"/>
              <a:ea typeface="Meiryo" panose="020B0604030504040204" pitchFamily="34" charset="-128"/>
            </a:endParaRPr>
          </a:p>
        </c:rich>
      </c:tx>
      <c:layout>
        <c:manualLayout>
          <c:xMode val="edge"/>
          <c:yMode val="edge"/>
          <c:x val="4.8326335356896795E-3"/>
          <c:y val="0.1291175201731891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75000"/>
                  <a:lumOff val="25000"/>
                </a:schemeClr>
              </a:solidFill>
              <a:latin typeface="Montserrat" panose="00000500000000000000" pitchFamily="50" charset="0"/>
              <a:ea typeface="+mn-ea"/>
              <a:cs typeface="+mn-cs"/>
            </a:defRPr>
          </a:pPr>
          <a:endParaRPr lang="ja-JP"/>
        </a:p>
      </c:txPr>
    </c:title>
    <c:autoTitleDeleted val="0"/>
    <c:plotArea>
      <c:layout>
        <c:manualLayout>
          <c:layoutTarget val="inner"/>
          <c:xMode val="edge"/>
          <c:yMode val="edge"/>
          <c:x val="0.3577783266386747"/>
          <c:y val="2.5831312381370066E-2"/>
          <c:w val="0.25260658373089639"/>
          <c:h val="1"/>
        </c:manualLayout>
      </c:layout>
      <c:pieChart>
        <c:varyColors val="1"/>
        <c:ser>
          <c:idx val="0"/>
          <c:order val="0"/>
          <c:tx>
            <c:strRef>
              <c:f>Sheet1!$B$1</c:f>
              <c:strCache>
                <c:ptCount val="1"/>
                <c:pt idx="0">
                  <c:v>職業</c:v>
                </c:pt>
              </c:strCache>
            </c:strRef>
          </c:tx>
          <c:spPr>
            <a:ln w="15875">
              <a:noFill/>
            </a:ln>
          </c:spPr>
          <c:dPt>
            <c:idx val="0"/>
            <c:bubble3D val="0"/>
            <c:spPr>
              <a:solidFill>
                <a:srgbClr val="FCA1C6"/>
              </a:solidFill>
              <a:ln w="15875">
                <a:noFill/>
              </a:ln>
              <a:effectLst/>
            </c:spPr>
            <c:extLst>
              <c:ext xmlns:c16="http://schemas.microsoft.com/office/drawing/2014/chart" uri="{C3380CC4-5D6E-409C-BE32-E72D297353CC}">
                <c16:uniqueId val="{00000001-649A-BF41-A972-D8F0F6742E5C}"/>
              </c:ext>
            </c:extLst>
          </c:dPt>
          <c:dPt>
            <c:idx val="1"/>
            <c:bubble3D val="0"/>
            <c:spPr>
              <a:solidFill>
                <a:srgbClr val="F74E92"/>
              </a:solidFill>
              <a:ln w="15875">
                <a:noFill/>
              </a:ln>
              <a:effectLst/>
            </c:spPr>
            <c:extLst>
              <c:ext xmlns:c16="http://schemas.microsoft.com/office/drawing/2014/chart" uri="{C3380CC4-5D6E-409C-BE32-E72D297353CC}">
                <c16:uniqueId val="{00000003-649A-BF41-A972-D8F0F6742E5C}"/>
              </c:ext>
            </c:extLst>
          </c:dPt>
          <c:dPt>
            <c:idx val="2"/>
            <c:bubble3D val="0"/>
            <c:spPr>
              <a:solidFill>
                <a:schemeClr val="accent5">
                  <a:lumMod val="40000"/>
                  <a:lumOff val="60000"/>
                </a:schemeClr>
              </a:solidFill>
              <a:ln w="15875">
                <a:noFill/>
              </a:ln>
              <a:effectLst/>
            </c:spPr>
            <c:extLst>
              <c:ext xmlns:c16="http://schemas.microsoft.com/office/drawing/2014/chart" uri="{C3380CC4-5D6E-409C-BE32-E72D297353CC}">
                <c16:uniqueId val="{00000005-649A-BF41-A972-D8F0F6742E5C}"/>
              </c:ext>
            </c:extLst>
          </c:dPt>
          <c:dPt>
            <c:idx val="3"/>
            <c:bubble3D val="0"/>
            <c:spPr>
              <a:solidFill>
                <a:schemeClr val="accent5">
                  <a:lumMod val="20000"/>
                  <a:lumOff val="80000"/>
                </a:schemeClr>
              </a:solidFill>
              <a:ln w="15875">
                <a:noFill/>
              </a:ln>
              <a:effectLst/>
            </c:spPr>
            <c:extLst>
              <c:ext xmlns:c16="http://schemas.microsoft.com/office/drawing/2014/chart" uri="{C3380CC4-5D6E-409C-BE32-E72D297353CC}">
                <c16:uniqueId val="{00000007-649A-BF41-A972-D8F0F6742E5C}"/>
              </c:ext>
            </c:extLst>
          </c:dPt>
          <c:dPt>
            <c:idx val="4"/>
            <c:bubble3D val="0"/>
            <c:spPr>
              <a:solidFill>
                <a:schemeClr val="bg1">
                  <a:lumMod val="95000"/>
                </a:schemeClr>
              </a:solidFill>
              <a:ln w="15875">
                <a:noFill/>
              </a:ln>
              <a:effectLst/>
            </c:spPr>
            <c:extLst>
              <c:ext xmlns:c16="http://schemas.microsoft.com/office/drawing/2014/chart" uri="{C3380CC4-5D6E-409C-BE32-E72D297353CC}">
                <c16:uniqueId val="{00000009-649A-BF41-A972-D8F0F6742E5C}"/>
              </c:ext>
            </c:extLst>
          </c:dPt>
          <c:cat>
            <c:strRef>
              <c:f>Sheet1!$A$2:$A$6</c:f>
              <c:strCache>
                <c:ptCount val="5"/>
                <c:pt idx="0">
                  <c:v>専業主婦</c:v>
                </c:pt>
                <c:pt idx="1">
                  <c:v>パート・アルバイト</c:v>
                </c:pt>
                <c:pt idx="2">
                  <c:v>会社員</c:v>
                </c:pt>
                <c:pt idx="3">
                  <c:v>自営業・フリー</c:v>
                </c:pt>
                <c:pt idx="4">
                  <c:v>その他</c:v>
                </c:pt>
              </c:strCache>
            </c:strRef>
          </c:cat>
          <c:val>
            <c:numRef>
              <c:f>Sheet1!$B$2:$B$6</c:f>
              <c:numCache>
                <c:formatCode>General</c:formatCode>
                <c:ptCount val="5"/>
                <c:pt idx="0">
                  <c:v>30.5</c:v>
                </c:pt>
                <c:pt idx="1">
                  <c:v>34</c:v>
                </c:pt>
                <c:pt idx="2">
                  <c:v>20.3</c:v>
                </c:pt>
                <c:pt idx="3">
                  <c:v>9.4</c:v>
                </c:pt>
                <c:pt idx="4">
                  <c:v>5.8</c:v>
                </c:pt>
              </c:numCache>
            </c:numRef>
          </c:val>
          <c:extLst>
            <c:ext xmlns:c16="http://schemas.microsoft.com/office/drawing/2014/chart" uri="{C3380CC4-5D6E-409C-BE32-E72D297353CC}">
              <c16:uniqueId val="{0000000A-649A-BF41-A972-D8F0F6742E5C}"/>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4031857041957529"/>
          <c:y val="0.10286846124164425"/>
          <c:w val="0.19291796118397961"/>
          <c:h val="0.8333062500823477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legend>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231520113270442E-2"/>
          <c:y val="6.4147098434342437E-2"/>
          <c:w val="0.87177389129683636"/>
          <c:h val="0.58506607793987253"/>
        </c:manualLayout>
      </c:layout>
      <c:barChart>
        <c:barDir val="col"/>
        <c:grouping val="clustered"/>
        <c:varyColors val="0"/>
        <c:ser>
          <c:idx val="0"/>
          <c:order val="0"/>
          <c:tx>
            <c:strRef>
              <c:f>Sheet1!$B$1</c:f>
              <c:strCache>
                <c:ptCount val="1"/>
                <c:pt idx="0">
                  <c:v>年齢層</c:v>
                </c:pt>
              </c:strCache>
            </c:strRef>
          </c:tx>
          <c:spPr>
            <a:solidFill>
              <a:schemeClr val="accent1"/>
            </a:solidFill>
            <a:ln w="19050">
              <a:solidFill>
                <a:schemeClr val="lt1"/>
              </a:solidFill>
            </a:ln>
            <a:effectLst/>
          </c:spPr>
          <c:invertIfNegative val="0"/>
          <c:dPt>
            <c:idx val="0"/>
            <c:invertIfNegative val="0"/>
            <c:bubble3D val="0"/>
            <c:spPr>
              <a:solidFill>
                <a:srgbClr val="F8D4E4"/>
              </a:solidFill>
              <a:ln w="19050">
                <a:noFill/>
              </a:ln>
              <a:effectLst/>
            </c:spPr>
            <c:extLst>
              <c:ext xmlns:c16="http://schemas.microsoft.com/office/drawing/2014/chart" uri="{C3380CC4-5D6E-409C-BE32-E72D297353CC}">
                <c16:uniqueId val="{00000001-3D9E-D447-ADEB-256D66F1C976}"/>
              </c:ext>
            </c:extLst>
          </c:dPt>
          <c:dPt>
            <c:idx val="1"/>
            <c:invertIfNegative val="0"/>
            <c:bubble3D val="0"/>
            <c:spPr>
              <a:solidFill>
                <a:srgbClr val="F8D4E4"/>
              </a:solidFill>
              <a:ln w="19050">
                <a:solidFill>
                  <a:schemeClr val="lt1"/>
                </a:solidFill>
              </a:ln>
              <a:effectLst/>
            </c:spPr>
            <c:extLst>
              <c:ext xmlns:c16="http://schemas.microsoft.com/office/drawing/2014/chart" uri="{C3380CC4-5D6E-409C-BE32-E72D297353CC}">
                <c16:uniqueId val="{00000003-3D9E-D447-ADEB-256D66F1C976}"/>
              </c:ext>
            </c:extLst>
          </c:dPt>
          <c:dPt>
            <c:idx val="2"/>
            <c:invertIfNegative val="0"/>
            <c:bubble3D val="0"/>
            <c:spPr>
              <a:solidFill>
                <a:srgbClr val="F74E92"/>
              </a:solidFill>
              <a:ln w="19050">
                <a:noFill/>
              </a:ln>
              <a:effectLst/>
            </c:spPr>
            <c:extLst>
              <c:ext xmlns:c16="http://schemas.microsoft.com/office/drawing/2014/chart" uri="{C3380CC4-5D6E-409C-BE32-E72D297353CC}">
                <c16:uniqueId val="{00000005-3D9E-D447-ADEB-256D66F1C976}"/>
              </c:ext>
            </c:extLst>
          </c:dPt>
          <c:dPt>
            <c:idx val="3"/>
            <c:invertIfNegative val="0"/>
            <c:bubble3D val="0"/>
            <c:spPr>
              <a:solidFill>
                <a:srgbClr val="F8D4E4"/>
              </a:solidFill>
              <a:ln w="19050">
                <a:noFill/>
              </a:ln>
              <a:effectLst/>
            </c:spPr>
            <c:extLst>
              <c:ext xmlns:c16="http://schemas.microsoft.com/office/drawing/2014/chart" uri="{C3380CC4-5D6E-409C-BE32-E72D297353CC}">
                <c16:uniqueId val="{00000007-3D9E-D447-ADEB-256D66F1C976}"/>
              </c:ext>
            </c:extLst>
          </c:dPt>
          <c:dPt>
            <c:idx val="4"/>
            <c:invertIfNegative val="0"/>
            <c:bubble3D val="0"/>
            <c:spPr>
              <a:solidFill>
                <a:srgbClr val="F8D4E4"/>
              </a:solidFill>
              <a:ln w="19050">
                <a:noFill/>
              </a:ln>
              <a:effectLst/>
            </c:spPr>
            <c:extLst>
              <c:ext xmlns:c16="http://schemas.microsoft.com/office/drawing/2014/chart" uri="{C3380CC4-5D6E-409C-BE32-E72D297353CC}">
                <c16:uniqueId val="{00000009-3D9E-D447-ADEB-256D66F1C976}"/>
              </c:ext>
            </c:extLst>
          </c:dPt>
          <c:dPt>
            <c:idx val="5"/>
            <c:invertIfNegative val="0"/>
            <c:bubble3D val="0"/>
            <c:spPr>
              <a:solidFill>
                <a:srgbClr val="F8D4E4"/>
              </a:solidFill>
              <a:ln w="19050">
                <a:noFill/>
              </a:ln>
              <a:effectLst/>
            </c:spPr>
            <c:extLst>
              <c:ext xmlns:c16="http://schemas.microsoft.com/office/drawing/2014/chart" uri="{C3380CC4-5D6E-409C-BE32-E72D297353CC}">
                <c16:uniqueId val="{0000000B-3D9E-D447-ADEB-256D66F1C976}"/>
              </c:ext>
            </c:extLst>
          </c:dPt>
          <c:dPt>
            <c:idx val="6"/>
            <c:invertIfNegative val="0"/>
            <c:bubble3D val="0"/>
            <c:spPr>
              <a:solidFill>
                <a:srgbClr val="F8D4E4"/>
              </a:solidFill>
              <a:ln w="19050">
                <a:solidFill>
                  <a:schemeClr val="lt1"/>
                </a:solidFill>
              </a:ln>
              <a:effectLst/>
            </c:spPr>
            <c:extLst>
              <c:ext xmlns:c16="http://schemas.microsoft.com/office/drawing/2014/chart" uri="{C3380CC4-5D6E-409C-BE32-E72D297353CC}">
                <c16:uniqueId val="{0000000D-3D9E-D447-ADEB-256D66F1C976}"/>
              </c:ext>
            </c:extLst>
          </c:dPt>
          <c:dPt>
            <c:idx val="7"/>
            <c:invertIfNegative val="0"/>
            <c:bubble3D val="0"/>
            <c:spPr>
              <a:solidFill>
                <a:srgbClr val="F8D4E4"/>
              </a:solidFill>
              <a:ln w="19050">
                <a:solidFill>
                  <a:schemeClr val="lt1"/>
                </a:solidFill>
              </a:ln>
              <a:effectLst/>
            </c:spPr>
            <c:extLst>
              <c:ext xmlns:c16="http://schemas.microsoft.com/office/drawing/2014/chart" uri="{C3380CC4-5D6E-409C-BE32-E72D297353CC}">
                <c16:uniqueId val="{0000000F-3D9E-D447-ADEB-256D66F1C976}"/>
              </c:ext>
            </c:extLst>
          </c:dPt>
          <c:dPt>
            <c:idx val="8"/>
            <c:invertIfNegative val="0"/>
            <c:bubble3D val="0"/>
            <c:spPr>
              <a:solidFill>
                <a:srgbClr val="F74E92"/>
              </a:solidFill>
              <a:ln w="19050">
                <a:solidFill>
                  <a:schemeClr val="lt1"/>
                </a:solidFill>
              </a:ln>
              <a:effectLst/>
            </c:spPr>
            <c:extLst>
              <c:ext xmlns:c16="http://schemas.microsoft.com/office/drawing/2014/chart" uri="{C3380CC4-5D6E-409C-BE32-E72D297353CC}">
                <c16:uniqueId val="{00000011-3D9E-D447-ADEB-256D66F1C976}"/>
              </c:ext>
            </c:extLst>
          </c:dPt>
          <c:dPt>
            <c:idx val="9"/>
            <c:invertIfNegative val="0"/>
            <c:bubble3D val="0"/>
            <c:spPr>
              <a:solidFill>
                <a:srgbClr val="F8D4E4"/>
              </a:solidFill>
              <a:ln w="19050">
                <a:solidFill>
                  <a:schemeClr val="lt1"/>
                </a:solidFill>
              </a:ln>
              <a:effectLst/>
            </c:spPr>
            <c:extLst>
              <c:ext xmlns:c16="http://schemas.microsoft.com/office/drawing/2014/chart" uri="{C3380CC4-5D6E-409C-BE32-E72D297353CC}">
                <c16:uniqueId val="{00000013-3D9E-D447-ADEB-256D66F1C976}"/>
              </c:ext>
            </c:extLst>
          </c:dPt>
          <c:dPt>
            <c:idx val="10"/>
            <c:invertIfNegative val="0"/>
            <c:bubble3D val="0"/>
            <c:spPr>
              <a:solidFill>
                <a:srgbClr val="F8D4E4"/>
              </a:solidFill>
              <a:ln w="19050">
                <a:solidFill>
                  <a:schemeClr val="lt1"/>
                </a:solidFill>
              </a:ln>
              <a:effectLst/>
            </c:spPr>
            <c:extLst>
              <c:ext xmlns:c16="http://schemas.microsoft.com/office/drawing/2014/chart" uri="{C3380CC4-5D6E-409C-BE32-E72D297353CC}">
                <c16:uniqueId val="{00000015-3D9E-D447-ADEB-256D66F1C976}"/>
              </c:ext>
            </c:extLst>
          </c:dPt>
          <c:dPt>
            <c:idx val="11"/>
            <c:invertIfNegative val="0"/>
            <c:bubble3D val="0"/>
            <c:spPr>
              <a:solidFill>
                <a:srgbClr val="F8D4E4"/>
              </a:solidFill>
              <a:ln w="19050">
                <a:solidFill>
                  <a:schemeClr val="lt1"/>
                </a:solidFill>
              </a:ln>
              <a:effectLst/>
            </c:spPr>
            <c:extLst>
              <c:ext xmlns:c16="http://schemas.microsoft.com/office/drawing/2014/chart" uri="{C3380CC4-5D6E-409C-BE32-E72D297353CC}">
                <c16:uniqueId val="{00000017-3D9E-D447-ADEB-256D66F1C976}"/>
              </c:ext>
            </c:extLst>
          </c:dPt>
          <c:dPt>
            <c:idx val="12"/>
            <c:invertIfNegative val="0"/>
            <c:bubble3D val="0"/>
            <c:spPr>
              <a:solidFill>
                <a:srgbClr val="F74E92"/>
              </a:solidFill>
              <a:ln w="19050">
                <a:solidFill>
                  <a:schemeClr val="lt1"/>
                </a:solidFill>
              </a:ln>
              <a:effectLst/>
            </c:spPr>
            <c:extLst>
              <c:ext xmlns:c16="http://schemas.microsoft.com/office/drawing/2014/chart" uri="{C3380CC4-5D6E-409C-BE32-E72D297353CC}">
                <c16:uniqueId val="{00000019-3D9E-D447-ADEB-256D66F1C976}"/>
              </c:ext>
            </c:extLst>
          </c:dPt>
          <c:dPt>
            <c:idx val="13"/>
            <c:invertIfNegative val="0"/>
            <c:bubble3D val="0"/>
            <c:spPr>
              <a:solidFill>
                <a:srgbClr val="F8D4E4"/>
              </a:solidFill>
              <a:ln w="19050">
                <a:solidFill>
                  <a:schemeClr val="lt1"/>
                </a:solidFill>
              </a:ln>
              <a:effectLst/>
            </c:spPr>
            <c:extLst>
              <c:ext xmlns:c16="http://schemas.microsoft.com/office/drawing/2014/chart" uri="{C3380CC4-5D6E-409C-BE32-E72D297353CC}">
                <c16:uniqueId val="{0000001B-3D9E-D447-ADEB-256D66F1C976}"/>
              </c:ext>
            </c:extLst>
          </c:dPt>
          <c:dPt>
            <c:idx val="14"/>
            <c:invertIfNegative val="0"/>
            <c:bubble3D val="0"/>
            <c:spPr>
              <a:solidFill>
                <a:srgbClr val="F8D4E4"/>
              </a:solidFill>
              <a:ln w="19050">
                <a:solidFill>
                  <a:schemeClr val="lt1"/>
                </a:solidFill>
              </a:ln>
              <a:effectLst/>
            </c:spPr>
            <c:extLst>
              <c:ext xmlns:c16="http://schemas.microsoft.com/office/drawing/2014/chart" uri="{C3380CC4-5D6E-409C-BE32-E72D297353CC}">
                <c16:uniqueId val="{0000001D-3D9E-D447-ADEB-256D66F1C976}"/>
              </c:ext>
            </c:extLst>
          </c:dPt>
          <c:dPt>
            <c:idx val="15"/>
            <c:invertIfNegative val="0"/>
            <c:bubble3D val="0"/>
            <c:spPr>
              <a:solidFill>
                <a:srgbClr val="F8D4E4"/>
              </a:solidFill>
              <a:ln w="19050">
                <a:solidFill>
                  <a:schemeClr val="lt1"/>
                </a:solidFill>
              </a:ln>
              <a:effectLst/>
            </c:spPr>
            <c:extLst>
              <c:ext xmlns:c16="http://schemas.microsoft.com/office/drawing/2014/chart" uri="{C3380CC4-5D6E-409C-BE32-E72D297353CC}">
                <c16:uniqueId val="{0000001F-3D9E-D447-ADEB-256D66F1C976}"/>
              </c:ext>
            </c:extLst>
          </c:dPt>
          <c:cat>
            <c:strRef>
              <c:f>Sheet1!$A$2:$A$18</c:f>
              <c:strCache>
                <c:ptCount val="17"/>
                <c:pt idx="0">
                  <c:v>ファッション</c:v>
                </c:pt>
                <c:pt idx="1">
                  <c:v>美容</c:v>
                </c:pt>
                <c:pt idx="2">
                  <c:v>料理</c:v>
                </c:pt>
                <c:pt idx="3">
                  <c:v>DIY</c:v>
                </c:pt>
                <c:pt idx="4">
                  <c:v>ハンドメイド</c:v>
                </c:pt>
                <c:pt idx="5">
                  <c:v>収納</c:v>
                </c:pt>
                <c:pt idx="6">
                  <c:v>インテリア</c:v>
                </c:pt>
                <c:pt idx="7">
                  <c:v>ガーデニング</c:v>
                </c:pt>
                <c:pt idx="8">
                  <c:v>旅行</c:v>
                </c:pt>
                <c:pt idx="9">
                  <c:v>マネー</c:v>
                </c:pt>
                <c:pt idx="10">
                  <c:v>子育て</c:v>
                </c:pt>
                <c:pt idx="11">
                  <c:v>スポーツ</c:v>
                </c:pt>
                <c:pt idx="12">
                  <c:v>健康</c:v>
                </c:pt>
                <c:pt idx="13">
                  <c:v>映画</c:v>
                </c:pt>
                <c:pt idx="14">
                  <c:v>音楽</c:v>
                </c:pt>
                <c:pt idx="15">
                  <c:v>読書</c:v>
                </c:pt>
                <c:pt idx="16">
                  <c:v>その他</c:v>
                </c:pt>
              </c:strCache>
            </c:strRef>
          </c:cat>
          <c:val>
            <c:numRef>
              <c:f>Sheet1!$B$2:$B$18</c:f>
              <c:numCache>
                <c:formatCode>General</c:formatCode>
                <c:ptCount val="17"/>
                <c:pt idx="0">
                  <c:v>58</c:v>
                </c:pt>
                <c:pt idx="1">
                  <c:v>48</c:v>
                </c:pt>
                <c:pt idx="2">
                  <c:v>62</c:v>
                </c:pt>
                <c:pt idx="3">
                  <c:v>28</c:v>
                </c:pt>
                <c:pt idx="4">
                  <c:v>32</c:v>
                </c:pt>
                <c:pt idx="5">
                  <c:v>55</c:v>
                </c:pt>
                <c:pt idx="6">
                  <c:v>50</c:v>
                </c:pt>
                <c:pt idx="7">
                  <c:v>22</c:v>
                </c:pt>
                <c:pt idx="8">
                  <c:v>62</c:v>
                </c:pt>
                <c:pt idx="9">
                  <c:v>48</c:v>
                </c:pt>
                <c:pt idx="10">
                  <c:v>30</c:v>
                </c:pt>
                <c:pt idx="11">
                  <c:v>20</c:v>
                </c:pt>
                <c:pt idx="12">
                  <c:v>58</c:v>
                </c:pt>
                <c:pt idx="13">
                  <c:v>45</c:v>
                </c:pt>
                <c:pt idx="14">
                  <c:v>50</c:v>
                </c:pt>
                <c:pt idx="15">
                  <c:v>40</c:v>
                </c:pt>
                <c:pt idx="16">
                  <c:v>0</c:v>
                </c:pt>
              </c:numCache>
            </c:numRef>
          </c:val>
          <c:extLst>
            <c:ext xmlns:c16="http://schemas.microsoft.com/office/drawing/2014/chart" uri="{C3380CC4-5D6E-409C-BE32-E72D297353CC}">
              <c16:uniqueId val="{00000020-3D9E-D447-ADEB-256D66F1C976}"/>
            </c:ext>
          </c:extLst>
        </c:ser>
        <c:dLbls>
          <c:showLegendKey val="0"/>
          <c:showVal val="0"/>
          <c:showCatName val="0"/>
          <c:showSerName val="0"/>
          <c:showPercent val="0"/>
          <c:showBubbleSize val="0"/>
        </c:dLbls>
        <c:gapWidth val="100"/>
        <c:axId val="413620424"/>
        <c:axId val="413615720"/>
      </c:barChart>
      <c:valAx>
        <c:axId val="413615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3620424"/>
        <c:crosses val="autoZero"/>
        <c:crossBetween val="between"/>
      </c:valAx>
      <c:catAx>
        <c:axId val="413620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800" b="0" i="0" u="none" strike="noStrike" kern="1200" baseline="0">
                <a:solidFill>
                  <a:srgbClr val="282828"/>
                </a:solidFill>
                <a:latin typeface="Meiryo" panose="020B0604030504040204" pitchFamily="34" charset="-128"/>
                <a:ea typeface="Meiryo" panose="020B0604030504040204" pitchFamily="34" charset="-128"/>
                <a:cs typeface="+mn-cs"/>
              </a:defRPr>
            </a:pPr>
            <a:endParaRPr lang="ja-JP"/>
          </a:p>
        </c:txPr>
        <c:crossAx val="41361572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列1</c:v>
                </c:pt>
              </c:strCache>
            </c:strRef>
          </c:tx>
          <c:spPr>
            <a:solidFill>
              <a:srgbClr val="F74E92"/>
            </a:solidFill>
            <a:ln w="19050">
              <a:solidFill>
                <a:schemeClr val="lt1"/>
              </a:solidFill>
            </a:ln>
            <a:effectLst/>
          </c:spPr>
          <c:invertIfNegative val="0"/>
          <c:dPt>
            <c:idx val="0"/>
            <c:invertIfNegative val="0"/>
            <c:bubble3D val="0"/>
            <c:spPr>
              <a:solidFill>
                <a:srgbClr val="F74E92"/>
              </a:solidFill>
              <a:ln w="19050">
                <a:noFill/>
              </a:ln>
              <a:effectLst/>
            </c:spPr>
            <c:extLst>
              <c:ext xmlns:c16="http://schemas.microsoft.com/office/drawing/2014/chart" uri="{C3380CC4-5D6E-409C-BE32-E72D297353CC}">
                <c16:uniqueId val="{00000001-0824-FC46-A3E2-F5122D919BDF}"/>
              </c:ext>
            </c:extLst>
          </c:dPt>
          <c:dPt>
            <c:idx val="1"/>
            <c:invertIfNegative val="0"/>
            <c:bubble3D val="0"/>
            <c:spPr>
              <a:solidFill>
                <a:srgbClr val="F74E92"/>
              </a:solidFill>
              <a:ln w="19050">
                <a:noFill/>
              </a:ln>
              <a:effectLst/>
            </c:spPr>
            <c:extLst>
              <c:ext xmlns:c16="http://schemas.microsoft.com/office/drawing/2014/chart" uri="{C3380CC4-5D6E-409C-BE32-E72D297353CC}">
                <c16:uniqueId val="{00000003-0824-FC46-A3E2-F5122D919BDF}"/>
              </c:ext>
            </c:extLst>
          </c:dPt>
          <c:dPt>
            <c:idx val="2"/>
            <c:invertIfNegative val="0"/>
            <c:bubble3D val="0"/>
            <c:spPr>
              <a:solidFill>
                <a:srgbClr val="F74E92"/>
              </a:solidFill>
              <a:ln w="19050">
                <a:noFill/>
              </a:ln>
              <a:effectLst/>
            </c:spPr>
            <c:extLst>
              <c:ext xmlns:c16="http://schemas.microsoft.com/office/drawing/2014/chart" uri="{C3380CC4-5D6E-409C-BE32-E72D297353CC}">
                <c16:uniqueId val="{00000005-0824-FC46-A3E2-F5122D919BDF}"/>
              </c:ext>
            </c:extLst>
          </c:dPt>
          <c:dPt>
            <c:idx val="3"/>
            <c:invertIfNegative val="0"/>
            <c:bubble3D val="0"/>
            <c:spPr>
              <a:solidFill>
                <a:srgbClr val="F74E92"/>
              </a:solidFill>
              <a:ln w="19050">
                <a:noFill/>
              </a:ln>
              <a:effectLst/>
            </c:spPr>
            <c:extLst>
              <c:ext xmlns:c16="http://schemas.microsoft.com/office/drawing/2014/chart" uri="{C3380CC4-5D6E-409C-BE32-E72D297353CC}">
                <c16:uniqueId val="{00000007-0824-FC46-A3E2-F5122D919BDF}"/>
              </c:ext>
            </c:extLst>
          </c:dPt>
          <c:dPt>
            <c:idx val="4"/>
            <c:invertIfNegative val="0"/>
            <c:bubble3D val="0"/>
            <c:spPr>
              <a:solidFill>
                <a:srgbClr val="F74E92"/>
              </a:solidFill>
              <a:ln w="19050">
                <a:noFill/>
              </a:ln>
              <a:effectLst/>
            </c:spPr>
            <c:extLst>
              <c:ext xmlns:c16="http://schemas.microsoft.com/office/drawing/2014/chart" uri="{C3380CC4-5D6E-409C-BE32-E72D297353CC}">
                <c16:uniqueId val="{00000009-0824-FC46-A3E2-F5122D919BDF}"/>
              </c:ext>
            </c:extLst>
          </c:dPt>
          <c:cat>
            <c:strRef>
              <c:f>Sheet1!$A$2:$A$7</c:f>
              <c:strCache>
                <c:ptCount val="6"/>
                <c:pt idx="0">
                  <c:v>ほとんど買わない</c:v>
                </c:pt>
                <c:pt idx="1">
                  <c:v>数ヵ月に一回程度</c:v>
                </c:pt>
                <c:pt idx="2">
                  <c:v>1ヵ月に1回程度</c:v>
                </c:pt>
                <c:pt idx="3">
                  <c:v>1ヵ月に2回程度</c:v>
                </c:pt>
                <c:pt idx="4">
                  <c:v>1ヵ月に3回程度</c:v>
                </c:pt>
                <c:pt idx="5">
                  <c:v>1ヵ月に4回程度</c:v>
                </c:pt>
              </c:strCache>
            </c:strRef>
          </c:cat>
          <c:val>
            <c:numRef>
              <c:f>Sheet1!$B$2:$B$7</c:f>
              <c:numCache>
                <c:formatCode>General</c:formatCode>
                <c:ptCount val="6"/>
                <c:pt idx="0">
                  <c:v>5</c:v>
                </c:pt>
                <c:pt idx="1">
                  <c:v>24</c:v>
                </c:pt>
                <c:pt idx="2">
                  <c:v>23</c:v>
                </c:pt>
                <c:pt idx="3">
                  <c:v>27</c:v>
                </c:pt>
                <c:pt idx="4">
                  <c:v>9</c:v>
                </c:pt>
                <c:pt idx="5">
                  <c:v>12</c:v>
                </c:pt>
              </c:numCache>
            </c:numRef>
          </c:val>
          <c:extLst>
            <c:ext xmlns:c16="http://schemas.microsoft.com/office/drawing/2014/chart" uri="{C3380CC4-5D6E-409C-BE32-E72D297353CC}">
              <c16:uniqueId val="{0000000A-0824-FC46-A3E2-F5122D919BDF}"/>
            </c:ext>
          </c:extLst>
        </c:ser>
        <c:dLbls>
          <c:showLegendKey val="0"/>
          <c:showVal val="0"/>
          <c:showCatName val="0"/>
          <c:showSerName val="0"/>
          <c:showPercent val="0"/>
          <c:showBubbleSize val="0"/>
        </c:dLbls>
        <c:gapWidth val="100"/>
        <c:axId val="413617288"/>
        <c:axId val="413618464"/>
      </c:barChart>
      <c:catAx>
        <c:axId val="4136172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3618464"/>
        <c:crosses val="autoZero"/>
        <c:auto val="1"/>
        <c:lblAlgn val="ctr"/>
        <c:lblOffset val="100"/>
        <c:noMultiLvlLbl val="0"/>
      </c:catAx>
      <c:valAx>
        <c:axId val="413618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361728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28237837625276"/>
          <c:y val="3.5305664237649546E-2"/>
          <c:w val="0.84825672611118375"/>
          <c:h val="0.739534578619778"/>
        </c:manualLayout>
      </c:layout>
      <c:barChart>
        <c:barDir val="bar"/>
        <c:grouping val="clustered"/>
        <c:varyColors val="0"/>
        <c:ser>
          <c:idx val="0"/>
          <c:order val="0"/>
          <c:tx>
            <c:strRef>
              <c:f>Sheet1!$B$1</c:f>
              <c:strCache>
                <c:ptCount val="1"/>
                <c:pt idx="0">
                  <c:v>列1</c:v>
                </c:pt>
              </c:strCache>
            </c:strRef>
          </c:tx>
          <c:spPr>
            <a:solidFill>
              <a:srgbClr val="F74E92"/>
            </a:solidFill>
            <a:ln>
              <a:noFill/>
            </a:ln>
            <a:effectLst/>
          </c:spPr>
          <c:invertIfNegative val="0"/>
          <c:cat>
            <c:strRef>
              <c:f>Sheet1!$A$2:$A$9</c:f>
              <c:strCache>
                <c:ptCount val="8"/>
                <c:pt idx="0">
                  <c:v>その他</c:v>
                </c:pt>
                <c:pt idx="1">
                  <c:v>店舗で見て</c:v>
                </c:pt>
                <c:pt idx="2">
                  <c:v>雑誌</c:v>
                </c:pt>
                <c:pt idx="3">
                  <c:v>友人の口コミ</c:v>
                </c:pt>
                <c:pt idx="4">
                  <c:v>テレビ</c:v>
                </c:pt>
                <c:pt idx="5">
                  <c:v>SNS</c:v>
                </c:pt>
                <c:pt idx="6">
                  <c:v>Webメディア</c:v>
                </c:pt>
                <c:pt idx="7">
                  <c:v>Webの口コミ</c:v>
                </c:pt>
              </c:strCache>
            </c:strRef>
          </c:cat>
          <c:val>
            <c:numRef>
              <c:f>Sheet1!$B$2:$B$9</c:f>
              <c:numCache>
                <c:formatCode>General</c:formatCode>
                <c:ptCount val="8"/>
                <c:pt idx="0">
                  <c:v>2</c:v>
                </c:pt>
                <c:pt idx="1">
                  <c:v>67</c:v>
                </c:pt>
                <c:pt idx="2">
                  <c:v>35</c:v>
                </c:pt>
                <c:pt idx="3">
                  <c:v>35</c:v>
                </c:pt>
                <c:pt idx="4">
                  <c:v>48</c:v>
                </c:pt>
                <c:pt idx="5">
                  <c:v>38</c:v>
                </c:pt>
                <c:pt idx="6">
                  <c:v>55</c:v>
                </c:pt>
                <c:pt idx="7">
                  <c:v>58</c:v>
                </c:pt>
              </c:numCache>
            </c:numRef>
          </c:val>
          <c:extLst>
            <c:ext xmlns:c16="http://schemas.microsoft.com/office/drawing/2014/chart" uri="{C3380CC4-5D6E-409C-BE32-E72D297353CC}">
              <c16:uniqueId val="{00000000-4D8C-E943-96BD-942C14033705}"/>
            </c:ext>
          </c:extLst>
        </c:ser>
        <c:dLbls>
          <c:showLegendKey val="0"/>
          <c:showVal val="0"/>
          <c:showCatName val="0"/>
          <c:showSerName val="0"/>
          <c:showPercent val="0"/>
          <c:showBubbleSize val="0"/>
        </c:dLbls>
        <c:gapWidth val="101"/>
        <c:axId val="413616504"/>
        <c:axId val="413616896"/>
      </c:barChart>
      <c:catAx>
        <c:axId val="413616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3616896"/>
        <c:crosses val="autoZero"/>
        <c:auto val="1"/>
        <c:lblAlgn val="ctr"/>
        <c:lblOffset val="100"/>
        <c:noMultiLvlLbl val="0"/>
      </c:catAx>
      <c:valAx>
        <c:axId val="413616896"/>
        <c:scaling>
          <c:orientation val="minMax"/>
        </c:scaling>
        <c:delete val="0"/>
        <c:axPos val="b"/>
        <c:numFmt formatCode="General"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3616504"/>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F74E92"/>
              </a:solidFill>
              <a:ln w="19050">
                <a:noFill/>
              </a:ln>
              <a:effectLst/>
            </c:spPr>
            <c:extLst>
              <c:ext xmlns:c16="http://schemas.microsoft.com/office/drawing/2014/chart" uri="{C3380CC4-5D6E-409C-BE32-E72D297353CC}">
                <c16:uniqueId val="{00000001-82E0-7B4F-AF67-702FCAB6EB85}"/>
              </c:ext>
            </c:extLst>
          </c:dPt>
          <c:dPt>
            <c:idx val="1"/>
            <c:bubble3D val="0"/>
            <c:spPr>
              <a:solidFill>
                <a:srgbClr val="FCA1C6"/>
              </a:solidFill>
              <a:ln w="19050">
                <a:noFill/>
              </a:ln>
              <a:effectLst/>
            </c:spPr>
            <c:extLst>
              <c:ext xmlns:c16="http://schemas.microsoft.com/office/drawing/2014/chart" uri="{C3380CC4-5D6E-409C-BE32-E72D297353CC}">
                <c16:uniqueId val="{00000003-82E0-7B4F-AF67-702FCAB6EB85}"/>
              </c:ext>
            </c:extLst>
          </c:dPt>
          <c:dPt>
            <c:idx val="2"/>
            <c:bubble3D val="0"/>
            <c:spPr>
              <a:solidFill>
                <a:schemeClr val="accent5">
                  <a:lumMod val="60000"/>
                  <a:lumOff val="40000"/>
                </a:schemeClr>
              </a:solidFill>
              <a:ln w="19050">
                <a:noFill/>
              </a:ln>
              <a:effectLst/>
            </c:spPr>
            <c:extLst>
              <c:ext xmlns:c16="http://schemas.microsoft.com/office/drawing/2014/chart" uri="{C3380CC4-5D6E-409C-BE32-E72D297353CC}">
                <c16:uniqueId val="{00000005-82E0-7B4F-AF67-702FCAB6EB85}"/>
              </c:ext>
            </c:extLst>
          </c:dPt>
          <c:dPt>
            <c:idx val="3"/>
            <c:bubble3D val="0"/>
            <c:spPr>
              <a:solidFill>
                <a:schemeClr val="accent5">
                  <a:lumMod val="40000"/>
                  <a:lumOff val="60000"/>
                </a:schemeClr>
              </a:solidFill>
              <a:ln w="19050">
                <a:noFill/>
              </a:ln>
              <a:effectLst/>
            </c:spPr>
            <c:extLst>
              <c:ext xmlns:c16="http://schemas.microsoft.com/office/drawing/2014/chart" uri="{C3380CC4-5D6E-409C-BE32-E72D297353CC}">
                <c16:uniqueId val="{00000007-82E0-7B4F-AF67-702FCAB6EB85}"/>
              </c:ext>
            </c:extLst>
          </c:dPt>
          <c:dPt>
            <c:idx val="4"/>
            <c:bubble3D val="0"/>
            <c:spPr>
              <a:solidFill>
                <a:schemeClr val="accent6">
                  <a:lumMod val="20000"/>
                  <a:lumOff val="80000"/>
                </a:schemeClr>
              </a:solidFill>
              <a:ln w="19050">
                <a:noFill/>
              </a:ln>
              <a:effectLst/>
            </c:spPr>
            <c:extLst>
              <c:ext xmlns:c16="http://schemas.microsoft.com/office/drawing/2014/chart" uri="{C3380CC4-5D6E-409C-BE32-E72D297353CC}">
                <c16:uniqueId val="{00000009-82E0-7B4F-AF67-702FCAB6EB85}"/>
              </c:ext>
            </c:extLst>
          </c:dPt>
          <c:dPt>
            <c:idx val="5"/>
            <c:bubble3D val="0"/>
            <c:spPr>
              <a:solidFill>
                <a:schemeClr val="bg1">
                  <a:lumMod val="95000"/>
                </a:schemeClr>
              </a:solidFill>
              <a:ln w="19050">
                <a:noFill/>
              </a:ln>
              <a:effectLst/>
            </c:spPr>
            <c:extLst>
              <c:ext xmlns:c16="http://schemas.microsoft.com/office/drawing/2014/chart" uri="{C3380CC4-5D6E-409C-BE32-E72D297353CC}">
                <c16:uniqueId val="{0000000B-82E0-7B4F-AF67-702FCAB6EB85}"/>
              </c:ext>
            </c:extLst>
          </c:dPt>
          <c:dPt>
            <c:idx val="6"/>
            <c:bubble3D val="0"/>
            <c:spPr>
              <a:solidFill>
                <a:schemeClr val="bg1">
                  <a:lumMod val="85000"/>
                </a:schemeClr>
              </a:solidFill>
              <a:ln w="19050">
                <a:noFill/>
              </a:ln>
              <a:effectLst/>
            </c:spPr>
            <c:extLst>
              <c:ext xmlns:c16="http://schemas.microsoft.com/office/drawing/2014/chart" uri="{C3380CC4-5D6E-409C-BE32-E72D297353CC}">
                <c16:uniqueId val="{0000000D-82E0-7B4F-AF67-702FCAB6EB85}"/>
              </c:ext>
            </c:extLst>
          </c:dPt>
          <c:cat>
            <c:strRef>
              <c:f>Sheet1!$A$2:$A$8</c:f>
              <c:strCache>
                <c:ptCount val="7"/>
                <c:pt idx="0">
                  <c:v>LINE</c:v>
                </c:pt>
                <c:pt idx="1">
                  <c:v>Twitter</c:v>
                </c:pt>
                <c:pt idx="2">
                  <c:v>Instagram</c:v>
                </c:pt>
                <c:pt idx="3">
                  <c:v>Facebook</c:v>
                </c:pt>
                <c:pt idx="4">
                  <c:v>その他</c:v>
                </c:pt>
                <c:pt idx="5">
                  <c:v>SNSは閲覧するのみ</c:v>
                </c:pt>
                <c:pt idx="6">
                  <c:v>SNSは利用しない</c:v>
                </c:pt>
              </c:strCache>
            </c:strRef>
          </c:cat>
          <c:val>
            <c:numRef>
              <c:f>Sheet1!$B$2:$B$8</c:f>
              <c:numCache>
                <c:formatCode>General</c:formatCode>
                <c:ptCount val="7"/>
                <c:pt idx="0">
                  <c:v>52</c:v>
                </c:pt>
                <c:pt idx="1">
                  <c:v>30</c:v>
                </c:pt>
                <c:pt idx="2">
                  <c:v>38</c:v>
                </c:pt>
                <c:pt idx="3">
                  <c:v>18</c:v>
                </c:pt>
                <c:pt idx="4">
                  <c:v>1</c:v>
                </c:pt>
                <c:pt idx="5">
                  <c:v>27</c:v>
                </c:pt>
                <c:pt idx="6">
                  <c:v>4</c:v>
                </c:pt>
              </c:numCache>
            </c:numRef>
          </c:val>
          <c:extLst>
            <c:ext xmlns:c16="http://schemas.microsoft.com/office/drawing/2014/chart" uri="{C3380CC4-5D6E-409C-BE32-E72D297353CC}">
              <c16:uniqueId val="{0000000E-82E0-7B4F-AF67-702FCAB6EB85}"/>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10963609456394578"/>
          <c:y val="0.19081118601705871"/>
          <c:w val="0.32140486111111111"/>
          <c:h val="0.7176392694063927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legend>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既婚率</c:v>
                </c:pt>
              </c:strCache>
            </c:strRef>
          </c:tx>
          <c:dPt>
            <c:idx val="0"/>
            <c:bubble3D val="0"/>
            <c:spPr>
              <a:solidFill>
                <a:srgbClr val="F74E92"/>
              </a:solidFill>
              <a:ln w="19050">
                <a:noFill/>
              </a:ln>
              <a:effectLst/>
            </c:spPr>
            <c:extLst>
              <c:ext xmlns:c16="http://schemas.microsoft.com/office/drawing/2014/chart" uri="{C3380CC4-5D6E-409C-BE32-E72D297353CC}">
                <c16:uniqueId val="{00000001-48A6-984B-907D-EDC665EEC1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48A6-984B-907D-EDC665EEC1D9}"/>
              </c:ext>
            </c:extLst>
          </c:dPt>
          <c:dPt>
            <c:idx val="2"/>
            <c:bubble3D val="0"/>
            <c:spPr>
              <a:solidFill>
                <a:schemeClr val="accent5">
                  <a:lumMod val="40000"/>
                  <a:lumOff val="60000"/>
                </a:schemeClr>
              </a:solidFill>
              <a:ln w="19050">
                <a:noFill/>
              </a:ln>
              <a:effectLst/>
            </c:spPr>
            <c:extLst>
              <c:ext xmlns:c16="http://schemas.microsoft.com/office/drawing/2014/chart" uri="{C3380CC4-5D6E-409C-BE32-E72D297353CC}">
                <c16:uniqueId val="{00000005-48A6-984B-907D-EDC665EEC1D9}"/>
              </c:ext>
            </c:extLst>
          </c:dPt>
          <c:dPt>
            <c:idx val="3"/>
            <c:bubble3D val="0"/>
            <c:spPr>
              <a:solidFill>
                <a:schemeClr val="accent5">
                  <a:lumMod val="20000"/>
                  <a:lumOff val="80000"/>
                </a:schemeClr>
              </a:solidFill>
              <a:ln w="19050">
                <a:noFill/>
              </a:ln>
              <a:effectLst/>
            </c:spPr>
            <c:extLst>
              <c:ext xmlns:c16="http://schemas.microsoft.com/office/drawing/2014/chart" uri="{C3380CC4-5D6E-409C-BE32-E72D297353CC}">
                <c16:uniqueId val="{00000007-48A6-984B-907D-EDC665EEC1D9}"/>
              </c:ext>
            </c:extLst>
          </c:dPt>
          <c:dPt>
            <c:idx val="4"/>
            <c:bubble3D val="0"/>
            <c:spPr>
              <a:solidFill>
                <a:schemeClr val="bg1">
                  <a:lumMod val="75000"/>
                </a:schemeClr>
              </a:solidFill>
              <a:ln w="19050">
                <a:noFill/>
              </a:ln>
              <a:effectLst/>
            </c:spPr>
            <c:extLst>
              <c:ext xmlns:c16="http://schemas.microsoft.com/office/drawing/2014/chart" uri="{C3380CC4-5D6E-409C-BE32-E72D297353CC}">
                <c16:uniqueId val="{00000009-48A6-984B-907D-EDC665EEC1D9}"/>
              </c:ext>
            </c:extLst>
          </c:dPt>
          <c:cat>
            <c:strRef>
              <c:f>Sheet1!$A$2:$A$3</c:f>
              <c:strCache>
                <c:ptCount val="2"/>
                <c:pt idx="0">
                  <c:v>既婚</c:v>
                </c:pt>
                <c:pt idx="1">
                  <c:v>未婚</c:v>
                </c:pt>
              </c:strCache>
            </c:strRef>
          </c:cat>
          <c:val>
            <c:numRef>
              <c:f>Sheet1!$B$2:$B$3</c:f>
              <c:numCache>
                <c:formatCode>General</c:formatCode>
                <c:ptCount val="2"/>
                <c:pt idx="0">
                  <c:v>89.5</c:v>
                </c:pt>
                <c:pt idx="1">
                  <c:v>10.5</c:v>
                </c:pt>
              </c:numCache>
            </c:numRef>
          </c:val>
          <c:extLst>
            <c:ext xmlns:c16="http://schemas.microsoft.com/office/drawing/2014/chart" uri="{C3380CC4-5D6E-409C-BE32-E72D297353CC}">
              <c16:uniqueId val="{0000000A-48A6-984B-907D-EDC665EEC1D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legend>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F74E92"/>
              </a:solidFill>
              <a:ln w="19050">
                <a:noFill/>
              </a:ln>
              <a:effectLst/>
            </c:spPr>
            <c:extLst>
              <c:ext xmlns:c16="http://schemas.microsoft.com/office/drawing/2014/chart" uri="{C3380CC4-5D6E-409C-BE32-E72D297353CC}">
                <c16:uniqueId val="{00000001-0B44-0B41-9AA4-02C25AB4C5E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0B44-0B41-9AA4-02C25AB4C5E7}"/>
              </c:ext>
            </c:extLst>
          </c:dPt>
          <c:dPt>
            <c:idx val="2"/>
            <c:bubble3D val="0"/>
            <c:spPr>
              <a:solidFill>
                <a:schemeClr val="accent5">
                  <a:lumMod val="40000"/>
                  <a:lumOff val="60000"/>
                </a:schemeClr>
              </a:solidFill>
              <a:ln w="19050">
                <a:noFill/>
              </a:ln>
              <a:effectLst/>
            </c:spPr>
            <c:extLst>
              <c:ext xmlns:c16="http://schemas.microsoft.com/office/drawing/2014/chart" uri="{C3380CC4-5D6E-409C-BE32-E72D297353CC}">
                <c16:uniqueId val="{00000005-0B44-0B41-9AA4-02C25AB4C5E7}"/>
              </c:ext>
            </c:extLst>
          </c:dPt>
          <c:dPt>
            <c:idx val="3"/>
            <c:bubble3D val="0"/>
            <c:spPr>
              <a:solidFill>
                <a:schemeClr val="accent5">
                  <a:lumMod val="20000"/>
                  <a:lumOff val="80000"/>
                </a:schemeClr>
              </a:solidFill>
              <a:ln w="19050">
                <a:noFill/>
              </a:ln>
              <a:effectLst/>
            </c:spPr>
            <c:extLst>
              <c:ext xmlns:c16="http://schemas.microsoft.com/office/drawing/2014/chart" uri="{C3380CC4-5D6E-409C-BE32-E72D297353CC}">
                <c16:uniqueId val="{00000007-0B44-0B41-9AA4-02C25AB4C5E7}"/>
              </c:ext>
            </c:extLst>
          </c:dPt>
          <c:dPt>
            <c:idx val="4"/>
            <c:bubble3D val="0"/>
            <c:spPr>
              <a:solidFill>
                <a:schemeClr val="bg1">
                  <a:lumMod val="75000"/>
                </a:schemeClr>
              </a:solidFill>
              <a:ln w="19050">
                <a:noFill/>
              </a:ln>
              <a:effectLst/>
            </c:spPr>
            <c:extLst>
              <c:ext xmlns:c16="http://schemas.microsoft.com/office/drawing/2014/chart" uri="{C3380CC4-5D6E-409C-BE32-E72D297353CC}">
                <c16:uniqueId val="{00000009-0B44-0B41-9AA4-02C25AB4C5E7}"/>
              </c:ext>
            </c:extLst>
          </c:dPt>
          <c:cat>
            <c:strRef>
              <c:f>Sheet1!$A$2:$A$3</c:f>
              <c:strCache>
                <c:ptCount val="2"/>
                <c:pt idx="0">
                  <c:v>経験あり</c:v>
                </c:pt>
                <c:pt idx="1">
                  <c:v>経験無し</c:v>
                </c:pt>
              </c:strCache>
            </c:strRef>
          </c:cat>
          <c:val>
            <c:numRef>
              <c:f>Sheet1!$B$2:$B$3</c:f>
              <c:numCache>
                <c:formatCode>General</c:formatCode>
                <c:ptCount val="2"/>
                <c:pt idx="0">
                  <c:v>49</c:v>
                </c:pt>
                <c:pt idx="1">
                  <c:v>51</c:v>
                </c:pt>
              </c:numCache>
            </c:numRef>
          </c:val>
          <c:extLst>
            <c:ext xmlns:c16="http://schemas.microsoft.com/office/drawing/2014/chart" uri="{C3380CC4-5D6E-409C-BE32-E72D297353CC}">
              <c16:uniqueId val="{0000000A-0B44-0B41-9AA4-02C25AB4C5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1"/>
          <a:lstStyle/>
          <a:p>
            <a:pPr>
              <a:defRPr sz="1600" b="0" i="0" u="none" strike="noStrike" kern="1200" spc="0" baseline="0">
                <a:solidFill>
                  <a:schemeClr val="tx1">
                    <a:lumMod val="75000"/>
                    <a:lumOff val="25000"/>
                  </a:schemeClr>
                </a:solidFill>
                <a:latin typeface="Montserrat" panose="00000500000000000000" pitchFamily="50" charset="0"/>
                <a:ea typeface="+mn-ea"/>
                <a:cs typeface="+mn-cs"/>
              </a:defRPr>
            </a:pPr>
            <a:r>
              <a:rPr lang="ja-JP" altLang="en-US" sz="1600" b="1" i="0">
                <a:solidFill>
                  <a:schemeClr val="tx1">
                    <a:lumMod val="75000"/>
                    <a:lumOff val="25000"/>
                  </a:schemeClr>
                </a:solidFill>
                <a:latin typeface="Meiryo" panose="020B0604030504040204" pitchFamily="34" charset="-128"/>
                <a:ea typeface="Meiryo" panose="020B0604030504040204" pitchFamily="34" charset="-128"/>
              </a:rPr>
              <a:t>年齢層</a:t>
            </a:r>
            <a:endParaRPr lang="en-US" altLang="ja-JP" sz="1600" b="1" i="0" dirty="0">
              <a:solidFill>
                <a:schemeClr val="tx1">
                  <a:lumMod val="75000"/>
                  <a:lumOff val="25000"/>
                </a:schemeClr>
              </a:solidFill>
              <a:latin typeface="Meiryo" panose="020B0604030504040204" pitchFamily="34" charset="-128"/>
              <a:ea typeface="Meiryo" panose="020B0604030504040204" pitchFamily="34" charset="-128"/>
            </a:endParaRPr>
          </a:p>
        </c:rich>
      </c:tx>
      <c:layout>
        <c:manualLayout>
          <c:xMode val="edge"/>
          <c:yMode val="edge"/>
          <c:x val="1.7013888888888779E-3"/>
          <c:y val="2.8222222222222221E-2"/>
        </c:manualLayout>
      </c:layout>
      <c:overlay val="0"/>
      <c:spPr>
        <a:noFill/>
        <a:ln>
          <a:noFill/>
        </a:ln>
        <a:effectLst/>
      </c:spPr>
      <c:txPr>
        <a:bodyPr rot="0" spcFirstLastPara="1" vertOverflow="ellipsis" vert="horz" wrap="square" anchor="t" anchorCtr="1"/>
        <a:lstStyle/>
        <a:p>
          <a:pPr>
            <a:defRPr sz="1600" b="0" i="0" u="none" strike="noStrike" kern="1200" spc="0" baseline="0">
              <a:solidFill>
                <a:schemeClr val="tx1">
                  <a:lumMod val="75000"/>
                  <a:lumOff val="25000"/>
                </a:schemeClr>
              </a:solidFill>
              <a:latin typeface="Montserrat" panose="00000500000000000000" pitchFamily="50" charset="0"/>
              <a:ea typeface="+mn-ea"/>
              <a:cs typeface="+mn-cs"/>
            </a:defRPr>
          </a:pPr>
          <a:endParaRPr lang="ja-JP"/>
        </a:p>
      </c:txPr>
    </c:title>
    <c:autoTitleDeleted val="0"/>
    <c:plotArea>
      <c:layout/>
      <c:pieChart>
        <c:varyColors val="1"/>
        <c:ser>
          <c:idx val="0"/>
          <c:order val="0"/>
          <c:tx>
            <c:strRef>
              <c:f>Sheet1!$B$1</c:f>
              <c:strCache>
                <c:ptCount val="1"/>
                <c:pt idx="0">
                  <c:v>年齢層</c:v>
                </c:pt>
              </c:strCache>
            </c:strRef>
          </c:tx>
          <c:dPt>
            <c:idx val="0"/>
            <c:bubble3D val="0"/>
            <c:spPr>
              <a:solidFill>
                <a:schemeClr val="bg1">
                  <a:lumMod val="95000"/>
                </a:schemeClr>
              </a:solidFill>
              <a:ln w="19050">
                <a:noFill/>
              </a:ln>
              <a:effectLst/>
            </c:spPr>
            <c:extLst>
              <c:ext xmlns:c16="http://schemas.microsoft.com/office/drawing/2014/chart" uri="{C3380CC4-5D6E-409C-BE32-E72D297353CC}">
                <c16:uniqueId val="{00000001-8BC9-0048-9442-1C9ED9CB8F0A}"/>
              </c:ext>
            </c:extLst>
          </c:dPt>
          <c:dPt>
            <c:idx val="1"/>
            <c:bubble3D val="0"/>
            <c:spPr>
              <a:solidFill>
                <a:srgbClr val="FCA1C6"/>
              </a:solidFill>
              <a:ln w="19050">
                <a:noFill/>
              </a:ln>
              <a:effectLst/>
            </c:spPr>
            <c:extLst>
              <c:ext xmlns:c16="http://schemas.microsoft.com/office/drawing/2014/chart" uri="{C3380CC4-5D6E-409C-BE32-E72D297353CC}">
                <c16:uniqueId val="{00000003-8BC9-0048-9442-1C9ED9CB8F0A}"/>
              </c:ext>
            </c:extLst>
          </c:dPt>
          <c:dPt>
            <c:idx val="2"/>
            <c:bubble3D val="0"/>
            <c:spPr>
              <a:solidFill>
                <a:srgbClr val="F84994"/>
              </a:solidFill>
              <a:ln w="19050">
                <a:noFill/>
              </a:ln>
              <a:effectLst/>
            </c:spPr>
            <c:extLst>
              <c:ext xmlns:c16="http://schemas.microsoft.com/office/drawing/2014/chart" uri="{C3380CC4-5D6E-409C-BE32-E72D297353CC}">
                <c16:uniqueId val="{00000005-8BC9-0048-9442-1C9ED9CB8F0A}"/>
              </c:ext>
            </c:extLst>
          </c:dPt>
          <c:dPt>
            <c:idx val="3"/>
            <c:bubble3D val="0"/>
            <c:spPr>
              <a:solidFill>
                <a:schemeClr val="accent5">
                  <a:lumMod val="40000"/>
                  <a:lumOff val="60000"/>
                </a:schemeClr>
              </a:solidFill>
              <a:ln w="19050">
                <a:noFill/>
              </a:ln>
              <a:effectLst/>
            </c:spPr>
            <c:extLst>
              <c:ext xmlns:c16="http://schemas.microsoft.com/office/drawing/2014/chart" uri="{C3380CC4-5D6E-409C-BE32-E72D297353CC}">
                <c16:uniqueId val="{00000007-8BC9-0048-9442-1C9ED9CB8F0A}"/>
              </c:ext>
            </c:extLst>
          </c:dPt>
          <c:dPt>
            <c:idx val="4"/>
            <c:bubble3D val="0"/>
            <c:spPr>
              <a:solidFill>
                <a:schemeClr val="accent5">
                  <a:lumMod val="20000"/>
                  <a:lumOff val="80000"/>
                </a:schemeClr>
              </a:solidFill>
              <a:ln w="19050">
                <a:noFill/>
              </a:ln>
              <a:effectLst/>
            </c:spPr>
            <c:extLst>
              <c:ext xmlns:c16="http://schemas.microsoft.com/office/drawing/2014/chart" uri="{C3380CC4-5D6E-409C-BE32-E72D297353CC}">
                <c16:uniqueId val="{00000009-8BC9-0048-9442-1C9ED9CB8F0A}"/>
              </c:ext>
            </c:extLst>
          </c:dPt>
          <c:cat>
            <c:strRef>
              <c:f>Sheet1!$A$2:$A$6</c:f>
              <c:strCache>
                <c:ptCount val="5"/>
                <c:pt idx="0">
                  <c:v>20代</c:v>
                </c:pt>
                <c:pt idx="1">
                  <c:v>30代</c:v>
                </c:pt>
                <c:pt idx="2">
                  <c:v>40代</c:v>
                </c:pt>
                <c:pt idx="3">
                  <c:v>50代</c:v>
                </c:pt>
                <c:pt idx="4">
                  <c:v>60才以上</c:v>
                </c:pt>
              </c:strCache>
            </c:strRef>
          </c:cat>
          <c:val>
            <c:numRef>
              <c:f>Sheet1!$B$2:$B$6</c:f>
              <c:numCache>
                <c:formatCode>General</c:formatCode>
                <c:ptCount val="5"/>
                <c:pt idx="0">
                  <c:v>19.8</c:v>
                </c:pt>
                <c:pt idx="1">
                  <c:v>25.8</c:v>
                </c:pt>
                <c:pt idx="2">
                  <c:v>24</c:v>
                </c:pt>
                <c:pt idx="3">
                  <c:v>17</c:v>
                </c:pt>
                <c:pt idx="4">
                  <c:v>13.4</c:v>
                </c:pt>
              </c:numCache>
            </c:numRef>
          </c:val>
          <c:extLst>
            <c:ext xmlns:c16="http://schemas.microsoft.com/office/drawing/2014/chart" uri="{C3380CC4-5D6E-409C-BE32-E72D297353CC}">
              <c16:uniqueId val="{0000000A-8BC9-0048-9442-1C9ED9CB8F0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legend>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75000"/>
                    <a:lumOff val="25000"/>
                  </a:schemeClr>
                </a:solidFill>
                <a:latin typeface="Montserrat" panose="00000500000000000000" pitchFamily="50" charset="0"/>
                <a:ea typeface="+mn-ea"/>
                <a:cs typeface="+mn-cs"/>
              </a:defRPr>
            </a:pPr>
            <a:r>
              <a:rPr lang="ja-JP" altLang="en-US" sz="1600" b="1" i="0">
                <a:solidFill>
                  <a:schemeClr val="tx1">
                    <a:lumMod val="75000"/>
                    <a:lumOff val="25000"/>
                  </a:schemeClr>
                </a:solidFill>
                <a:latin typeface="Meiryo" panose="020B0604030504040204" pitchFamily="34" charset="-128"/>
                <a:ea typeface="Meiryo" panose="020B0604030504040204" pitchFamily="34" charset="-128"/>
              </a:rPr>
              <a:t>子供の有無</a:t>
            </a:r>
            <a:endParaRPr lang="en-US" altLang="ja-JP" sz="1600" b="1" i="0" dirty="0">
              <a:solidFill>
                <a:schemeClr val="tx1">
                  <a:lumMod val="75000"/>
                  <a:lumOff val="25000"/>
                </a:schemeClr>
              </a:solidFill>
              <a:latin typeface="Meiryo" panose="020B0604030504040204" pitchFamily="34" charset="-128"/>
              <a:ea typeface="Meiryo" panose="020B0604030504040204" pitchFamily="34" charset="-128"/>
            </a:endParaRPr>
          </a:p>
        </c:rich>
      </c:tx>
      <c:layout>
        <c:manualLayout>
          <c:xMode val="edge"/>
          <c:yMode val="edge"/>
          <c:x val="0.12517361111111111"/>
          <c:y val="2.822222222222222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75000"/>
                  <a:lumOff val="25000"/>
                </a:schemeClr>
              </a:solidFill>
              <a:latin typeface="Montserrat" panose="00000500000000000000" pitchFamily="50" charset="0"/>
              <a:ea typeface="+mn-ea"/>
              <a:cs typeface="+mn-cs"/>
            </a:defRPr>
          </a:pPr>
          <a:endParaRPr lang="ja-JP"/>
        </a:p>
      </c:txPr>
    </c:title>
    <c:autoTitleDeleted val="0"/>
    <c:plotArea>
      <c:layout/>
      <c:pieChart>
        <c:varyColors val="1"/>
        <c:ser>
          <c:idx val="0"/>
          <c:order val="0"/>
          <c:tx>
            <c:strRef>
              <c:f>Sheet1!$B$1</c:f>
              <c:strCache>
                <c:ptCount val="1"/>
                <c:pt idx="0">
                  <c:v>子供の有無</c:v>
                </c:pt>
              </c:strCache>
            </c:strRef>
          </c:tx>
          <c:dPt>
            <c:idx val="0"/>
            <c:bubble3D val="0"/>
            <c:spPr>
              <a:solidFill>
                <a:srgbClr val="F84994"/>
              </a:solidFill>
              <a:ln w="19050">
                <a:noFill/>
              </a:ln>
              <a:effectLst/>
            </c:spPr>
            <c:extLst>
              <c:ext xmlns:c16="http://schemas.microsoft.com/office/drawing/2014/chart" uri="{C3380CC4-5D6E-409C-BE32-E72D297353CC}">
                <c16:uniqueId val="{00000001-598D-0342-A072-05520AE43415}"/>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598D-0342-A072-05520AE43415}"/>
              </c:ext>
            </c:extLst>
          </c:dPt>
          <c:cat>
            <c:strRef>
              <c:f>Sheet1!$A$2:$A$3</c:f>
              <c:strCache>
                <c:ptCount val="2"/>
                <c:pt idx="0">
                  <c:v>子供あり</c:v>
                </c:pt>
                <c:pt idx="1">
                  <c:v>子供なし</c:v>
                </c:pt>
              </c:strCache>
            </c:strRef>
          </c:cat>
          <c:val>
            <c:numRef>
              <c:f>Sheet1!$B$2:$B$3</c:f>
              <c:numCache>
                <c:formatCode>General</c:formatCode>
                <c:ptCount val="2"/>
                <c:pt idx="0">
                  <c:v>64.3</c:v>
                </c:pt>
                <c:pt idx="1">
                  <c:v>35.700000000000003</c:v>
                </c:pt>
              </c:numCache>
            </c:numRef>
          </c:val>
          <c:extLst>
            <c:ext xmlns:c16="http://schemas.microsoft.com/office/drawing/2014/chart" uri="{C3380CC4-5D6E-409C-BE32-E72D297353CC}">
              <c16:uniqueId val="{00000004-598D-0342-A072-05520AE4341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legend>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75000"/>
                    <a:lumOff val="25000"/>
                  </a:schemeClr>
                </a:solidFill>
                <a:latin typeface="Montserrat" panose="00000500000000000000" pitchFamily="50" charset="0"/>
                <a:ea typeface="+mn-ea"/>
                <a:cs typeface="+mn-cs"/>
              </a:defRPr>
            </a:pPr>
            <a:r>
              <a:rPr lang="ja-JP" altLang="en-US" sz="1600" b="1" i="0">
                <a:solidFill>
                  <a:schemeClr val="tx1">
                    <a:lumMod val="75000"/>
                    <a:lumOff val="25000"/>
                  </a:schemeClr>
                </a:solidFill>
                <a:latin typeface="Meiryo" panose="020B0604030504040204" pitchFamily="34" charset="-128"/>
                <a:ea typeface="Meiryo" panose="020B0604030504040204" pitchFamily="34" charset="-128"/>
              </a:rPr>
              <a:t>未既婚</a:t>
            </a:r>
            <a:endParaRPr lang="en-US" altLang="ja-JP" sz="1600" b="1" i="0" dirty="0">
              <a:solidFill>
                <a:schemeClr val="tx1">
                  <a:lumMod val="75000"/>
                  <a:lumOff val="25000"/>
                </a:schemeClr>
              </a:solidFill>
              <a:latin typeface="Meiryo" panose="020B0604030504040204" pitchFamily="34" charset="-128"/>
              <a:ea typeface="Meiryo" panose="020B0604030504040204" pitchFamily="34" charset="-128"/>
            </a:endParaRPr>
          </a:p>
        </c:rich>
      </c:tx>
      <c:layout>
        <c:manualLayout>
          <c:xMode val="edge"/>
          <c:yMode val="edge"/>
          <c:x val="0.22218750000000001"/>
          <c:y val="2.822222222222222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75000"/>
                  <a:lumOff val="25000"/>
                </a:schemeClr>
              </a:solidFill>
              <a:latin typeface="Montserrat" panose="00000500000000000000" pitchFamily="50" charset="0"/>
              <a:ea typeface="+mn-ea"/>
              <a:cs typeface="+mn-cs"/>
            </a:defRPr>
          </a:pPr>
          <a:endParaRPr lang="ja-JP"/>
        </a:p>
      </c:txPr>
    </c:title>
    <c:autoTitleDeleted val="0"/>
    <c:plotArea>
      <c:layout/>
      <c:pieChart>
        <c:varyColors val="1"/>
        <c:ser>
          <c:idx val="0"/>
          <c:order val="0"/>
          <c:tx>
            <c:strRef>
              <c:f>Sheet1!$B$1</c:f>
              <c:strCache>
                <c:ptCount val="1"/>
                <c:pt idx="0">
                  <c:v>未既婚</c:v>
                </c:pt>
              </c:strCache>
            </c:strRef>
          </c:tx>
          <c:dPt>
            <c:idx val="0"/>
            <c:bubble3D val="0"/>
            <c:spPr>
              <a:solidFill>
                <a:srgbClr val="F74E92"/>
              </a:solidFill>
              <a:ln w="19050">
                <a:noFill/>
              </a:ln>
              <a:effectLst/>
            </c:spPr>
            <c:extLst>
              <c:ext xmlns:c16="http://schemas.microsoft.com/office/drawing/2014/chart" uri="{C3380CC4-5D6E-409C-BE32-E72D297353CC}">
                <c16:uniqueId val="{00000001-AFB9-B747-B309-DFA87C3667B3}"/>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AFB9-B747-B309-DFA87C3667B3}"/>
              </c:ext>
            </c:extLst>
          </c:dPt>
          <c:cat>
            <c:strRef>
              <c:f>Sheet1!$A$2:$A$3</c:f>
              <c:strCache>
                <c:ptCount val="2"/>
                <c:pt idx="0">
                  <c:v>既婚</c:v>
                </c:pt>
                <c:pt idx="1">
                  <c:v>未婚</c:v>
                </c:pt>
              </c:strCache>
            </c:strRef>
          </c:cat>
          <c:val>
            <c:numRef>
              <c:f>Sheet1!$B$2:$B$3</c:f>
              <c:numCache>
                <c:formatCode>General</c:formatCode>
                <c:ptCount val="2"/>
                <c:pt idx="0">
                  <c:v>74.2</c:v>
                </c:pt>
                <c:pt idx="1">
                  <c:v>25.8</c:v>
                </c:pt>
              </c:numCache>
            </c:numRef>
          </c:val>
          <c:extLst>
            <c:ext xmlns:c16="http://schemas.microsoft.com/office/drawing/2014/chart" uri="{C3380CC4-5D6E-409C-BE32-E72D297353CC}">
              <c16:uniqueId val="{00000004-AFB9-B747-B309-DFA87C3667B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legend>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買い物の決定権は誰に？</c:v>
                </c:pt>
              </c:strCache>
            </c:strRef>
          </c:tx>
          <c:dPt>
            <c:idx val="0"/>
            <c:bubble3D val="0"/>
            <c:spPr>
              <a:solidFill>
                <a:srgbClr val="F74E92"/>
              </a:solidFill>
              <a:ln w="19050">
                <a:noFill/>
              </a:ln>
              <a:effectLst/>
            </c:spPr>
            <c:extLst>
              <c:ext xmlns:c16="http://schemas.microsoft.com/office/drawing/2014/chart" uri="{C3380CC4-5D6E-409C-BE32-E72D297353CC}">
                <c16:uniqueId val="{00000001-DC90-E94F-93DF-EC1D116D60C5}"/>
              </c:ext>
            </c:extLst>
          </c:dPt>
          <c:dPt>
            <c:idx val="1"/>
            <c:bubble3D val="0"/>
            <c:spPr>
              <a:solidFill>
                <a:srgbClr val="FCA1C6"/>
              </a:solidFill>
              <a:ln w="19050">
                <a:noFill/>
              </a:ln>
              <a:effectLst/>
            </c:spPr>
            <c:extLst>
              <c:ext xmlns:c16="http://schemas.microsoft.com/office/drawing/2014/chart" uri="{C3380CC4-5D6E-409C-BE32-E72D297353CC}">
                <c16:uniqueId val="{00000003-DC90-E94F-93DF-EC1D116D60C5}"/>
              </c:ext>
            </c:extLst>
          </c:dPt>
          <c:dPt>
            <c:idx val="2"/>
            <c:bubble3D val="0"/>
            <c:spPr>
              <a:solidFill>
                <a:schemeClr val="accent5">
                  <a:lumMod val="40000"/>
                  <a:lumOff val="60000"/>
                </a:schemeClr>
              </a:solidFill>
              <a:ln w="19050">
                <a:noFill/>
              </a:ln>
              <a:effectLst/>
            </c:spPr>
            <c:extLst>
              <c:ext xmlns:c16="http://schemas.microsoft.com/office/drawing/2014/chart" uri="{C3380CC4-5D6E-409C-BE32-E72D297353CC}">
                <c16:uniqueId val="{00000005-DC90-E94F-93DF-EC1D116D60C5}"/>
              </c:ext>
            </c:extLst>
          </c:dPt>
          <c:dPt>
            <c:idx val="3"/>
            <c:bubble3D val="0"/>
            <c:spPr>
              <a:solidFill>
                <a:schemeClr val="accent5">
                  <a:lumMod val="20000"/>
                  <a:lumOff val="80000"/>
                </a:schemeClr>
              </a:solidFill>
              <a:ln w="19050">
                <a:noFill/>
              </a:ln>
              <a:effectLst/>
            </c:spPr>
            <c:extLst>
              <c:ext xmlns:c16="http://schemas.microsoft.com/office/drawing/2014/chart" uri="{C3380CC4-5D6E-409C-BE32-E72D297353CC}">
                <c16:uniqueId val="{00000007-DC90-E94F-93DF-EC1D116D60C5}"/>
              </c:ext>
            </c:extLst>
          </c:dPt>
          <c:dPt>
            <c:idx val="4"/>
            <c:bubble3D val="0"/>
            <c:spPr>
              <a:solidFill>
                <a:schemeClr val="bg1">
                  <a:lumMod val="75000"/>
                </a:schemeClr>
              </a:solidFill>
              <a:ln w="19050">
                <a:noFill/>
              </a:ln>
              <a:effectLst/>
            </c:spPr>
            <c:extLst>
              <c:ext xmlns:c16="http://schemas.microsoft.com/office/drawing/2014/chart" uri="{C3380CC4-5D6E-409C-BE32-E72D297353CC}">
                <c16:uniqueId val="{00000009-DC90-E94F-93DF-EC1D116D60C5}"/>
              </c:ext>
            </c:extLst>
          </c:dPt>
          <c:cat>
            <c:strRef>
              <c:f>Sheet1!$A$2:$A$6</c:f>
              <c:strCache>
                <c:ptCount val="5"/>
                <c:pt idx="0">
                  <c:v>主に自分</c:v>
                </c:pt>
                <c:pt idx="1">
                  <c:v>自分と夫で半々くらい</c:v>
                </c:pt>
                <c:pt idx="2">
                  <c:v>主に夫以外の家族・同居人</c:v>
                </c:pt>
                <c:pt idx="3">
                  <c:v>主に夫</c:v>
                </c:pt>
                <c:pt idx="4">
                  <c:v>該当なし</c:v>
                </c:pt>
              </c:strCache>
            </c:strRef>
          </c:cat>
          <c:val>
            <c:numRef>
              <c:f>Sheet1!$B$2:$B$6</c:f>
              <c:numCache>
                <c:formatCode>General</c:formatCode>
                <c:ptCount val="5"/>
                <c:pt idx="0">
                  <c:v>72</c:v>
                </c:pt>
                <c:pt idx="1">
                  <c:v>19</c:v>
                </c:pt>
                <c:pt idx="2">
                  <c:v>5</c:v>
                </c:pt>
                <c:pt idx="3">
                  <c:v>3</c:v>
                </c:pt>
                <c:pt idx="4">
                  <c:v>1</c:v>
                </c:pt>
              </c:numCache>
            </c:numRef>
          </c:val>
          <c:extLst>
            <c:ext xmlns:c16="http://schemas.microsoft.com/office/drawing/2014/chart" uri="{C3380CC4-5D6E-409C-BE32-E72D297353CC}">
              <c16:uniqueId val="{0000000A-DC90-E94F-93DF-EC1D116D60C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75956700858048931"/>
          <c:w val="1"/>
          <c:h val="0.1520464289608331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legend>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28237837625276"/>
          <c:y val="3.5305664237649546E-2"/>
          <c:w val="0.84825672611118375"/>
          <c:h val="0.739534578619778"/>
        </c:manualLayout>
      </c:layout>
      <c:barChart>
        <c:barDir val="bar"/>
        <c:grouping val="clustered"/>
        <c:varyColors val="0"/>
        <c:ser>
          <c:idx val="0"/>
          <c:order val="0"/>
          <c:tx>
            <c:strRef>
              <c:f>Sheet1!$B$1</c:f>
              <c:strCache>
                <c:ptCount val="1"/>
                <c:pt idx="0">
                  <c:v>暮らしニスタユーザー</c:v>
                </c:pt>
              </c:strCache>
            </c:strRef>
          </c:tx>
          <c:spPr>
            <a:solidFill>
              <a:srgbClr val="F74E92"/>
            </a:solidFill>
            <a:ln>
              <a:noFill/>
            </a:ln>
            <a:effectLst/>
          </c:spPr>
          <c:invertIfNegative val="0"/>
          <c:cat>
            <c:strRef>
              <c:f>Sheet1!$A$2:$A$10</c:f>
              <c:strCache>
                <c:ptCount val="9"/>
                <c:pt idx="0">
                  <c:v>200万未満</c:v>
                </c:pt>
                <c:pt idx="1">
                  <c:v>200〜400万未満</c:v>
                </c:pt>
                <c:pt idx="2">
                  <c:v>400〜600万未満</c:v>
                </c:pt>
                <c:pt idx="3">
                  <c:v>600〜800万未満</c:v>
                </c:pt>
                <c:pt idx="4">
                  <c:v>800〜1000万未満</c:v>
                </c:pt>
                <c:pt idx="5">
                  <c:v>1000〜1200万未満</c:v>
                </c:pt>
                <c:pt idx="6">
                  <c:v>1200〜1500万未満</c:v>
                </c:pt>
                <c:pt idx="7">
                  <c:v>1500〜2000万未満</c:v>
                </c:pt>
                <c:pt idx="8">
                  <c:v>2000万円以上</c:v>
                </c:pt>
              </c:strCache>
            </c:strRef>
          </c:cat>
          <c:val>
            <c:numRef>
              <c:f>Sheet1!$B$2:$B$10</c:f>
              <c:numCache>
                <c:formatCode>General</c:formatCode>
                <c:ptCount val="9"/>
                <c:pt idx="0">
                  <c:v>7.8</c:v>
                </c:pt>
                <c:pt idx="1">
                  <c:v>18.7</c:v>
                </c:pt>
                <c:pt idx="2">
                  <c:v>20.9</c:v>
                </c:pt>
                <c:pt idx="3">
                  <c:v>20.9</c:v>
                </c:pt>
                <c:pt idx="4">
                  <c:v>14.4</c:v>
                </c:pt>
                <c:pt idx="5">
                  <c:v>5</c:v>
                </c:pt>
                <c:pt idx="6">
                  <c:v>7.2</c:v>
                </c:pt>
                <c:pt idx="7">
                  <c:v>2.2000000000000002</c:v>
                </c:pt>
                <c:pt idx="8">
                  <c:v>2.9</c:v>
                </c:pt>
              </c:numCache>
            </c:numRef>
          </c:val>
          <c:extLst>
            <c:ext xmlns:c16="http://schemas.microsoft.com/office/drawing/2014/chart" uri="{C3380CC4-5D6E-409C-BE32-E72D297353CC}">
              <c16:uniqueId val="{00000000-51EC-B44B-9283-19AA5B0296AC}"/>
            </c:ext>
          </c:extLst>
        </c:ser>
        <c:ser>
          <c:idx val="1"/>
          <c:order val="1"/>
          <c:tx>
            <c:strRef>
              <c:f>Sheet1!$C$1</c:f>
              <c:strCache>
                <c:ptCount val="1"/>
                <c:pt idx="0">
                  <c:v>一般</c:v>
                </c:pt>
              </c:strCache>
            </c:strRef>
          </c:tx>
          <c:spPr>
            <a:solidFill>
              <a:schemeClr val="bg1">
                <a:lumMod val="85000"/>
              </a:schemeClr>
            </a:solidFill>
            <a:ln>
              <a:noFill/>
            </a:ln>
            <a:effectLst/>
          </c:spPr>
          <c:invertIfNegative val="0"/>
          <c:cat>
            <c:strRef>
              <c:f>Sheet1!$A$2:$A$10</c:f>
              <c:strCache>
                <c:ptCount val="9"/>
                <c:pt idx="0">
                  <c:v>200万未満</c:v>
                </c:pt>
                <c:pt idx="1">
                  <c:v>200〜400万未満</c:v>
                </c:pt>
                <c:pt idx="2">
                  <c:v>400〜600万未満</c:v>
                </c:pt>
                <c:pt idx="3">
                  <c:v>600〜800万未満</c:v>
                </c:pt>
                <c:pt idx="4">
                  <c:v>800〜1000万未満</c:v>
                </c:pt>
                <c:pt idx="5">
                  <c:v>1000〜1200万未満</c:v>
                </c:pt>
                <c:pt idx="6">
                  <c:v>1200〜1500万未満</c:v>
                </c:pt>
                <c:pt idx="7">
                  <c:v>1500〜2000万未満</c:v>
                </c:pt>
                <c:pt idx="8">
                  <c:v>2000万円以上</c:v>
                </c:pt>
              </c:strCache>
            </c:strRef>
          </c:cat>
          <c:val>
            <c:numRef>
              <c:f>Sheet1!$C$2:$C$10</c:f>
              <c:numCache>
                <c:formatCode>General</c:formatCode>
                <c:ptCount val="9"/>
                <c:pt idx="0">
                  <c:v>19.8</c:v>
                </c:pt>
                <c:pt idx="1">
                  <c:v>27.2</c:v>
                </c:pt>
                <c:pt idx="2">
                  <c:v>18.600000000000001</c:v>
                </c:pt>
                <c:pt idx="3">
                  <c:v>13.5</c:v>
                </c:pt>
                <c:pt idx="4">
                  <c:v>8.8000000000000007</c:v>
                </c:pt>
                <c:pt idx="5">
                  <c:v>4.8</c:v>
                </c:pt>
                <c:pt idx="6">
                  <c:v>4.0999999999999996</c:v>
                </c:pt>
                <c:pt idx="7">
                  <c:v>1.9</c:v>
                </c:pt>
                <c:pt idx="8">
                  <c:v>1.3</c:v>
                </c:pt>
              </c:numCache>
            </c:numRef>
          </c:val>
          <c:extLst>
            <c:ext xmlns:c16="http://schemas.microsoft.com/office/drawing/2014/chart" uri="{C3380CC4-5D6E-409C-BE32-E72D297353CC}">
              <c16:uniqueId val="{00000001-51EC-B44B-9283-19AA5B0296AC}"/>
            </c:ext>
          </c:extLst>
        </c:ser>
        <c:dLbls>
          <c:showLegendKey val="0"/>
          <c:showVal val="0"/>
          <c:showCatName val="0"/>
          <c:showSerName val="0"/>
          <c:showPercent val="0"/>
          <c:showBubbleSize val="0"/>
        </c:dLbls>
        <c:gapWidth val="101"/>
        <c:axId val="411411744"/>
        <c:axId val="411416840"/>
      </c:barChart>
      <c:catAx>
        <c:axId val="411411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1416840"/>
        <c:crosses val="autoZero"/>
        <c:auto val="1"/>
        <c:lblAlgn val="ctr"/>
        <c:lblOffset val="100"/>
        <c:noMultiLvlLbl val="0"/>
      </c:catAx>
      <c:valAx>
        <c:axId val="411416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141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legend>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28237837625276"/>
          <c:y val="3.5305664237649546E-2"/>
          <c:w val="0.84825672611118375"/>
          <c:h val="0.739534578619778"/>
        </c:manualLayout>
      </c:layout>
      <c:barChart>
        <c:barDir val="bar"/>
        <c:grouping val="clustered"/>
        <c:varyColors val="0"/>
        <c:ser>
          <c:idx val="0"/>
          <c:order val="0"/>
          <c:tx>
            <c:strRef>
              <c:f>Sheet1!$B$1</c:f>
              <c:strCache>
                <c:ptCount val="1"/>
                <c:pt idx="0">
                  <c:v>列1</c:v>
                </c:pt>
              </c:strCache>
            </c:strRef>
          </c:tx>
          <c:spPr>
            <a:solidFill>
              <a:srgbClr val="F74E92"/>
            </a:solidFill>
            <a:ln>
              <a:noFill/>
            </a:ln>
            <a:effectLst/>
          </c:spPr>
          <c:invertIfNegative val="0"/>
          <c:cat>
            <c:strRef>
              <c:f>Sheet1!$A$2:$A$9</c:f>
              <c:strCache>
                <c:ptCount val="8"/>
                <c:pt idx="0">
                  <c:v>1万未満</c:v>
                </c:pt>
                <c:pt idx="1">
                  <c:v>1万〜1.5万未満</c:v>
                </c:pt>
                <c:pt idx="2">
                  <c:v>1.5万〜2万未満</c:v>
                </c:pt>
                <c:pt idx="3">
                  <c:v>2万〜2.5万未満</c:v>
                </c:pt>
                <c:pt idx="4">
                  <c:v>2.5万〜3万未満</c:v>
                </c:pt>
                <c:pt idx="5">
                  <c:v>3万〜3.5万未満</c:v>
                </c:pt>
                <c:pt idx="6">
                  <c:v>3.5万〜4万未満</c:v>
                </c:pt>
                <c:pt idx="7">
                  <c:v>4万円以上</c:v>
                </c:pt>
              </c:strCache>
            </c:strRef>
          </c:cat>
          <c:val>
            <c:numRef>
              <c:f>Sheet1!$B$2:$B$9</c:f>
              <c:numCache>
                <c:formatCode>General</c:formatCode>
                <c:ptCount val="8"/>
                <c:pt idx="0">
                  <c:v>30.1</c:v>
                </c:pt>
                <c:pt idx="1">
                  <c:v>18.2</c:v>
                </c:pt>
                <c:pt idx="2">
                  <c:v>11.5</c:v>
                </c:pt>
                <c:pt idx="3">
                  <c:v>6.2</c:v>
                </c:pt>
                <c:pt idx="4">
                  <c:v>8.6</c:v>
                </c:pt>
                <c:pt idx="5">
                  <c:v>7.2</c:v>
                </c:pt>
                <c:pt idx="6">
                  <c:v>4.8</c:v>
                </c:pt>
                <c:pt idx="7">
                  <c:v>13.4</c:v>
                </c:pt>
              </c:numCache>
            </c:numRef>
          </c:val>
          <c:extLst>
            <c:ext xmlns:c16="http://schemas.microsoft.com/office/drawing/2014/chart" uri="{C3380CC4-5D6E-409C-BE32-E72D297353CC}">
              <c16:uniqueId val="{00000000-CE20-2240-BC56-601EDA9016D1}"/>
            </c:ext>
          </c:extLst>
        </c:ser>
        <c:dLbls>
          <c:showLegendKey val="0"/>
          <c:showVal val="0"/>
          <c:showCatName val="0"/>
          <c:showSerName val="0"/>
          <c:showPercent val="0"/>
          <c:showBubbleSize val="0"/>
        </c:dLbls>
        <c:gapWidth val="101"/>
        <c:axId val="411418800"/>
        <c:axId val="315604808"/>
      </c:barChart>
      <c:catAx>
        <c:axId val="411418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315604808"/>
        <c:crosses val="autoZero"/>
        <c:auto val="1"/>
        <c:lblAlgn val="ctr"/>
        <c:lblOffset val="100"/>
        <c:noMultiLvlLbl val="0"/>
      </c:catAx>
      <c:valAx>
        <c:axId val="3156048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eiryo" panose="020B0604030504040204" pitchFamily="34" charset="-128"/>
                <a:ea typeface="Meiryo" panose="020B0604030504040204" pitchFamily="34" charset="-128"/>
                <a:cs typeface="+mn-cs"/>
              </a:defRPr>
            </a:pPr>
            <a:endParaRPr lang="ja-JP"/>
          </a:p>
        </c:txPr>
        <c:crossAx val="411418800"/>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28237837625276"/>
          <c:y val="3.5305664237649546E-2"/>
          <c:w val="0.84825672611118375"/>
          <c:h val="0.739534578619778"/>
        </c:manualLayout>
      </c:layout>
      <c:barChart>
        <c:barDir val="bar"/>
        <c:grouping val="clustered"/>
        <c:varyColors val="0"/>
        <c:ser>
          <c:idx val="0"/>
          <c:order val="0"/>
          <c:tx>
            <c:strRef>
              <c:f>Sheet1!$B$1</c:f>
              <c:strCache>
                <c:ptCount val="1"/>
                <c:pt idx="0">
                  <c:v>列1</c:v>
                </c:pt>
              </c:strCache>
            </c:strRef>
          </c:tx>
          <c:spPr>
            <a:solidFill>
              <a:srgbClr val="F74E92"/>
            </a:solidFill>
            <a:ln>
              <a:noFill/>
            </a:ln>
            <a:effectLst/>
          </c:spPr>
          <c:invertIfNegative val="0"/>
          <c:cat>
            <c:strRef>
              <c:f>Sheet1!$A$2:$A$9</c:f>
              <c:strCache>
                <c:ptCount val="8"/>
                <c:pt idx="0">
                  <c:v>その他</c:v>
                </c:pt>
                <c:pt idx="1">
                  <c:v>面白い体験ができる</c:v>
                </c:pt>
                <c:pt idx="2">
                  <c:v>色々な人と繋がれる</c:v>
                </c:pt>
                <c:pt idx="3">
                  <c:v>刺激がある</c:v>
                </c:pt>
                <c:pt idx="4">
                  <c:v>共感できる</c:v>
                </c:pt>
                <c:pt idx="5">
                  <c:v>知らなかった商品を知るきっかけになる</c:v>
                </c:pt>
                <c:pt idx="6">
                  <c:v>見ていて楽しい</c:v>
                </c:pt>
                <c:pt idx="7">
                  <c:v>暮らしに役立つ情報がある</c:v>
                </c:pt>
              </c:strCache>
            </c:strRef>
          </c:cat>
          <c:val>
            <c:numRef>
              <c:f>Sheet1!$B$2:$B$9</c:f>
              <c:numCache>
                <c:formatCode>General</c:formatCode>
                <c:ptCount val="8"/>
                <c:pt idx="0">
                  <c:v>1</c:v>
                </c:pt>
                <c:pt idx="1">
                  <c:v>9</c:v>
                </c:pt>
                <c:pt idx="2">
                  <c:v>10</c:v>
                </c:pt>
                <c:pt idx="3">
                  <c:v>13</c:v>
                </c:pt>
                <c:pt idx="4">
                  <c:v>27</c:v>
                </c:pt>
                <c:pt idx="5">
                  <c:v>48</c:v>
                </c:pt>
                <c:pt idx="6">
                  <c:v>55</c:v>
                </c:pt>
                <c:pt idx="7">
                  <c:v>75</c:v>
                </c:pt>
              </c:numCache>
            </c:numRef>
          </c:val>
          <c:extLst>
            <c:ext xmlns:c16="http://schemas.microsoft.com/office/drawing/2014/chart" uri="{C3380CC4-5D6E-409C-BE32-E72D297353CC}">
              <c16:uniqueId val="{00000000-F50E-834C-BC83-7B3A3025299B}"/>
            </c:ext>
          </c:extLst>
        </c:ser>
        <c:dLbls>
          <c:showLegendKey val="0"/>
          <c:showVal val="0"/>
          <c:showCatName val="0"/>
          <c:showSerName val="0"/>
          <c:showPercent val="0"/>
          <c:showBubbleSize val="0"/>
        </c:dLbls>
        <c:gapWidth val="101"/>
        <c:axId val="413614544"/>
        <c:axId val="413620032"/>
      </c:barChart>
      <c:catAx>
        <c:axId val="41361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3620032"/>
        <c:crosses val="autoZero"/>
        <c:auto val="1"/>
        <c:lblAlgn val="ctr"/>
        <c:lblOffset val="100"/>
        <c:noMultiLvlLbl val="0"/>
      </c:catAx>
      <c:valAx>
        <c:axId val="413620032"/>
        <c:scaling>
          <c:orientation val="minMax"/>
        </c:scaling>
        <c:delete val="0"/>
        <c:axPos val="b"/>
        <c:numFmt formatCode="General"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3614544"/>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28237837625276"/>
          <c:y val="3.5305664237649546E-2"/>
          <c:w val="0.84825672611118375"/>
          <c:h val="0.739534578619778"/>
        </c:manualLayout>
      </c:layout>
      <c:barChart>
        <c:barDir val="bar"/>
        <c:grouping val="clustered"/>
        <c:varyColors val="0"/>
        <c:ser>
          <c:idx val="0"/>
          <c:order val="0"/>
          <c:tx>
            <c:strRef>
              <c:f>Sheet1!$B$1</c:f>
              <c:strCache>
                <c:ptCount val="1"/>
                <c:pt idx="0">
                  <c:v>列1</c:v>
                </c:pt>
              </c:strCache>
            </c:strRef>
          </c:tx>
          <c:spPr>
            <a:solidFill>
              <a:srgbClr val="F74E92"/>
            </a:solidFill>
            <a:ln>
              <a:noFill/>
            </a:ln>
            <a:effectLst/>
          </c:spPr>
          <c:invertIfNegative val="0"/>
          <c:cat>
            <c:strRef>
              <c:f>Sheet1!$A$2:$A$13</c:f>
              <c:strCache>
                <c:ptCount val="12"/>
                <c:pt idx="0">
                  <c:v>その他</c:v>
                </c:pt>
                <c:pt idx="1">
                  <c:v>貯金</c:v>
                </c:pt>
                <c:pt idx="2">
                  <c:v>自動車</c:v>
                </c:pt>
                <c:pt idx="3">
                  <c:v>グルメ</c:v>
                </c:pt>
                <c:pt idx="4">
                  <c:v>インテリア</c:v>
                </c:pt>
                <c:pt idx="5">
                  <c:v>暮らしを快適にする家電</c:v>
                </c:pt>
                <c:pt idx="6">
                  <c:v>美容</c:v>
                </c:pt>
                <c:pt idx="7">
                  <c:v>ファッション</c:v>
                </c:pt>
                <c:pt idx="8">
                  <c:v>資格取得のための勉強</c:v>
                </c:pt>
                <c:pt idx="9">
                  <c:v>自分の趣味</c:v>
                </c:pt>
                <c:pt idx="10">
                  <c:v>レジャーや旅行</c:v>
                </c:pt>
                <c:pt idx="11">
                  <c:v>子供の教育費</c:v>
                </c:pt>
              </c:strCache>
            </c:strRef>
          </c:cat>
          <c:val>
            <c:numRef>
              <c:f>Sheet1!$B$2:$B$13</c:f>
              <c:numCache>
                <c:formatCode>General</c:formatCode>
                <c:ptCount val="12"/>
                <c:pt idx="0">
                  <c:v>1</c:v>
                </c:pt>
                <c:pt idx="1">
                  <c:v>64</c:v>
                </c:pt>
                <c:pt idx="2">
                  <c:v>12</c:v>
                </c:pt>
                <c:pt idx="3">
                  <c:v>45</c:v>
                </c:pt>
                <c:pt idx="4">
                  <c:v>36</c:v>
                </c:pt>
                <c:pt idx="5">
                  <c:v>43</c:v>
                </c:pt>
                <c:pt idx="6">
                  <c:v>39</c:v>
                </c:pt>
                <c:pt idx="7">
                  <c:v>48</c:v>
                </c:pt>
                <c:pt idx="8">
                  <c:v>25</c:v>
                </c:pt>
                <c:pt idx="9">
                  <c:v>42</c:v>
                </c:pt>
                <c:pt idx="10">
                  <c:v>59</c:v>
                </c:pt>
                <c:pt idx="11">
                  <c:v>30</c:v>
                </c:pt>
              </c:numCache>
            </c:numRef>
          </c:val>
          <c:extLst>
            <c:ext xmlns:c16="http://schemas.microsoft.com/office/drawing/2014/chart" uri="{C3380CC4-5D6E-409C-BE32-E72D297353CC}">
              <c16:uniqueId val="{00000000-B424-DD4B-A563-217EEB137939}"/>
            </c:ext>
          </c:extLst>
        </c:ser>
        <c:dLbls>
          <c:showLegendKey val="0"/>
          <c:showVal val="0"/>
          <c:showCatName val="0"/>
          <c:showSerName val="0"/>
          <c:showPercent val="0"/>
          <c:showBubbleSize val="0"/>
        </c:dLbls>
        <c:gapWidth val="101"/>
        <c:axId val="413615328"/>
        <c:axId val="413620816"/>
      </c:barChart>
      <c:catAx>
        <c:axId val="413615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3620816"/>
        <c:crosses val="autoZero"/>
        <c:auto val="1"/>
        <c:lblAlgn val="ctr"/>
        <c:lblOffset val="100"/>
        <c:noMultiLvlLbl val="0"/>
      </c:catAx>
      <c:valAx>
        <c:axId val="413620816"/>
        <c:scaling>
          <c:orientation val="minMax"/>
        </c:scaling>
        <c:delete val="0"/>
        <c:axPos val="b"/>
        <c:numFmt formatCode="General" sourceLinked="1"/>
        <c:majorTickMark val="none"/>
        <c:minorTickMark val="none"/>
        <c:tickLblPos val="nextTo"/>
        <c:spPr>
          <a:solidFill>
            <a:schemeClr val="bg1"/>
          </a:solidFill>
          <a:ln>
            <a:noFill/>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eiryo" panose="020B0604030504040204" pitchFamily="34" charset="-128"/>
                <a:ea typeface="Meiryo" panose="020B0604030504040204" pitchFamily="34" charset="-128"/>
                <a:cs typeface="+mn-cs"/>
              </a:defRPr>
            </a:pPr>
            <a:endParaRPr lang="ja-JP"/>
          </a:p>
        </c:txPr>
        <c:crossAx val="41361532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rgbClr val="282828"/>
          </a:solidFill>
          <a:latin typeface="Montserrat" panose="00000500000000000000" pitchFamily="50" charset="0"/>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0.5045</cdr:x>
      <cdr:y>0.31686</cdr:y>
    </cdr:from>
    <cdr:to>
      <cdr:x>0.56429</cdr:x>
      <cdr:y>0.45205</cdr:y>
    </cdr:to>
    <cdr:sp macro="" textlink="">
      <cdr:nvSpPr>
        <cdr:cNvPr id="2" name="テキスト ボックス 15">
          <a:extLst xmlns:a="http://schemas.openxmlformats.org/drawingml/2006/main">
            <a:ext uri="{FF2B5EF4-FFF2-40B4-BE49-F238E27FC236}">
              <a16:creationId xmlns:a16="http://schemas.microsoft.com/office/drawing/2014/main" id="{01BF608F-3666-9A46-A821-50F1932289A3}"/>
            </a:ext>
          </a:extLst>
        </cdr:cNvPr>
        <cdr:cNvSpPr txBox="1"/>
      </cdr:nvSpPr>
      <cdr:spPr>
        <a:xfrm xmlns:a="http://schemas.openxmlformats.org/drawingml/2006/main">
          <a:off x="2910723" y="486963"/>
          <a:ext cx="344966" cy="20774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31</a:t>
          </a:r>
          <a:endParaRPr kumimoji="1" lang="ja-JP" altLang="en-US" sz="1000">
            <a:solidFill>
              <a:schemeClr val="bg1"/>
            </a:solidFill>
            <a:latin typeface="Meiryo" panose="020B0604030504040204" pitchFamily="34" charset="-128"/>
            <a:ea typeface="Meiryo" panose="020B0604030504040204" pitchFamily="34" charset="-128"/>
          </a:endParaRPr>
        </a:p>
      </cdr:txBody>
    </cdr:sp>
  </cdr:relSizeAnchor>
  <cdr:relSizeAnchor xmlns:cdr="http://schemas.openxmlformats.org/drawingml/2006/chartDrawing">
    <cdr:from>
      <cdr:x>0.45454</cdr:x>
      <cdr:y>0.6855</cdr:y>
    </cdr:from>
    <cdr:to>
      <cdr:x>0.51433</cdr:x>
      <cdr:y>0.82069</cdr:y>
    </cdr:to>
    <cdr:sp macro="" textlink="">
      <cdr:nvSpPr>
        <cdr:cNvPr id="3" name="テキスト ボックス 15">
          <a:extLst xmlns:a="http://schemas.openxmlformats.org/drawingml/2006/main">
            <a:ext uri="{FF2B5EF4-FFF2-40B4-BE49-F238E27FC236}">
              <a16:creationId xmlns:a16="http://schemas.microsoft.com/office/drawing/2014/main" id="{EA5A4CEE-7172-9445-8BF3-4B0830080236}"/>
            </a:ext>
          </a:extLst>
        </cdr:cNvPr>
        <cdr:cNvSpPr txBox="1"/>
      </cdr:nvSpPr>
      <cdr:spPr>
        <a:xfrm xmlns:a="http://schemas.openxmlformats.org/drawingml/2006/main">
          <a:off x="2622489" y="1053494"/>
          <a:ext cx="344966" cy="20774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34</a:t>
          </a:r>
          <a:endParaRPr kumimoji="1" lang="ja-JP" altLang="en-US" sz="1000">
            <a:solidFill>
              <a:schemeClr val="bg1"/>
            </a:solidFill>
            <a:latin typeface="Meiryo" panose="020B0604030504040204" pitchFamily="34" charset="-128"/>
            <a:ea typeface="Meiryo" panose="020B0604030504040204" pitchFamily="34" charset="-128"/>
          </a:endParaRPr>
        </a:p>
      </cdr:txBody>
    </cdr:sp>
  </cdr:relSizeAnchor>
  <cdr:relSizeAnchor xmlns:cdr="http://schemas.openxmlformats.org/drawingml/2006/chartDrawing">
    <cdr:from>
      <cdr:x>0.3792</cdr:x>
      <cdr:y>0.47661</cdr:y>
    </cdr:from>
    <cdr:to>
      <cdr:x>0.43899</cdr:x>
      <cdr:y>0.61179</cdr:y>
    </cdr:to>
    <cdr:sp macro="" textlink="">
      <cdr:nvSpPr>
        <cdr:cNvPr id="4" name="テキスト ボックス 21">
          <a:extLst xmlns:a="http://schemas.openxmlformats.org/drawingml/2006/main">
            <a:ext uri="{FF2B5EF4-FFF2-40B4-BE49-F238E27FC236}">
              <a16:creationId xmlns:a16="http://schemas.microsoft.com/office/drawing/2014/main" id="{284263A9-00CE-6B40-92FF-1127BC9862B0}"/>
            </a:ext>
          </a:extLst>
        </cdr:cNvPr>
        <cdr:cNvSpPr txBox="1"/>
      </cdr:nvSpPr>
      <cdr:spPr>
        <a:xfrm xmlns:a="http://schemas.openxmlformats.org/drawingml/2006/main">
          <a:off x="2187810" y="732458"/>
          <a:ext cx="344966" cy="20774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20</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cdr:txBody>
    </cdr:sp>
  </cdr:relSizeAnchor>
  <cdr:relSizeAnchor xmlns:cdr="http://schemas.openxmlformats.org/drawingml/2006/chartDrawing">
    <cdr:from>
      <cdr:x>0.41173</cdr:x>
      <cdr:y>0.15834</cdr:y>
    </cdr:from>
    <cdr:to>
      <cdr:x>0.45763</cdr:x>
      <cdr:y>0.29352</cdr:y>
    </cdr:to>
    <cdr:sp macro="" textlink="">
      <cdr:nvSpPr>
        <cdr:cNvPr id="5" name="テキスト ボックス 21">
          <a:extLst xmlns:a="http://schemas.openxmlformats.org/drawingml/2006/main">
            <a:ext uri="{FF2B5EF4-FFF2-40B4-BE49-F238E27FC236}">
              <a16:creationId xmlns:a16="http://schemas.microsoft.com/office/drawing/2014/main" id="{D1836EDA-585D-3747-8F94-00AAE77BFD0C}"/>
            </a:ext>
          </a:extLst>
        </cdr:cNvPr>
        <cdr:cNvSpPr txBox="1"/>
      </cdr:nvSpPr>
      <cdr:spPr>
        <a:xfrm xmlns:a="http://schemas.openxmlformats.org/drawingml/2006/main">
          <a:off x="2375479" y="243337"/>
          <a:ext cx="264816" cy="20774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9</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cdr:txBody>
    </cdr:sp>
  </cdr:relSizeAnchor>
  <cdr:relSizeAnchor xmlns:cdr="http://schemas.openxmlformats.org/drawingml/2006/chartDrawing">
    <cdr:from>
      <cdr:x>0.44409</cdr:x>
      <cdr:y>0.07962</cdr:y>
    </cdr:from>
    <cdr:to>
      <cdr:x>0.48999</cdr:x>
      <cdr:y>0.2148</cdr:y>
    </cdr:to>
    <cdr:sp macro="" textlink="">
      <cdr:nvSpPr>
        <cdr:cNvPr id="6" name="テキスト ボックス 21">
          <a:extLst xmlns:a="http://schemas.openxmlformats.org/drawingml/2006/main">
            <a:ext uri="{FF2B5EF4-FFF2-40B4-BE49-F238E27FC236}">
              <a16:creationId xmlns:a16="http://schemas.microsoft.com/office/drawing/2014/main" id="{26F88CBC-61D9-BC4E-92E7-F4E8CA1456CE}"/>
            </a:ext>
          </a:extLst>
        </cdr:cNvPr>
        <cdr:cNvSpPr txBox="1"/>
      </cdr:nvSpPr>
      <cdr:spPr>
        <a:xfrm xmlns:a="http://schemas.openxmlformats.org/drawingml/2006/main">
          <a:off x="2562184" y="122363"/>
          <a:ext cx="264816" cy="20774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6</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734EB-D046-DD43-8FC9-CF7E8E175937}" type="datetimeFigureOut">
              <a:rPr kumimoji="1" lang="ja-JP" altLang="en-US" smtClean="0"/>
              <a:t>2024/1/17</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0850B-2E23-3A4D-87CD-BD820ACD35B7}" type="slidenum">
              <a:rPr kumimoji="1" lang="ja-JP" altLang="en-US" smtClean="0"/>
              <a:t>‹#›</a:t>
            </a:fld>
            <a:endParaRPr kumimoji="1" lang="ja-JP" altLang="en-US"/>
          </a:p>
        </p:txBody>
      </p:sp>
    </p:spTree>
    <p:extLst>
      <p:ext uri="{BB962C8B-B14F-4D97-AF65-F5344CB8AC3E}">
        <p14:creationId xmlns:p14="http://schemas.microsoft.com/office/powerpoint/2010/main" val="4376351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E4DBC63-6D5E-444A-896D-CBBD280A0659}" type="datetime1">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93045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E6B177-53D1-394C-A264-7A61B500659B}" type="datetime1">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3588135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840C9F8-C2C1-D347-8363-D6F95AD95964}" type="datetime1">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48001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3B20E26-9F58-5348-BE3D-330542CD589A}" type="datetime1">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375280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4090CF0-8ED5-8647-BC9F-C9229388B1C0}" type="datetime1">
              <a:rPr kumimoji="1" lang="ja-JP" altLang="en-US" smtClean="0"/>
              <a:t>2024/1/17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4110478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3CF5CDB-F40F-0640-AAD4-D5913D0D7E13}" type="datetime1">
              <a:rPr kumimoji="1" lang="ja-JP" altLang="en-US" smtClean="0"/>
              <a:t>2024/1/17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43595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21784FB-4FEC-9E44-A389-17863BCF1FA0}" type="datetime1">
              <a:rPr kumimoji="1" lang="ja-JP" altLang="en-US" smtClean="0"/>
              <a:t>2024/1/17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285160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02FB264-8132-0044-98D4-53EBFC7B1B6A}" type="datetime1">
              <a:rPr kumimoji="1" lang="ja-JP" altLang="en-US" smtClean="0"/>
              <a:t>2024/1/17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314123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C5F2B-6983-504D-AE79-FB082E0CB1FE}" type="datetime1">
              <a:rPr kumimoji="1" lang="ja-JP" altLang="en-US" smtClean="0"/>
              <a:t>2024/1/17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1477815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3B02120-0805-2C48-9DF5-1AA2E1CEFE41}" type="datetime1">
              <a:rPr kumimoji="1" lang="ja-JP" altLang="en-US" smtClean="0"/>
              <a:t>2024/1/17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229584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5B76A8-0963-B54F-B5A9-F05D34553643}" type="datetime1">
              <a:rPr kumimoji="1" lang="ja-JP" altLang="en-US" smtClean="0"/>
              <a:t>2024/1/17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353741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9FE39-73B3-8742-B015-3A4F150729D8}" type="datetime1">
              <a:rPr kumimoji="1" lang="ja-JP" altLang="en-US" smtClean="0"/>
              <a:t>2024/1/17</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E49CC-034B-8F41-A159-8DE18F0CDB36}" type="slidenum">
              <a:rPr kumimoji="1" lang="ja-JP" altLang="en-US" smtClean="0"/>
              <a:t>‹#›</a:t>
            </a:fld>
            <a:endParaRPr kumimoji="1" lang="ja-JP" altLang="en-US"/>
          </a:p>
        </p:txBody>
      </p:sp>
    </p:spTree>
    <p:extLst>
      <p:ext uri="{BB962C8B-B14F-4D97-AF65-F5344CB8AC3E}">
        <p14:creationId xmlns:p14="http://schemas.microsoft.com/office/powerpoint/2010/main" val="12869234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kurashinista.jp/column/detail/4291" TargetMode="External"/><Relationship Id="rId7" Type="http://schemas.openxmlformats.org/officeDocument/2006/relationships/image" Target="../media/image30.jpeg"/><Relationship Id="rId2" Type="http://schemas.openxmlformats.org/officeDocument/2006/relationships/hyperlink" Target="https://kurashinista.jp/column/detail/4423" TargetMode="Externa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hyperlink" Target="https://kurashinista.jp/column/detail/4986" TargetMode="External"/><Relationship Id="rId4" Type="http://schemas.openxmlformats.org/officeDocument/2006/relationships/hyperlink" Target="https://kurashinista.jp/column/detail/5458" TargetMode="External"/><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kurashinista.jp/user_page/premier" TargetMode="External"/><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chart" Target="../charts/chart14.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kurashinista.jp/column/detail/2924" TargetMode="Externa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hyperlink" Target="https://kurashinista.jp/column/detail/4009" TargetMode="External"/><Relationship Id="rId5" Type="http://schemas.openxmlformats.org/officeDocument/2006/relationships/hyperlink" Target="https://kurashinista.jp/magazine/1" TargetMode="External"/><Relationship Id="rId4" Type="http://schemas.openxmlformats.org/officeDocument/2006/relationships/hyperlink" Target="https://kurashinista.jp/column/detail/319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hyperlink" Target="https://kurashinista.jp/contest/67" TargetMode="External"/><Relationship Id="rId4" Type="http://schemas.openxmlformats.org/officeDocument/2006/relationships/image" Target="../media/image68.emf"/></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53.emf"/><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4"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25B64AF7-EF02-2A4B-8F7A-69A7992F3EF2}"/>
              </a:ext>
            </a:extLst>
          </p:cNvPr>
          <p:cNvSpPr txBox="1"/>
          <p:nvPr/>
        </p:nvSpPr>
        <p:spPr>
          <a:xfrm>
            <a:off x="1435849" y="3489201"/>
            <a:ext cx="1688283" cy="369332"/>
          </a:xfrm>
          <a:prstGeom prst="rect">
            <a:avLst/>
          </a:prstGeom>
          <a:noFill/>
        </p:spPr>
        <p:txBody>
          <a:bodyPr wrap="none" rtlCol="0">
            <a:spAutoFit/>
          </a:bodyPr>
          <a:lstStyle/>
          <a:p>
            <a:pPr algn="ctr"/>
            <a:r>
              <a:rPr kumimoji="1" lang="en-US" altLang="ja-JP" b="1" dirty="0">
                <a:solidFill>
                  <a:schemeClr val="tx1">
                    <a:lumMod val="75000"/>
                    <a:lumOff val="25000"/>
                  </a:schemeClr>
                </a:solidFill>
                <a:latin typeface="Meiryo" panose="020B0604030504040204" pitchFamily="34" charset="-128"/>
                <a:ea typeface="Meiryo" panose="020B0604030504040204" pitchFamily="34" charset="-128"/>
              </a:rPr>
              <a:t>Media Guide</a:t>
            </a:r>
            <a:endParaRPr kumimoji="1" lang="ja-JP" altLang="en-US" b="1">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3523B1F2-357B-1742-B779-64AA963D28A0}"/>
              </a:ext>
            </a:extLst>
          </p:cNvPr>
          <p:cNvSpPr txBox="1"/>
          <p:nvPr/>
        </p:nvSpPr>
        <p:spPr>
          <a:xfrm>
            <a:off x="1050868" y="3903567"/>
            <a:ext cx="2458238" cy="307777"/>
          </a:xfrm>
          <a:prstGeom prst="rect">
            <a:avLst/>
          </a:prstGeom>
          <a:noFill/>
        </p:spPr>
        <p:txBody>
          <a:bodyPr wrap="none" rtlCol="0">
            <a:spAutoFit/>
          </a:bodyPr>
          <a:lstStyle/>
          <a:p>
            <a:pPr algn="ctr"/>
            <a:r>
              <a:rPr kumimoji="1" lang="en-US" altLang="ja-JP" sz="1400" spc="180" dirty="0">
                <a:solidFill>
                  <a:schemeClr val="tx1">
                    <a:lumMod val="75000"/>
                    <a:lumOff val="25000"/>
                  </a:schemeClr>
                </a:solidFill>
                <a:latin typeface="Meiryo" panose="020B0604030504040204" pitchFamily="34" charset="-128"/>
                <a:ea typeface="Meiryo" panose="020B0604030504040204" pitchFamily="34" charset="-128"/>
              </a:rPr>
              <a:t>2024</a:t>
            </a:r>
            <a:r>
              <a:rPr kumimoji="1" lang="ja-JP" altLang="en-US" sz="1400" spc="180" dirty="0">
                <a:solidFill>
                  <a:schemeClr val="tx1">
                    <a:lumMod val="75000"/>
                    <a:lumOff val="25000"/>
                  </a:schemeClr>
                </a:solidFill>
                <a:latin typeface="Meiryo" panose="020B0604030504040204" pitchFamily="34" charset="-128"/>
                <a:ea typeface="Meiryo" panose="020B0604030504040204" pitchFamily="34" charset="-128"/>
              </a:rPr>
              <a:t>年</a:t>
            </a:r>
            <a:r>
              <a:rPr kumimoji="1" lang="en-US" altLang="ja-JP" sz="1400" spc="180" dirty="0">
                <a:solidFill>
                  <a:schemeClr val="tx1">
                    <a:lumMod val="75000"/>
                    <a:lumOff val="25000"/>
                  </a:schemeClr>
                </a:solidFill>
                <a:latin typeface="Meiryo" panose="020B0604030504040204" pitchFamily="34" charset="-128"/>
                <a:ea typeface="Meiryo" panose="020B0604030504040204" pitchFamily="34" charset="-128"/>
              </a:rPr>
              <a:t> 1-3</a:t>
            </a:r>
            <a:r>
              <a:rPr kumimoji="1" lang="ja-JP" altLang="en-US" sz="1400" spc="180" dirty="0">
                <a:solidFill>
                  <a:schemeClr val="tx1">
                    <a:lumMod val="75000"/>
                    <a:lumOff val="25000"/>
                  </a:schemeClr>
                </a:solidFill>
                <a:latin typeface="Meiryo" panose="020B0604030504040204" pitchFamily="34" charset="-128"/>
                <a:ea typeface="Meiryo" panose="020B0604030504040204" pitchFamily="34" charset="-128"/>
              </a:rPr>
              <a:t>月</a:t>
            </a:r>
            <a:r>
              <a:rPr kumimoji="1" lang="en-US" altLang="ja-JP" sz="1400" spc="180" dirty="0">
                <a:solidFill>
                  <a:schemeClr val="tx1">
                    <a:lumMod val="75000"/>
                    <a:lumOff val="25000"/>
                  </a:schemeClr>
                </a:solidFill>
                <a:latin typeface="Meiryo" panose="020B0604030504040204" pitchFamily="34" charset="-128"/>
                <a:ea typeface="Meiryo" panose="020B0604030504040204" pitchFamily="34" charset="-128"/>
              </a:rPr>
              <a:t> ver1.0</a:t>
            </a:r>
            <a:endParaRPr kumimoji="1" lang="ja-JP" altLang="en-US" sz="1400" spc="18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2" name="フレーム 21">
            <a:extLst>
              <a:ext uri="{FF2B5EF4-FFF2-40B4-BE49-F238E27FC236}">
                <a16:creationId xmlns:a16="http://schemas.microsoft.com/office/drawing/2014/main" id="{DE01C182-AB99-544D-9A02-500B274CEA69}"/>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4" name="図 23">
            <a:extLst>
              <a:ext uri="{FF2B5EF4-FFF2-40B4-BE49-F238E27FC236}">
                <a16:creationId xmlns:a16="http://schemas.microsoft.com/office/drawing/2014/main" id="{51E1B25B-22CE-7544-A7A3-AE5A07C4E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753" y="2682925"/>
            <a:ext cx="3456000" cy="469514"/>
          </a:xfrm>
          <a:prstGeom prst="rect">
            <a:avLst/>
          </a:prstGeom>
        </p:spPr>
      </p:pic>
      <p:pic>
        <p:nvPicPr>
          <p:cNvPr id="19" name="図 18">
            <a:extLst>
              <a:ext uri="{FF2B5EF4-FFF2-40B4-BE49-F238E27FC236}">
                <a16:creationId xmlns:a16="http://schemas.microsoft.com/office/drawing/2014/main" id="{1CB02B46-21C6-7F40-8C54-46C97ED1C7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539" y="6367226"/>
            <a:ext cx="1163664" cy="180000"/>
          </a:xfrm>
          <a:prstGeom prst="rect">
            <a:avLst/>
          </a:prstGeom>
        </p:spPr>
      </p:pic>
      <p:sp>
        <p:nvSpPr>
          <p:cNvPr id="26" name="正方形/長方形 25">
            <a:extLst>
              <a:ext uri="{FF2B5EF4-FFF2-40B4-BE49-F238E27FC236}">
                <a16:creationId xmlns:a16="http://schemas.microsoft.com/office/drawing/2014/main" id="{9347808E-C2AF-0E44-B7EC-15F5F236CBEC}"/>
              </a:ext>
            </a:extLst>
          </p:cNvPr>
          <p:cNvSpPr/>
          <p:nvPr/>
        </p:nvSpPr>
        <p:spPr>
          <a:xfrm>
            <a:off x="4325505" y="684476"/>
            <a:ext cx="2448000" cy="1800000"/>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C433CF38-7C0B-244D-BE79-948836414E1F}"/>
              </a:ext>
            </a:extLst>
          </p:cNvPr>
          <p:cNvSpPr/>
          <p:nvPr/>
        </p:nvSpPr>
        <p:spPr>
          <a:xfrm>
            <a:off x="6917505" y="3924476"/>
            <a:ext cx="2448000" cy="1800000"/>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4680E2A-00B4-6943-9DC4-1A383346B3DD}"/>
              </a:ext>
            </a:extLst>
          </p:cNvPr>
          <p:cNvSpPr/>
          <p:nvPr/>
        </p:nvSpPr>
        <p:spPr>
          <a:xfrm>
            <a:off x="4325505" y="2664476"/>
            <a:ext cx="2448000" cy="3060000"/>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2380232E-C049-914D-9C80-24ECF7A2902B}"/>
              </a:ext>
            </a:extLst>
          </p:cNvPr>
          <p:cNvSpPr/>
          <p:nvPr/>
        </p:nvSpPr>
        <p:spPr>
          <a:xfrm>
            <a:off x="6917505" y="684476"/>
            <a:ext cx="2448000" cy="3060000"/>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AC7C48F-9600-9536-810D-0030EBA271D5}"/>
              </a:ext>
            </a:extLst>
          </p:cNvPr>
          <p:cNvSpPr txBox="1"/>
          <p:nvPr/>
        </p:nvSpPr>
        <p:spPr>
          <a:xfrm>
            <a:off x="6671721" y="6659324"/>
            <a:ext cx="3104880" cy="216000"/>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CO.,LTD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44323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099660D-C84F-424E-8E63-C6D099597673}"/>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10</a:t>
            </a:fld>
            <a:endParaRPr kumimoji="1" lang="ja-JP" altLang="en-US"/>
          </a:p>
        </p:txBody>
      </p:sp>
      <p:sp>
        <p:nvSpPr>
          <p:cNvPr id="3" name="テキスト ボックス 2">
            <a:extLst>
              <a:ext uri="{FF2B5EF4-FFF2-40B4-BE49-F238E27FC236}">
                <a16:creationId xmlns:a16="http://schemas.microsoft.com/office/drawing/2014/main" id="{32226157-8E29-FD4A-B0B1-507C6401F515}"/>
              </a:ext>
            </a:extLst>
          </p:cNvPr>
          <p:cNvSpPr txBox="1"/>
          <p:nvPr/>
        </p:nvSpPr>
        <p:spPr>
          <a:xfrm>
            <a:off x="355350" y="380539"/>
            <a:ext cx="6628418"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暮らしニスタのユーザー</a:t>
            </a:r>
            <a:r>
              <a:rPr kumimoji="1" lang="en" altLang="ja-JP" sz="2400" b="1" spc="150" dirty="0">
                <a:solidFill>
                  <a:schemeClr val="tx1">
                    <a:lumMod val="75000"/>
                    <a:lumOff val="25000"/>
                  </a:schemeClr>
                </a:solidFill>
                <a:latin typeface="Meiryo" panose="020B0604030504040204" pitchFamily="34" charset="-128"/>
                <a:ea typeface="Meiryo" panose="020B0604030504040204" pitchFamily="34" charset="-128"/>
              </a:rPr>
              <a:t>④ Web</a:t>
            </a:r>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リテラシー</a:t>
            </a:r>
          </a:p>
        </p:txBody>
      </p:sp>
      <p:cxnSp>
        <p:nvCxnSpPr>
          <p:cNvPr id="4" name="直線コネクタ 3">
            <a:extLst>
              <a:ext uri="{FF2B5EF4-FFF2-40B4-BE49-F238E27FC236}">
                <a16:creationId xmlns:a16="http://schemas.microsoft.com/office/drawing/2014/main" id="{F7B58D99-6A86-4C4C-B594-70653114A0AA}"/>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32C2D00D-4782-7246-9F4D-D8B4425FB4AC}"/>
              </a:ext>
            </a:extLst>
          </p:cNvPr>
          <p:cNvSpPr txBox="1"/>
          <p:nvPr/>
        </p:nvSpPr>
        <p:spPr>
          <a:xfrm>
            <a:off x="244018" y="1206000"/>
            <a:ext cx="9417964" cy="461665"/>
          </a:xfrm>
          <a:prstGeom prst="rect">
            <a:avLst/>
          </a:prstGeom>
          <a:noFill/>
        </p:spPr>
        <p:txBody>
          <a:bodyPr wrap="none" rtlCol="0">
            <a:spAutoFit/>
          </a:bodyPr>
          <a:lstStyle/>
          <a:p>
            <a:pPr algn="ctr"/>
            <a:r>
              <a:rPr kumimoji="1" lang="en" altLang="ja-JP" sz="2400" b="1" spc="150" dirty="0">
                <a:solidFill>
                  <a:srgbClr val="F74E92"/>
                </a:solidFill>
                <a:latin typeface="Meiryo" panose="020B0604030504040204" pitchFamily="34" charset="-128"/>
                <a:ea typeface="Meiryo" panose="020B0604030504040204" pitchFamily="34" charset="-128"/>
              </a:rPr>
              <a:t>SNS</a:t>
            </a:r>
            <a:r>
              <a:rPr kumimoji="1" lang="ja-JP" altLang="en-US" sz="2400" b="1" spc="150">
                <a:solidFill>
                  <a:srgbClr val="F74E92"/>
                </a:solidFill>
                <a:latin typeface="Meiryo" panose="020B0604030504040204" pitchFamily="34" charset="-128"/>
                <a:ea typeface="Meiryo" panose="020B0604030504040204" pitchFamily="34" charset="-128"/>
              </a:rPr>
              <a:t>でも積極的に発信</a:t>
            </a:r>
            <a:r>
              <a:rPr kumimoji="1" lang="ja-JP" altLang="en-US" sz="2400" b="1" spc="-300">
                <a:solidFill>
                  <a:srgbClr val="F74E92"/>
                </a:solidFill>
                <a:latin typeface="Meiryo" panose="020B0604030504040204" pitchFamily="34" charset="-128"/>
                <a:ea typeface="Meiryo" panose="020B0604030504040204" pitchFamily="34" charset="-128"/>
              </a:rPr>
              <a:t>！</a:t>
            </a:r>
            <a:r>
              <a:rPr kumimoji="1" lang="en" altLang="ja-JP" sz="2400" b="1" spc="150" dirty="0">
                <a:solidFill>
                  <a:srgbClr val="F74E92"/>
                </a:solidFill>
                <a:latin typeface="Meiryo" panose="020B0604030504040204" pitchFamily="34" charset="-128"/>
                <a:ea typeface="Meiryo" panose="020B0604030504040204" pitchFamily="34" charset="-128"/>
              </a:rPr>
              <a:t>WEB</a:t>
            </a:r>
            <a:r>
              <a:rPr kumimoji="1" lang="ja-JP" altLang="en-US" sz="2400" b="1" spc="150">
                <a:solidFill>
                  <a:srgbClr val="F74E92"/>
                </a:solidFill>
                <a:latin typeface="Meiryo" panose="020B0604030504040204" pitchFamily="34" charset="-128"/>
                <a:ea typeface="Meiryo" panose="020B0604030504040204" pitchFamily="34" charset="-128"/>
              </a:rPr>
              <a:t>メディアへの感度の高さが特徴</a:t>
            </a:r>
          </a:p>
        </p:txBody>
      </p:sp>
      <p:sp>
        <p:nvSpPr>
          <p:cNvPr id="6" name="テキスト ボックス 5">
            <a:extLst>
              <a:ext uri="{FF2B5EF4-FFF2-40B4-BE49-F238E27FC236}">
                <a16:creationId xmlns:a16="http://schemas.microsoft.com/office/drawing/2014/main" id="{467776A5-3582-0B4C-8417-D00FBB133525}"/>
              </a:ext>
            </a:extLst>
          </p:cNvPr>
          <p:cNvSpPr txBox="1"/>
          <p:nvPr/>
        </p:nvSpPr>
        <p:spPr>
          <a:xfrm>
            <a:off x="3414429" y="5665663"/>
            <a:ext cx="2061783" cy="207749"/>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7</a:t>
            </a:r>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０％が</a:t>
            </a:r>
            <a:r>
              <a:rPr kumimoji="1" lang="en" altLang="ja-JP" sz="1000" dirty="0">
                <a:solidFill>
                  <a:schemeClr val="tx1">
                    <a:lumMod val="50000"/>
                    <a:lumOff val="50000"/>
                  </a:schemeClr>
                </a:solidFill>
                <a:latin typeface="Meiryo" panose="020B0604030504040204" pitchFamily="34" charset="-128"/>
                <a:ea typeface="Meiryo" panose="020B0604030504040204" pitchFamily="34" charset="-128"/>
              </a:rPr>
              <a:t>SNS</a:t>
            </a:r>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で自ら情報を発信！</a:t>
            </a:r>
          </a:p>
        </p:txBody>
      </p:sp>
      <p:sp>
        <p:nvSpPr>
          <p:cNvPr id="7" name="テキスト ボックス 6">
            <a:extLst>
              <a:ext uri="{FF2B5EF4-FFF2-40B4-BE49-F238E27FC236}">
                <a16:creationId xmlns:a16="http://schemas.microsoft.com/office/drawing/2014/main" id="{0D918B0C-5658-E34A-A8DB-8A189820B357}"/>
              </a:ext>
            </a:extLst>
          </p:cNvPr>
          <p:cNvSpPr txBox="1"/>
          <p:nvPr/>
        </p:nvSpPr>
        <p:spPr>
          <a:xfrm>
            <a:off x="445173" y="2273735"/>
            <a:ext cx="2861681" cy="207749"/>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70</a:t>
            </a:r>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％の人が月に</a:t>
            </a: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1</a:t>
            </a:r>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度以上、ネットでモノを購入</a:t>
            </a:r>
          </a:p>
        </p:txBody>
      </p:sp>
      <p:sp>
        <p:nvSpPr>
          <p:cNvPr id="8" name="テキスト ボックス 7">
            <a:extLst>
              <a:ext uri="{FF2B5EF4-FFF2-40B4-BE49-F238E27FC236}">
                <a16:creationId xmlns:a16="http://schemas.microsoft.com/office/drawing/2014/main" id="{546C1F69-0E45-8F42-8178-DE03AE6F5FB4}"/>
              </a:ext>
            </a:extLst>
          </p:cNvPr>
          <p:cNvSpPr txBox="1"/>
          <p:nvPr/>
        </p:nvSpPr>
        <p:spPr>
          <a:xfrm>
            <a:off x="5759093" y="1621813"/>
            <a:ext cx="3687058" cy="178053"/>
          </a:xfrm>
          <a:prstGeom prst="rect">
            <a:avLst/>
          </a:prstGeom>
          <a:noFill/>
        </p:spPr>
        <p:txBody>
          <a:bodyPr wrap="square" rtlCol="0">
            <a:spAutoFit/>
          </a:bodyPr>
          <a:lstStyle/>
          <a:p>
            <a:pPr algn="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マクロミル調査（</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2020.03</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実施）有効回答数</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209</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人</a:t>
            </a:r>
          </a:p>
        </p:txBody>
      </p:sp>
      <p:sp>
        <p:nvSpPr>
          <p:cNvPr id="9" name="フレーム 8">
            <a:extLst>
              <a:ext uri="{FF2B5EF4-FFF2-40B4-BE49-F238E27FC236}">
                <a16:creationId xmlns:a16="http://schemas.microsoft.com/office/drawing/2014/main" id="{AF50E195-7FF9-4B4C-A69D-8B1806DC75FA}"/>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2CF9F35A-C642-6742-9ED3-045599C4ADCB}"/>
              </a:ext>
            </a:extLst>
          </p:cNvPr>
          <p:cNvSpPr txBox="1"/>
          <p:nvPr/>
        </p:nvSpPr>
        <p:spPr>
          <a:xfrm>
            <a:off x="8023811" y="587217"/>
            <a:ext cx="1460657"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User profile 4</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7B68D6B5-E10C-9B4B-BFA5-8646526F9BFE}"/>
              </a:ext>
            </a:extLst>
          </p:cNvPr>
          <p:cNvSpPr txBox="1"/>
          <p:nvPr/>
        </p:nvSpPr>
        <p:spPr>
          <a:xfrm>
            <a:off x="3404154" y="5327109"/>
            <a:ext cx="3602268" cy="338554"/>
          </a:xfrm>
          <a:prstGeom prst="rect">
            <a:avLst/>
          </a:prstGeom>
          <a:noFill/>
        </p:spPr>
        <p:txBody>
          <a:bodyPr wrap="none" rtlCol="0">
            <a:spAutoFit/>
          </a:bodyPr>
          <a:lstStyle/>
          <a:p>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どんな</a:t>
            </a:r>
            <a:r>
              <a:rPr kumimoji="1" lang="en" altLang="ja-JP" sz="1600" b="1" spc="150" dirty="0">
                <a:solidFill>
                  <a:schemeClr val="tx1">
                    <a:lumMod val="75000"/>
                    <a:lumOff val="25000"/>
                  </a:schemeClr>
                </a:solidFill>
                <a:latin typeface="Meiryo" panose="020B0604030504040204" pitchFamily="34" charset="-128"/>
                <a:ea typeface="Meiryo" panose="020B0604030504040204" pitchFamily="34" charset="-128"/>
              </a:rPr>
              <a:t>SNS</a:t>
            </a: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で発信していますか？</a:t>
            </a:r>
          </a:p>
        </p:txBody>
      </p:sp>
      <p:sp>
        <p:nvSpPr>
          <p:cNvPr id="12" name="テキスト ボックス 11">
            <a:extLst>
              <a:ext uri="{FF2B5EF4-FFF2-40B4-BE49-F238E27FC236}">
                <a16:creationId xmlns:a16="http://schemas.microsoft.com/office/drawing/2014/main" id="{9D71E276-1C11-1F43-BA1C-A7E7EB3C280A}"/>
              </a:ext>
            </a:extLst>
          </p:cNvPr>
          <p:cNvSpPr txBox="1"/>
          <p:nvPr/>
        </p:nvSpPr>
        <p:spPr>
          <a:xfrm>
            <a:off x="5279001" y="2273735"/>
            <a:ext cx="2561920" cy="207749"/>
          </a:xfrm>
          <a:prstGeom prst="rect">
            <a:avLst/>
          </a:prstGeom>
          <a:noFill/>
        </p:spPr>
        <p:txBody>
          <a:bodyPr wrap="none" rtlCol="0">
            <a:spAutoFit/>
          </a:bodyPr>
          <a:lstStyle/>
          <a:p>
            <a:pPr>
              <a:lnSpc>
                <a:spcPts val="800"/>
              </a:lnSpc>
            </a:pPr>
            <a:r>
              <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rPr>
              <a:t>WEB</a:t>
            </a: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を参考にするユーザーが</a:t>
            </a:r>
            <a:r>
              <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rPr>
              <a:t>50</a:t>
            </a: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％以上！</a:t>
            </a:r>
          </a:p>
        </p:txBody>
      </p:sp>
      <p:sp>
        <p:nvSpPr>
          <p:cNvPr id="13" name="テキスト ボックス 12">
            <a:extLst>
              <a:ext uri="{FF2B5EF4-FFF2-40B4-BE49-F238E27FC236}">
                <a16:creationId xmlns:a16="http://schemas.microsoft.com/office/drawing/2014/main" id="{7ECB8072-C555-CC4D-9422-AC47CFC23649}"/>
              </a:ext>
            </a:extLst>
          </p:cNvPr>
          <p:cNvSpPr txBox="1"/>
          <p:nvPr/>
        </p:nvSpPr>
        <p:spPr>
          <a:xfrm>
            <a:off x="5279001" y="1950232"/>
            <a:ext cx="3550972" cy="338554"/>
          </a:xfrm>
          <a:prstGeom prst="rect">
            <a:avLst/>
          </a:prstGeom>
          <a:noFill/>
        </p:spPr>
        <p:txBody>
          <a:bodyPr wrap="none" rtlCol="0">
            <a:spAutoFit/>
          </a:bodyPr>
          <a:lstStyle/>
          <a:p>
            <a:pPr algn="ct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買い物の際、参考にするものは？</a:t>
            </a:r>
          </a:p>
        </p:txBody>
      </p:sp>
      <p:sp>
        <p:nvSpPr>
          <p:cNvPr id="14" name="テキスト ボックス 13">
            <a:extLst>
              <a:ext uri="{FF2B5EF4-FFF2-40B4-BE49-F238E27FC236}">
                <a16:creationId xmlns:a16="http://schemas.microsoft.com/office/drawing/2014/main" id="{315F952C-526D-284A-AD1E-6C4DCFD7C41A}"/>
              </a:ext>
            </a:extLst>
          </p:cNvPr>
          <p:cNvSpPr txBox="1"/>
          <p:nvPr/>
        </p:nvSpPr>
        <p:spPr>
          <a:xfrm>
            <a:off x="445174" y="1950232"/>
            <a:ext cx="3326552" cy="338554"/>
          </a:xfrm>
          <a:prstGeom prst="rect">
            <a:avLst/>
          </a:prstGeom>
          <a:noFill/>
        </p:spPr>
        <p:txBody>
          <a:bodyPr wrap="none" rtlCol="0">
            <a:spAutoFit/>
          </a:bodyPr>
          <a:lstStyle/>
          <a:p>
            <a:pPr algn="ct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ネットショッピングの頻度は？</a:t>
            </a:r>
          </a:p>
        </p:txBody>
      </p:sp>
      <p:graphicFrame>
        <p:nvGraphicFramePr>
          <p:cNvPr id="15" name="Chart 4">
            <a:extLst>
              <a:ext uri="{FF2B5EF4-FFF2-40B4-BE49-F238E27FC236}">
                <a16:creationId xmlns:a16="http://schemas.microsoft.com/office/drawing/2014/main" id="{684F1BE9-8535-8D46-BE50-50FE549ED20D}"/>
              </a:ext>
            </a:extLst>
          </p:cNvPr>
          <p:cNvGraphicFramePr/>
          <p:nvPr>
            <p:extLst>
              <p:ext uri="{D42A27DB-BD31-4B8C-83A1-F6EECF244321}">
                <p14:modId xmlns:p14="http://schemas.microsoft.com/office/powerpoint/2010/main" val="2069644220"/>
              </p:ext>
            </p:extLst>
          </p:nvPr>
        </p:nvGraphicFramePr>
        <p:xfrm>
          <a:off x="560462" y="2542113"/>
          <a:ext cx="3791424" cy="20756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4">
            <a:extLst>
              <a:ext uri="{FF2B5EF4-FFF2-40B4-BE49-F238E27FC236}">
                <a16:creationId xmlns:a16="http://schemas.microsoft.com/office/drawing/2014/main" id="{A0E4D698-F871-964B-9318-85F4EB4A3BBD}"/>
              </a:ext>
            </a:extLst>
          </p:cNvPr>
          <p:cNvGraphicFramePr/>
          <p:nvPr>
            <p:extLst>
              <p:ext uri="{D42A27DB-BD31-4B8C-83A1-F6EECF244321}">
                <p14:modId xmlns:p14="http://schemas.microsoft.com/office/powerpoint/2010/main" val="1685602827"/>
              </p:ext>
            </p:extLst>
          </p:nvPr>
        </p:nvGraphicFramePr>
        <p:xfrm>
          <a:off x="5319437" y="2612060"/>
          <a:ext cx="4019771" cy="22433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4">
            <a:extLst>
              <a:ext uri="{FF2B5EF4-FFF2-40B4-BE49-F238E27FC236}">
                <a16:creationId xmlns:a16="http://schemas.microsoft.com/office/drawing/2014/main" id="{3D047309-E5FD-994E-9D90-92AA6DFBF250}"/>
              </a:ext>
            </a:extLst>
          </p:cNvPr>
          <p:cNvGraphicFramePr/>
          <p:nvPr>
            <p:extLst>
              <p:ext uri="{D42A27DB-BD31-4B8C-83A1-F6EECF244321}">
                <p14:modId xmlns:p14="http://schemas.microsoft.com/office/powerpoint/2010/main" val="3260843207"/>
              </p:ext>
            </p:extLst>
          </p:nvPr>
        </p:nvGraphicFramePr>
        <p:xfrm>
          <a:off x="233901" y="4742120"/>
          <a:ext cx="3374298" cy="1666831"/>
        </p:xfrm>
        <a:graphic>
          <a:graphicData uri="http://schemas.openxmlformats.org/drawingml/2006/chart">
            <c:chart xmlns:c="http://schemas.openxmlformats.org/drawingml/2006/chart" xmlns:r="http://schemas.openxmlformats.org/officeDocument/2006/relationships" r:id="rId4"/>
          </a:graphicData>
        </a:graphic>
      </p:graphicFrame>
      <p:sp>
        <p:nvSpPr>
          <p:cNvPr id="18" name="テキスト ボックス 17">
            <a:extLst>
              <a:ext uri="{FF2B5EF4-FFF2-40B4-BE49-F238E27FC236}">
                <a16:creationId xmlns:a16="http://schemas.microsoft.com/office/drawing/2014/main" id="{FDB1F77D-D9D7-0046-9070-37612BA31DE6}"/>
              </a:ext>
            </a:extLst>
          </p:cNvPr>
          <p:cNvSpPr txBox="1"/>
          <p:nvPr/>
        </p:nvSpPr>
        <p:spPr>
          <a:xfrm>
            <a:off x="2666589" y="5242782"/>
            <a:ext cx="344966" cy="156085"/>
          </a:xfrm>
          <a:prstGeom prst="rect">
            <a:avLst/>
          </a:prstGeom>
          <a:noFill/>
        </p:spPr>
        <p:txBody>
          <a:bodyPr wrap="none" rtlCol="0">
            <a:spAutoFit/>
          </a:bodyPr>
          <a:lstStyle/>
          <a:p>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52</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3E13E61D-3AB0-EE41-A256-4D80E0A39319}"/>
              </a:ext>
            </a:extLst>
          </p:cNvPr>
          <p:cNvSpPr txBox="1"/>
          <p:nvPr/>
        </p:nvSpPr>
        <p:spPr>
          <a:xfrm>
            <a:off x="2640087" y="5832918"/>
            <a:ext cx="344966" cy="156085"/>
          </a:xfrm>
          <a:prstGeom prst="rect">
            <a:avLst/>
          </a:prstGeom>
          <a:noFill/>
        </p:spPr>
        <p:txBody>
          <a:bodyPr wrap="none" rtlCol="0">
            <a:spAutoFit/>
          </a:bodyPr>
          <a:lstStyle/>
          <a:p>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30</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6053767-FA9E-BC42-9F20-4FF31C29F17E}"/>
              </a:ext>
            </a:extLst>
          </p:cNvPr>
          <p:cNvSpPr txBox="1"/>
          <p:nvPr/>
        </p:nvSpPr>
        <p:spPr>
          <a:xfrm>
            <a:off x="2112069" y="5883444"/>
            <a:ext cx="344966" cy="156085"/>
          </a:xfrm>
          <a:prstGeom prst="rect">
            <a:avLst/>
          </a:prstGeom>
          <a:noFill/>
        </p:spPr>
        <p:txBody>
          <a:bodyPr wrap="none" rtlCol="0">
            <a:spAutoFit/>
          </a:bodyPr>
          <a:lstStyle/>
          <a:p>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37</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F31B024-A2AF-1C40-B122-A5E9C9741D96}"/>
              </a:ext>
            </a:extLst>
          </p:cNvPr>
          <p:cNvSpPr txBox="1"/>
          <p:nvPr/>
        </p:nvSpPr>
        <p:spPr>
          <a:xfrm>
            <a:off x="1864102" y="5507129"/>
            <a:ext cx="344966" cy="156085"/>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18</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7E9CE49A-547F-E246-B38D-4B32A6EF93F0}"/>
              </a:ext>
            </a:extLst>
          </p:cNvPr>
          <p:cNvSpPr txBox="1"/>
          <p:nvPr/>
        </p:nvSpPr>
        <p:spPr>
          <a:xfrm>
            <a:off x="2042910" y="5142359"/>
            <a:ext cx="344966" cy="141895"/>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28</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6B0036FB-8166-B74E-8637-426C3D73C848}"/>
              </a:ext>
            </a:extLst>
          </p:cNvPr>
          <p:cNvSpPr txBox="1"/>
          <p:nvPr/>
        </p:nvSpPr>
        <p:spPr>
          <a:xfrm>
            <a:off x="1531806" y="5177375"/>
            <a:ext cx="264816" cy="156085"/>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1</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cxnSp>
        <p:nvCxnSpPr>
          <p:cNvPr id="24" name="直線コネクタ 23">
            <a:extLst>
              <a:ext uri="{FF2B5EF4-FFF2-40B4-BE49-F238E27FC236}">
                <a16:creationId xmlns:a16="http://schemas.microsoft.com/office/drawing/2014/main" id="{817FC3C2-409B-B245-93A5-8B959F3AE1D4}"/>
              </a:ext>
            </a:extLst>
          </p:cNvPr>
          <p:cNvCxnSpPr/>
          <p:nvPr/>
        </p:nvCxnSpPr>
        <p:spPr>
          <a:xfrm>
            <a:off x="1730522" y="5243708"/>
            <a:ext cx="196714" cy="780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892AC8CF-A99C-D740-B9CD-FD5B15EC097C}"/>
              </a:ext>
            </a:extLst>
          </p:cNvPr>
          <p:cNvSpPr txBox="1"/>
          <p:nvPr/>
        </p:nvSpPr>
        <p:spPr>
          <a:xfrm>
            <a:off x="2126718" y="4712957"/>
            <a:ext cx="264816" cy="156085"/>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4</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cxnSp>
        <p:nvCxnSpPr>
          <p:cNvPr id="26" name="直線コネクタ 25">
            <a:extLst>
              <a:ext uri="{FF2B5EF4-FFF2-40B4-BE49-F238E27FC236}">
                <a16:creationId xmlns:a16="http://schemas.microsoft.com/office/drawing/2014/main" id="{6768CD75-0885-A449-96A3-4F6AC0E38011}"/>
              </a:ext>
            </a:extLst>
          </p:cNvPr>
          <p:cNvCxnSpPr>
            <a:cxnSpLocks/>
          </p:cNvCxnSpPr>
          <p:nvPr/>
        </p:nvCxnSpPr>
        <p:spPr>
          <a:xfrm>
            <a:off x="2308908" y="4786508"/>
            <a:ext cx="147266" cy="14139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A62BB774-9AC4-4E43-91F1-C705C46627BB}"/>
              </a:ext>
            </a:extLst>
          </p:cNvPr>
          <p:cNvSpPr txBox="1"/>
          <p:nvPr/>
        </p:nvSpPr>
        <p:spPr>
          <a:xfrm>
            <a:off x="359923" y="6408953"/>
            <a:ext cx="424065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5586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E9A2AF0-9421-884C-B106-B7EB58D9C308}"/>
              </a:ext>
            </a:extLst>
          </p:cNvPr>
          <p:cNvSpPr>
            <a:spLocks noGrp="1"/>
          </p:cNvSpPr>
          <p:nvPr>
            <p:ph type="sldNum" sz="quarter" idx="12"/>
          </p:nvPr>
        </p:nvSpPr>
        <p:spPr>
          <a:xfrm>
            <a:off x="7254585" y="6356352"/>
            <a:ext cx="2228850" cy="365125"/>
          </a:xfrm>
        </p:spPr>
        <p:txBody>
          <a:bodyPr/>
          <a:lstStyle/>
          <a:p>
            <a:fld id="{F86E49CC-034B-8F41-A159-8DE18F0CDB36}" type="slidenum">
              <a:rPr kumimoji="1" lang="ja-JP" altLang="en-US" smtClean="0"/>
              <a:t>11</a:t>
            </a:fld>
            <a:endParaRPr kumimoji="1" lang="ja-JP" altLang="en-US"/>
          </a:p>
        </p:txBody>
      </p:sp>
      <p:sp>
        <p:nvSpPr>
          <p:cNvPr id="3" name="正方形/長方形 2">
            <a:extLst>
              <a:ext uri="{FF2B5EF4-FFF2-40B4-BE49-F238E27FC236}">
                <a16:creationId xmlns:a16="http://schemas.microsoft.com/office/drawing/2014/main" id="{BC7DF3C8-D6C1-3947-9982-1860540EBDD6}"/>
              </a:ext>
            </a:extLst>
          </p:cNvPr>
          <p:cNvSpPr/>
          <p:nvPr/>
        </p:nvSpPr>
        <p:spPr>
          <a:xfrm>
            <a:off x="422564" y="644236"/>
            <a:ext cx="9060871" cy="5569527"/>
          </a:xfrm>
          <a:prstGeom prst="rect">
            <a:avLst/>
          </a:prstGeom>
          <a:solidFill>
            <a:srgbClr val="E4D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3C71FA0-346A-D847-80F5-34E8A2D1C54B}"/>
              </a:ext>
            </a:extLst>
          </p:cNvPr>
          <p:cNvSpPr txBox="1"/>
          <p:nvPr/>
        </p:nvSpPr>
        <p:spPr>
          <a:xfrm>
            <a:off x="6727751" y="2659559"/>
            <a:ext cx="2297424" cy="5093702"/>
          </a:xfrm>
          <a:prstGeom prst="rect">
            <a:avLst/>
          </a:prstGeom>
          <a:noFill/>
        </p:spPr>
        <p:txBody>
          <a:bodyPr wrap="none" rtlCol="0">
            <a:spAutoFit/>
          </a:bodyPr>
          <a:lstStyle/>
          <a:p>
            <a:r>
              <a:rPr kumimoji="1" lang="en-US" altLang="ja-JP" sz="32500" dirty="0">
                <a:solidFill>
                  <a:schemeClr val="bg1"/>
                </a:solidFill>
              </a:rPr>
              <a:t>2</a:t>
            </a:r>
            <a:endParaRPr kumimoji="1" lang="ja-JP" altLang="en-US" sz="32500">
              <a:solidFill>
                <a:schemeClr val="bg1"/>
              </a:solidFill>
            </a:endParaRPr>
          </a:p>
        </p:txBody>
      </p:sp>
      <p:sp>
        <p:nvSpPr>
          <p:cNvPr id="5" name="テキスト ボックス 4">
            <a:extLst>
              <a:ext uri="{FF2B5EF4-FFF2-40B4-BE49-F238E27FC236}">
                <a16:creationId xmlns:a16="http://schemas.microsoft.com/office/drawing/2014/main" id="{B145FC73-00A1-0A44-AF38-A441733638C1}"/>
              </a:ext>
            </a:extLst>
          </p:cNvPr>
          <p:cNvSpPr txBox="1"/>
          <p:nvPr/>
        </p:nvSpPr>
        <p:spPr>
          <a:xfrm>
            <a:off x="1021656" y="2440601"/>
            <a:ext cx="4512774" cy="646331"/>
          </a:xfrm>
          <a:prstGeom prst="rect">
            <a:avLst/>
          </a:prstGeom>
          <a:noFill/>
        </p:spPr>
        <p:txBody>
          <a:bodyPr wrap="none" rtlCol="0">
            <a:spAutoFit/>
          </a:bodyPr>
          <a:lstStyle/>
          <a:p>
            <a:r>
              <a:rPr kumimoji="1" lang="ja-JP" altLang="en-US" sz="3600" b="1" spc="150">
                <a:solidFill>
                  <a:schemeClr val="bg1"/>
                </a:solidFill>
                <a:latin typeface="Meiryo" panose="020B0604030504040204" pitchFamily="34" charset="-128"/>
                <a:ea typeface="Meiryo" panose="020B0604030504040204" pitchFamily="34" charset="-128"/>
              </a:rPr>
              <a:t>暮らしニスタの強み</a:t>
            </a:r>
          </a:p>
        </p:txBody>
      </p:sp>
      <p:sp>
        <p:nvSpPr>
          <p:cNvPr id="6" name="テキスト ボックス 5">
            <a:extLst>
              <a:ext uri="{FF2B5EF4-FFF2-40B4-BE49-F238E27FC236}">
                <a16:creationId xmlns:a16="http://schemas.microsoft.com/office/drawing/2014/main" id="{F600DB5A-D4DC-684B-BB16-4F1067EE2FBA}"/>
              </a:ext>
            </a:extLst>
          </p:cNvPr>
          <p:cNvSpPr txBox="1"/>
          <p:nvPr/>
        </p:nvSpPr>
        <p:spPr>
          <a:xfrm>
            <a:off x="359923" y="6408952"/>
            <a:ext cx="4840727"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6932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B8DEE2BA-3F54-4A49-BCFD-2D062DBEC4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42689" y="2235413"/>
            <a:ext cx="2392458" cy="2062464"/>
          </a:xfrm>
          <a:prstGeom prst="rect">
            <a:avLst/>
          </a:prstGeom>
        </p:spPr>
      </p:pic>
      <p:sp>
        <p:nvSpPr>
          <p:cNvPr id="2" name="スライド番号プレースホルダー 1">
            <a:extLst>
              <a:ext uri="{FF2B5EF4-FFF2-40B4-BE49-F238E27FC236}">
                <a16:creationId xmlns:a16="http://schemas.microsoft.com/office/drawing/2014/main" id="{350801C6-4FDF-FE4B-90C3-C61CCE059C81}"/>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719A64C7-2D3A-C04B-B0D4-2C19C0E159D1}"/>
              </a:ext>
            </a:extLst>
          </p:cNvPr>
          <p:cNvSpPr/>
          <p:nvPr/>
        </p:nvSpPr>
        <p:spPr>
          <a:xfrm>
            <a:off x="699091" y="4566567"/>
            <a:ext cx="2689750" cy="99447"/>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a:extLst>
              <a:ext uri="{FF2B5EF4-FFF2-40B4-BE49-F238E27FC236}">
                <a16:creationId xmlns:a16="http://schemas.microsoft.com/office/drawing/2014/main" id="{A1BE67AE-53F3-1A43-A66E-07B0B4050315}"/>
              </a:ext>
            </a:extLst>
          </p:cNvPr>
          <p:cNvSpPr/>
          <p:nvPr/>
        </p:nvSpPr>
        <p:spPr>
          <a:xfrm>
            <a:off x="3359345" y="4841765"/>
            <a:ext cx="2262776" cy="1147329"/>
          </a:xfrm>
          <a:prstGeom prst="roundRect">
            <a:avLst>
              <a:gd name="adj" fmla="val 0"/>
            </a:avLst>
          </a:prstGeom>
          <a:solidFill>
            <a:srgbClr val="F2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C51D7C09-BDFA-AC43-A11C-BC39762BAE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215" y="5040935"/>
            <a:ext cx="750600" cy="696986"/>
          </a:xfrm>
          <a:prstGeom prst="rect">
            <a:avLst/>
          </a:prstGeom>
        </p:spPr>
      </p:pic>
      <p:sp>
        <p:nvSpPr>
          <p:cNvPr id="7" name="正方形/長方形 6">
            <a:extLst>
              <a:ext uri="{FF2B5EF4-FFF2-40B4-BE49-F238E27FC236}">
                <a16:creationId xmlns:a16="http://schemas.microsoft.com/office/drawing/2014/main" id="{D70220D3-C3C5-4E4E-BBBD-802215A11C37}"/>
              </a:ext>
            </a:extLst>
          </p:cNvPr>
          <p:cNvSpPr/>
          <p:nvPr/>
        </p:nvSpPr>
        <p:spPr>
          <a:xfrm>
            <a:off x="692232" y="1854398"/>
            <a:ext cx="1728632" cy="141558"/>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43122CA-FEE3-3F41-B9D5-A67A80EA75E3}"/>
              </a:ext>
            </a:extLst>
          </p:cNvPr>
          <p:cNvSpPr txBox="1"/>
          <p:nvPr/>
        </p:nvSpPr>
        <p:spPr>
          <a:xfrm>
            <a:off x="355350" y="380539"/>
            <a:ext cx="4762842"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主婦層への圧倒的なリーチ力①</a:t>
            </a:r>
          </a:p>
        </p:txBody>
      </p:sp>
      <p:cxnSp>
        <p:nvCxnSpPr>
          <p:cNvPr id="9" name="直線コネクタ 8">
            <a:extLst>
              <a:ext uri="{FF2B5EF4-FFF2-40B4-BE49-F238E27FC236}">
                <a16:creationId xmlns:a16="http://schemas.microsoft.com/office/drawing/2014/main" id="{E2E6F1B1-9986-DB4E-895C-F59B9DFA1931}"/>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CECA4D4-2271-664F-9C85-61B949E3C62E}"/>
              </a:ext>
            </a:extLst>
          </p:cNvPr>
          <p:cNvSpPr txBox="1"/>
          <p:nvPr/>
        </p:nvSpPr>
        <p:spPr>
          <a:xfrm>
            <a:off x="8514330" y="587217"/>
            <a:ext cx="970138"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Strength</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ECF7C44E-665A-BF4C-B6C3-359B9818C3CB}"/>
              </a:ext>
            </a:extLst>
          </p:cNvPr>
          <p:cNvSpPr txBox="1"/>
          <p:nvPr/>
        </p:nvSpPr>
        <p:spPr>
          <a:xfrm>
            <a:off x="2228535" y="1147676"/>
            <a:ext cx="5448928" cy="515526"/>
          </a:xfrm>
          <a:prstGeom prst="rect">
            <a:avLst/>
          </a:prstGeom>
          <a:noFill/>
        </p:spPr>
        <p:txBody>
          <a:bodyPr wrap="none" rtlCol="0">
            <a:spAutoFit/>
          </a:bodyPr>
          <a:lstStyle/>
          <a:p>
            <a:pPr algn="ctr">
              <a:lnSpc>
                <a:spcPct val="150000"/>
              </a:lnSpc>
            </a:pPr>
            <a:r>
              <a:rPr kumimoji="1" lang="ja-JP" altLang="en-US" sz="2000" b="1" spc="150" dirty="0">
                <a:solidFill>
                  <a:schemeClr val="tx1">
                    <a:lumMod val="75000"/>
                    <a:lumOff val="25000"/>
                  </a:schemeClr>
                </a:solidFill>
                <a:latin typeface="Meiryo" panose="020B0604030504040204" pitchFamily="34" charset="-128"/>
                <a:ea typeface="Meiryo" panose="020B0604030504040204" pitchFamily="34" charset="-128"/>
              </a:rPr>
              <a:t>月間</a:t>
            </a:r>
            <a:r>
              <a:rPr kumimoji="1" lang="en-US" altLang="ja-JP" sz="2000" b="1" spc="150" dirty="0">
                <a:solidFill>
                  <a:schemeClr val="tx1">
                    <a:lumMod val="75000"/>
                    <a:lumOff val="25000"/>
                  </a:schemeClr>
                </a:solidFill>
                <a:latin typeface="Meiryo" panose="020B0604030504040204" pitchFamily="34" charset="-128"/>
                <a:ea typeface="Meiryo" panose="020B0604030504040204" pitchFamily="34" charset="-128"/>
              </a:rPr>
              <a:t>530</a:t>
            </a:r>
            <a:r>
              <a:rPr kumimoji="1" lang="ja-JP" altLang="en-US" sz="2000" b="1" spc="150" dirty="0">
                <a:solidFill>
                  <a:schemeClr val="tx1">
                    <a:lumMod val="75000"/>
                    <a:lumOff val="25000"/>
                  </a:schemeClr>
                </a:solidFill>
                <a:latin typeface="Meiryo" panose="020B0604030504040204" pitchFamily="34" charset="-128"/>
                <a:ea typeface="Meiryo" panose="020B0604030504040204" pitchFamily="34" charset="-128"/>
              </a:rPr>
              <a:t>万人の閲覧ユーザーだけじゃない</a:t>
            </a:r>
            <a:endParaRPr kumimoji="1" lang="ja-JP" altLang="en-US" sz="2000"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フレーム 11">
            <a:extLst>
              <a:ext uri="{FF2B5EF4-FFF2-40B4-BE49-F238E27FC236}">
                <a16:creationId xmlns:a16="http://schemas.microsoft.com/office/drawing/2014/main" id="{65CEE381-C7D1-C842-B014-414C15952C2D}"/>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id="{36E00020-5636-8449-9505-C24B655B5012}"/>
              </a:ext>
            </a:extLst>
          </p:cNvPr>
          <p:cNvSpPr txBox="1"/>
          <p:nvPr/>
        </p:nvSpPr>
        <p:spPr>
          <a:xfrm>
            <a:off x="669595" y="4356722"/>
            <a:ext cx="2877711" cy="279796"/>
          </a:xfrm>
          <a:prstGeom prst="rect">
            <a:avLst/>
          </a:prstGeom>
          <a:noFill/>
        </p:spPr>
        <p:txBody>
          <a:bodyPr wrap="none" rtlCol="0">
            <a:spAutoFit/>
          </a:bodyPr>
          <a:lstStyle/>
          <a:p>
            <a:pPr algn="ct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暮らしニスタの会員とは？</a:t>
            </a:r>
          </a:p>
        </p:txBody>
      </p:sp>
      <p:sp>
        <p:nvSpPr>
          <p:cNvPr id="14" name="円/楕円 13">
            <a:extLst>
              <a:ext uri="{FF2B5EF4-FFF2-40B4-BE49-F238E27FC236}">
                <a16:creationId xmlns:a16="http://schemas.microsoft.com/office/drawing/2014/main" id="{AF53674C-20D6-164F-8C8C-66FC263BECB8}"/>
              </a:ext>
            </a:extLst>
          </p:cNvPr>
          <p:cNvSpPr/>
          <p:nvPr/>
        </p:nvSpPr>
        <p:spPr>
          <a:xfrm>
            <a:off x="861732" y="4915472"/>
            <a:ext cx="914400" cy="914400"/>
          </a:xfrm>
          <a:prstGeom prst="ellipse">
            <a:avLst/>
          </a:prstGeom>
          <a:noFill/>
          <a:ln w="25400">
            <a:solidFill>
              <a:srgbClr val="F2D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BB19BAA-6B38-8A49-9DDA-3DED0837B562}"/>
              </a:ext>
            </a:extLst>
          </p:cNvPr>
          <p:cNvSpPr txBox="1"/>
          <p:nvPr/>
        </p:nvSpPr>
        <p:spPr>
          <a:xfrm>
            <a:off x="1812059" y="5247643"/>
            <a:ext cx="1415772" cy="253916"/>
          </a:xfrm>
          <a:prstGeom prst="rect">
            <a:avLst/>
          </a:prstGeom>
          <a:noFill/>
        </p:spPr>
        <p:txBody>
          <a:bodyPr wrap="none" rtlCol="0">
            <a:spAutoFit/>
          </a:bodyPr>
          <a:lstStyle/>
          <a:p>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会員登録をすると</a:t>
            </a:r>
          </a:p>
        </p:txBody>
      </p:sp>
      <p:sp>
        <p:nvSpPr>
          <p:cNvPr id="16" name="テキスト ボックス 15">
            <a:extLst>
              <a:ext uri="{FF2B5EF4-FFF2-40B4-BE49-F238E27FC236}">
                <a16:creationId xmlns:a16="http://schemas.microsoft.com/office/drawing/2014/main" id="{331181F8-2841-EA42-A8C3-127BEF5842AE}"/>
              </a:ext>
            </a:extLst>
          </p:cNvPr>
          <p:cNvSpPr txBox="1"/>
          <p:nvPr/>
        </p:nvSpPr>
        <p:spPr>
          <a:xfrm>
            <a:off x="3359345" y="4942993"/>
            <a:ext cx="2185214" cy="950260"/>
          </a:xfrm>
          <a:prstGeom prst="rect">
            <a:avLst/>
          </a:prstGeom>
          <a:noFill/>
        </p:spPr>
        <p:txBody>
          <a:bodyPr wrap="none" rtlCol="0">
            <a:spAutoFit/>
          </a:bodyPr>
          <a:lstStyle/>
          <a:p>
            <a:pPr>
              <a:lnSpc>
                <a:spcPts val="1740"/>
              </a:lnSpc>
            </a:pP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・投稿へのコメント</a:t>
            </a:r>
          </a:p>
          <a:p>
            <a:pPr>
              <a:lnSpc>
                <a:spcPts val="1740"/>
              </a:lnSpc>
            </a:pP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・プレゼントやモニター応募</a:t>
            </a:r>
          </a:p>
          <a:p>
            <a:pPr>
              <a:lnSpc>
                <a:spcPts val="1740"/>
              </a:lnSpc>
            </a:pP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・オフ会への参加</a:t>
            </a:r>
          </a:p>
          <a:p>
            <a:pPr>
              <a:lnSpc>
                <a:spcPts val="1740"/>
              </a:lnSpc>
            </a:pP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・アンケート回答</a:t>
            </a:r>
          </a:p>
        </p:txBody>
      </p:sp>
      <p:sp>
        <p:nvSpPr>
          <p:cNvPr id="17" name="テキスト ボックス 16">
            <a:extLst>
              <a:ext uri="{FF2B5EF4-FFF2-40B4-BE49-F238E27FC236}">
                <a16:creationId xmlns:a16="http://schemas.microsoft.com/office/drawing/2014/main" id="{46114D1C-6F43-7A46-97FD-30A61E2A1AD1}"/>
              </a:ext>
            </a:extLst>
          </p:cNvPr>
          <p:cNvSpPr txBox="1"/>
          <p:nvPr/>
        </p:nvSpPr>
        <p:spPr>
          <a:xfrm>
            <a:off x="5700783" y="5077031"/>
            <a:ext cx="3724096" cy="696986"/>
          </a:xfrm>
          <a:prstGeom prst="rect">
            <a:avLst/>
          </a:prstGeom>
          <a:noFill/>
        </p:spPr>
        <p:txBody>
          <a:bodyPr wrap="none" rtlCol="0">
            <a:spAutoFit/>
          </a:bodyPr>
          <a:lstStyle/>
          <a:p>
            <a:pPr>
              <a:lnSpc>
                <a:spcPts val="1640"/>
              </a:lnSpc>
            </a:pP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などが可能になります。</a:t>
            </a:r>
          </a:p>
          <a:p>
            <a:pPr>
              <a:lnSpc>
                <a:spcPts val="1640"/>
              </a:lnSpc>
            </a:pP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能動的に暮らしニスタに関わってくださっている、</a:t>
            </a:r>
            <a:endParaRPr kumimoji="1" lang="en-US" altLang="ja-JP" sz="1050" b="1" spc="15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640"/>
              </a:lnSpc>
            </a:pP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エンゲージメントの高いユーザーです。</a:t>
            </a:r>
          </a:p>
        </p:txBody>
      </p:sp>
      <p:sp>
        <p:nvSpPr>
          <p:cNvPr id="18" name="テキスト ボックス 17">
            <a:extLst>
              <a:ext uri="{FF2B5EF4-FFF2-40B4-BE49-F238E27FC236}">
                <a16:creationId xmlns:a16="http://schemas.microsoft.com/office/drawing/2014/main" id="{28CD0553-79EE-6F48-A94B-9AB10EDC5806}"/>
              </a:ext>
            </a:extLst>
          </p:cNvPr>
          <p:cNvSpPr txBox="1"/>
          <p:nvPr/>
        </p:nvSpPr>
        <p:spPr>
          <a:xfrm>
            <a:off x="5351837" y="6399823"/>
            <a:ext cx="3807562" cy="161866"/>
          </a:xfrm>
          <a:prstGeom prst="rect">
            <a:avLst/>
          </a:prstGeom>
          <a:noFill/>
        </p:spPr>
        <p:txBody>
          <a:bodyPr wrap="square" rtlCol="0">
            <a:spAutoFit/>
          </a:bodyPr>
          <a:lstStyle/>
          <a:p>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暮らしニスタ編集部調べ（会員</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256</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名にアンケート）</a:t>
            </a:r>
          </a:p>
        </p:txBody>
      </p:sp>
      <p:sp>
        <p:nvSpPr>
          <p:cNvPr id="20" name="テキスト ボックス 19">
            <a:extLst>
              <a:ext uri="{FF2B5EF4-FFF2-40B4-BE49-F238E27FC236}">
                <a16:creationId xmlns:a16="http://schemas.microsoft.com/office/drawing/2014/main" id="{CA89EAF9-BBF5-B347-9BFA-1A8A9A14444A}"/>
              </a:ext>
            </a:extLst>
          </p:cNvPr>
          <p:cNvSpPr txBox="1"/>
          <p:nvPr/>
        </p:nvSpPr>
        <p:spPr>
          <a:xfrm>
            <a:off x="8509285" y="2549276"/>
            <a:ext cx="1223412" cy="228925"/>
          </a:xfrm>
          <a:prstGeom prst="rect">
            <a:avLst/>
          </a:prstGeom>
          <a:noFill/>
        </p:spPr>
        <p:txBody>
          <a:bodyPr wrap="none" rtlCol="0">
            <a:spAutoFit/>
          </a:bodyPr>
          <a:lstStyle/>
          <a:p>
            <a:r>
              <a:rPr kumimoji="1" lang="ja-JP" altLang="en-US" sz="1200" b="1" spc="150">
                <a:solidFill>
                  <a:srgbClr val="F74E92"/>
                </a:solidFill>
                <a:latin typeface="Meiryo" panose="020B0604030504040204" pitchFamily="34" charset="-128"/>
                <a:ea typeface="Meiryo" panose="020B0604030504040204" pitchFamily="34" charset="-128"/>
              </a:rPr>
              <a:t>会員ユーザー</a:t>
            </a:r>
          </a:p>
        </p:txBody>
      </p:sp>
      <p:sp>
        <p:nvSpPr>
          <p:cNvPr id="21" name="テキスト ボックス 20">
            <a:extLst>
              <a:ext uri="{FF2B5EF4-FFF2-40B4-BE49-F238E27FC236}">
                <a16:creationId xmlns:a16="http://schemas.microsoft.com/office/drawing/2014/main" id="{9695181D-6E49-D34F-903B-902C1FCB50C7}"/>
              </a:ext>
            </a:extLst>
          </p:cNvPr>
          <p:cNvSpPr txBox="1"/>
          <p:nvPr/>
        </p:nvSpPr>
        <p:spPr>
          <a:xfrm>
            <a:off x="7411699" y="3470763"/>
            <a:ext cx="889987" cy="400110"/>
          </a:xfrm>
          <a:prstGeom prst="rect">
            <a:avLst/>
          </a:prstGeom>
          <a:noFill/>
        </p:spPr>
        <p:txBody>
          <a:bodyPr wrap="none" rtlCol="0">
            <a:spAutoFit/>
          </a:bodyPr>
          <a:lstStyle/>
          <a:p>
            <a:pPr algn="ctr"/>
            <a:r>
              <a:rPr kumimoji="1" lang="ja-JP" altLang="en-US" sz="1000" b="1" spc="150" dirty="0">
                <a:solidFill>
                  <a:schemeClr val="tx1">
                    <a:lumMod val="75000"/>
                    <a:lumOff val="25000"/>
                  </a:schemeClr>
                </a:solidFill>
                <a:latin typeface="Meiryo" panose="020B0604030504040204" pitchFamily="34" charset="-128"/>
                <a:ea typeface="Meiryo" panose="020B0604030504040204" pitchFamily="34" charset="-128"/>
              </a:rPr>
              <a:t>ユーザー</a:t>
            </a:r>
          </a:p>
          <a:p>
            <a:pPr algn="ctr"/>
            <a:r>
              <a:rPr kumimoji="1" lang="en-US" altLang="ja-JP" sz="1000" b="1" spc="150" dirty="0">
                <a:solidFill>
                  <a:schemeClr val="tx1">
                    <a:lumMod val="75000"/>
                    <a:lumOff val="25000"/>
                  </a:schemeClr>
                </a:solidFill>
                <a:latin typeface="Meiryo" panose="020B0604030504040204" pitchFamily="34" charset="-128"/>
                <a:ea typeface="Meiryo" panose="020B0604030504040204" pitchFamily="34" charset="-128"/>
              </a:rPr>
              <a:t>530</a:t>
            </a:r>
            <a:r>
              <a:rPr kumimoji="1" lang="ja-JP" altLang="en-US" sz="1000" b="1" spc="150" dirty="0">
                <a:solidFill>
                  <a:schemeClr val="tx1">
                    <a:lumMod val="75000"/>
                    <a:lumOff val="25000"/>
                  </a:schemeClr>
                </a:solidFill>
                <a:latin typeface="Meiryo" panose="020B0604030504040204" pitchFamily="34" charset="-128"/>
                <a:ea typeface="Meiryo" panose="020B0604030504040204" pitchFamily="34" charset="-128"/>
              </a:rPr>
              <a:t>万</a:t>
            </a:r>
            <a:r>
              <a:rPr kumimoji="1" lang="en" altLang="ja-JP" sz="1000" b="1" spc="150" dirty="0">
                <a:solidFill>
                  <a:schemeClr val="tx1">
                    <a:lumMod val="75000"/>
                    <a:lumOff val="25000"/>
                  </a:schemeClr>
                </a:solidFill>
                <a:latin typeface="Meiryo" panose="020B0604030504040204" pitchFamily="34" charset="-128"/>
                <a:ea typeface="Meiryo" panose="020B0604030504040204" pitchFamily="34" charset="-128"/>
              </a:rPr>
              <a:t>UU</a:t>
            </a:r>
            <a:endParaRPr kumimoji="1" lang="ja-JP" altLang="en-US" sz="1000" b="1"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D1ED1E00-9779-B645-B6EE-8B3AA5EC4061}"/>
              </a:ext>
            </a:extLst>
          </p:cNvPr>
          <p:cNvSpPr txBox="1"/>
          <p:nvPr/>
        </p:nvSpPr>
        <p:spPr>
          <a:xfrm>
            <a:off x="8312964" y="2262047"/>
            <a:ext cx="1069524" cy="203488"/>
          </a:xfrm>
          <a:prstGeom prst="rect">
            <a:avLst/>
          </a:prstGeom>
          <a:noFill/>
        </p:spPr>
        <p:txBody>
          <a:bodyPr wrap="none" rtlCol="0">
            <a:spAutoFit/>
          </a:bodyPr>
          <a:lstStyle/>
          <a:p>
            <a:r>
              <a:rPr kumimoji="1" lang="ja-JP" altLang="en-US" sz="1000" b="1" spc="150">
                <a:solidFill>
                  <a:schemeClr val="tx1">
                    <a:lumMod val="75000"/>
                    <a:lumOff val="25000"/>
                  </a:schemeClr>
                </a:solidFill>
                <a:latin typeface="Meiryo" panose="020B0604030504040204" pitchFamily="34" charset="-128"/>
                <a:ea typeface="Meiryo" panose="020B0604030504040204" pitchFamily="34" charset="-128"/>
              </a:rPr>
              <a:t>投稿ユーザー</a:t>
            </a:r>
          </a:p>
        </p:txBody>
      </p:sp>
      <p:sp>
        <p:nvSpPr>
          <p:cNvPr id="23" name="テキスト ボックス 22">
            <a:extLst>
              <a:ext uri="{FF2B5EF4-FFF2-40B4-BE49-F238E27FC236}">
                <a16:creationId xmlns:a16="http://schemas.microsoft.com/office/drawing/2014/main" id="{E31062B3-ED81-2744-8ED2-F8198DF0EC62}"/>
              </a:ext>
            </a:extLst>
          </p:cNvPr>
          <p:cNvSpPr txBox="1"/>
          <p:nvPr/>
        </p:nvSpPr>
        <p:spPr>
          <a:xfrm>
            <a:off x="4039209" y="2290708"/>
            <a:ext cx="2039341" cy="381541"/>
          </a:xfrm>
          <a:prstGeom prst="rect">
            <a:avLst/>
          </a:prstGeom>
          <a:noFill/>
        </p:spPr>
        <p:txBody>
          <a:bodyPr wrap="none" rtlCol="0">
            <a:spAutoFit/>
          </a:bodyPr>
          <a:lstStyle/>
          <a:p>
            <a:r>
              <a:rPr kumimoji="1" lang="ja-JP" altLang="en-US" sz="1200" b="1" spc="150">
                <a:solidFill>
                  <a:schemeClr val="tx1">
                    <a:lumMod val="75000"/>
                    <a:lumOff val="25000"/>
                  </a:schemeClr>
                </a:solidFill>
                <a:latin typeface="Meiryo" panose="020B0604030504040204" pitchFamily="34" charset="-128"/>
                <a:ea typeface="Meiryo" panose="020B0604030504040204" pitchFamily="34" charset="-128"/>
              </a:rPr>
              <a:t>週に</a:t>
            </a:r>
            <a:r>
              <a:rPr kumimoji="1" lang="en-US" altLang="ja-JP" sz="1200" b="1" spc="150" dirty="0">
                <a:solidFill>
                  <a:schemeClr val="tx1">
                    <a:lumMod val="75000"/>
                    <a:lumOff val="25000"/>
                  </a:schemeClr>
                </a:solidFill>
                <a:latin typeface="Meiryo" panose="020B0604030504040204" pitchFamily="34" charset="-128"/>
                <a:ea typeface="Meiryo" panose="020B0604030504040204" pitchFamily="34" charset="-128"/>
              </a:rPr>
              <a:t>1</a:t>
            </a:r>
            <a:r>
              <a:rPr kumimoji="1" lang="ja-JP" altLang="en-US" sz="1200" b="1" spc="150">
                <a:solidFill>
                  <a:schemeClr val="tx1">
                    <a:lumMod val="75000"/>
                    <a:lumOff val="25000"/>
                  </a:schemeClr>
                </a:solidFill>
                <a:latin typeface="Meiryo" panose="020B0604030504040204" pitchFamily="34" charset="-128"/>
                <a:ea typeface="Meiryo" panose="020B0604030504040204" pitchFamily="34" charset="-128"/>
              </a:rPr>
              <a:t>度以上サイトを</a:t>
            </a:r>
          </a:p>
          <a:p>
            <a:r>
              <a:rPr kumimoji="1" lang="ja-JP" altLang="en-US" sz="1200" b="1" spc="150">
                <a:solidFill>
                  <a:schemeClr val="tx1">
                    <a:lumMod val="75000"/>
                    <a:lumOff val="25000"/>
                  </a:schemeClr>
                </a:solidFill>
                <a:latin typeface="Meiryo" panose="020B0604030504040204" pitchFamily="34" charset="-128"/>
                <a:ea typeface="Meiryo" panose="020B0604030504040204" pitchFamily="34" charset="-128"/>
              </a:rPr>
              <a:t>訪問する会員が約</a:t>
            </a:r>
            <a:r>
              <a:rPr kumimoji="1" lang="en-US" altLang="ja-JP" sz="1200" b="1" spc="150" dirty="0">
                <a:solidFill>
                  <a:schemeClr val="tx1">
                    <a:lumMod val="75000"/>
                    <a:lumOff val="25000"/>
                  </a:schemeClr>
                </a:solidFill>
                <a:latin typeface="Meiryo" panose="020B0604030504040204" pitchFamily="34" charset="-128"/>
                <a:ea typeface="Meiryo" panose="020B0604030504040204" pitchFamily="34" charset="-128"/>
              </a:rPr>
              <a:t>6</a:t>
            </a:r>
            <a:r>
              <a:rPr kumimoji="1" lang="ja-JP" altLang="en-US" sz="1200" b="1" spc="150">
                <a:solidFill>
                  <a:schemeClr val="tx1">
                    <a:lumMod val="75000"/>
                    <a:lumOff val="25000"/>
                  </a:schemeClr>
                </a:solidFill>
                <a:latin typeface="Meiryo" panose="020B0604030504040204" pitchFamily="34" charset="-128"/>
                <a:ea typeface="Meiryo" panose="020B0604030504040204" pitchFamily="34" charset="-128"/>
              </a:rPr>
              <a:t>割！</a:t>
            </a:r>
          </a:p>
        </p:txBody>
      </p:sp>
      <p:sp>
        <p:nvSpPr>
          <p:cNvPr id="24" name="テキスト ボックス 23">
            <a:extLst>
              <a:ext uri="{FF2B5EF4-FFF2-40B4-BE49-F238E27FC236}">
                <a16:creationId xmlns:a16="http://schemas.microsoft.com/office/drawing/2014/main" id="{C33DBD74-D77A-4949-9D1C-0C2E45322E4E}"/>
              </a:ext>
            </a:extLst>
          </p:cNvPr>
          <p:cNvSpPr txBox="1"/>
          <p:nvPr/>
        </p:nvSpPr>
        <p:spPr>
          <a:xfrm>
            <a:off x="1257261" y="2314772"/>
            <a:ext cx="1346844" cy="381541"/>
          </a:xfrm>
          <a:prstGeom prst="rect">
            <a:avLst/>
          </a:prstGeom>
          <a:noFill/>
        </p:spPr>
        <p:txBody>
          <a:bodyPr wrap="none" rtlCol="0">
            <a:spAutoFit/>
          </a:bodyPr>
          <a:lstStyle/>
          <a:p>
            <a:pPr algn="ctr"/>
            <a:r>
              <a:rPr kumimoji="1" lang="ja-JP" altLang="en-US" sz="1200" b="1" spc="150">
                <a:solidFill>
                  <a:schemeClr val="tx1">
                    <a:lumMod val="75000"/>
                    <a:lumOff val="25000"/>
                  </a:schemeClr>
                </a:solidFill>
                <a:latin typeface="Meiryo" panose="020B0604030504040204" pitchFamily="34" charset="-128"/>
                <a:ea typeface="Meiryo" panose="020B0604030504040204" pitchFamily="34" charset="-128"/>
              </a:rPr>
              <a:t>会員の約</a:t>
            </a:r>
            <a:r>
              <a:rPr kumimoji="1" lang="en-US" altLang="ja-JP" sz="1200" b="1" spc="150" dirty="0">
                <a:solidFill>
                  <a:schemeClr val="tx1">
                    <a:lumMod val="75000"/>
                    <a:lumOff val="25000"/>
                  </a:schemeClr>
                </a:solidFill>
                <a:latin typeface="Meiryo" panose="020B0604030504040204" pitchFamily="34" charset="-128"/>
                <a:ea typeface="Meiryo" panose="020B0604030504040204" pitchFamily="34" charset="-128"/>
              </a:rPr>
              <a:t>9</a:t>
            </a:r>
            <a:r>
              <a:rPr kumimoji="1" lang="ja-JP" altLang="en-US" sz="1200" b="1" spc="150">
                <a:solidFill>
                  <a:schemeClr val="tx1">
                    <a:lumMod val="75000"/>
                    <a:lumOff val="25000"/>
                  </a:schemeClr>
                </a:solidFill>
                <a:latin typeface="Meiryo" panose="020B0604030504040204" pitchFamily="34" charset="-128"/>
                <a:ea typeface="Meiryo" panose="020B0604030504040204" pitchFamily="34" charset="-128"/>
              </a:rPr>
              <a:t>割が</a:t>
            </a:r>
            <a:endParaRPr kumimoji="1" lang="en-US" altLang="ja-JP" sz="1200" b="1" spc="150" dirty="0">
              <a:solidFill>
                <a:schemeClr val="tx1">
                  <a:lumMod val="75000"/>
                  <a:lumOff val="25000"/>
                </a:schemeClr>
              </a:solidFill>
              <a:latin typeface="Meiryo" panose="020B0604030504040204" pitchFamily="34" charset="-128"/>
              <a:ea typeface="Meiryo" panose="020B0604030504040204" pitchFamily="34" charset="-128"/>
            </a:endParaRPr>
          </a:p>
          <a:p>
            <a:pPr algn="ctr"/>
            <a:r>
              <a:rPr kumimoji="1" lang="ja-JP" altLang="en-US" sz="1200" b="1" spc="150">
                <a:solidFill>
                  <a:schemeClr val="tx1">
                    <a:lumMod val="75000"/>
                    <a:lumOff val="25000"/>
                  </a:schemeClr>
                </a:solidFill>
                <a:latin typeface="Meiryo" panose="020B0604030504040204" pitchFamily="34" charset="-128"/>
                <a:ea typeface="Meiryo" panose="020B0604030504040204" pitchFamily="34" charset="-128"/>
              </a:rPr>
              <a:t>主婦</a:t>
            </a:r>
          </a:p>
        </p:txBody>
      </p:sp>
      <p:pic>
        <p:nvPicPr>
          <p:cNvPr id="25" name="図 24">
            <a:extLst>
              <a:ext uri="{FF2B5EF4-FFF2-40B4-BE49-F238E27FC236}">
                <a16:creationId xmlns:a16="http://schemas.microsoft.com/office/drawing/2014/main" id="{25F2F1A7-F9A8-F347-946D-A8D54D7432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5483" y="2847671"/>
            <a:ext cx="1105343" cy="1105343"/>
          </a:xfrm>
          <a:prstGeom prst="rect">
            <a:avLst/>
          </a:prstGeom>
        </p:spPr>
      </p:pic>
      <p:cxnSp>
        <p:nvCxnSpPr>
          <p:cNvPr id="26" name="直線コネクタ 25">
            <a:extLst>
              <a:ext uri="{FF2B5EF4-FFF2-40B4-BE49-F238E27FC236}">
                <a16:creationId xmlns:a16="http://schemas.microsoft.com/office/drawing/2014/main" id="{E4BD0D55-7290-CA4A-B918-BB2B8E5B20CB}"/>
              </a:ext>
            </a:extLst>
          </p:cNvPr>
          <p:cNvCxnSpPr>
            <a:cxnSpLocks/>
          </p:cNvCxnSpPr>
          <p:nvPr/>
        </p:nvCxnSpPr>
        <p:spPr>
          <a:xfrm flipH="1">
            <a:off x="8002220" y="2364537"/>
            <a:ext cx="367980" cy="0"/>
          </a:xfrm>
          <a:prstGeom prst="line">
            <a:avLst/>
          </a:prstGeom>
          <a:ln w="9525">
            <a:solidFill>
              <a:srgbClr val="F74E9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F6CBCD7E-DC54-FB4D-ACF1-98CB2C4CA086}"/>
              </a:ext>
            </a:extLst>
          </p:cNvPr>
          <p:cNvCxnSpPr>
            <a:cxnSpLocks/>
          </p:cNvCxnSpPr>
          <p:nvPr/>
        </p:nvCxnSpPr>
        <p:spPr>
          <a:xfrm flipH="1">
            <a:off x="8191791" y="2671195"/>
            <a:ext cx="367980" cy="0"/>
          </a:xfrm>
          <a:prstGeom prst="line">
            <a:avLst/>
          </a:prstGeom>
          <a:ln w="9525">
            <a:solidFill>
              <a:srgbClr val="F74E9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1C23D1EA-D3E5-C544-9138-8E7933E89EF6}"/>
              </a:ext>
            </a:extLst>
          </p:cNvPr>
          <p:cNvPicPr>
            <a:picLocks noChangeAspect="1"/>
          </p:cNvPicPr>
          <p:nvPr/>
        </p:nvPicPr>
        <p:blipFill>
          <a:blip r:embed="rId5"/>
          <a:stretch>
            <a:fillRect/>
          </a:stretch>
        </p:blipFill>
        <p:spPr>
          <a:xfrm>
            <a:off x="3988484" y="2801735"/>
            <a:ext cx="2262776" cy="1239139"/>
          </a:xfrm>
          <a:prstGeom prst="rect">
            <a:avLst/>
          </a:prstGeom>
        </p:spPr>
      </p:pic>
      <p:sp>
        <p:nvSpPr>
          <p:cNvPr id="29" name="テキスト ボックス 28">
            <a:extLst>
              <a:ext uri="{FF2B5EF4-FFF2-40B4-BE49-F238E27FC236}">
                <a16:creationId xmlns:a16="http://schemas.microsoft.com/office/drawing/2014/main" id="{30D2819C-D344-7740-838B-D181C1394608}"/>
              </a:ext>
            </a:extLst>
          </p:cNvPr>
          <p:cNvSpPr txBox="1"/>
          <p:nvPr/>
        </p:nvSpPr>
        <p:spPr>
          <a:xfrm>
            <a:off x="1413037" y="3238402"/>
            <a:ext cx="906018" cy="400110"/>
          </a:xfrm>
          <a:prstGeom prst="rect">
            <a:avLst/>
          </a:prstGeom>
          <a:noFill/>
        </p:spPr>
        <p:txBody>
          <a:bodyPr wrap="none" rtlCol="0">
            <a:spAutoFit/>
          </a:bodyPr>
          <a:lstStyle/>
          <a:p>
            <a:pPr algn="ctr"/>
            <a:r>
              <a:rPr kumimoji="1" lang="en-US" altLang="ja-JP" sz="2000" b="1" dirty="0">
                <a:solidFill>
                  <a:schemeClr val="tx1">
                    <a:lumMod val="75000"/>
                    <a:lumOff val="25000"/>
                  </a:schemeClr>
                </a:solidFill>
                <a:latin typeface="Meiryo" panose="020B0604030504040204" pitchFamily="34" charset="-128"/>
                <a:ea typeface="Meiryo" panose="020B0604030504040204" pitchFamily="34" charset="-128"/>
              </a:rPr>
              <a:t>8</a:t>
            </a:r>
            <a:r>
              <a:rPr kumimoji="1" lang="en-US" altLang="ja-JP" sz="2000" b="1" spc="-150" dirty="0">
                <a:solidFill>
                  <a:schemeClr val="tx1">
                    <a:lumMod val="75000"/>
                    <a:lumOff val="25000"/>
                  </a:schemeClr>
                </a:solidFill>
                <a:latin typeface="Meiryo" panose="020B0604030504040204" pitchFamily="34" charset="-128"/>
                <a:ea typeface="Meiryo" panose="020B0604030504040204" pitchFamily="34" charset="-128"/>
              </a:rPr>
              <a:t>9.</a:t>
            </a:r>
            <a:r>
              <a:rPr kumimoji="1" lang="en-US" altLang="ja-JP" sz="2000" b="1" dirty="0">
                <a:solidFill>
                  <a:schemeClr val="tx1">
                    <a:lumMod val="75000"/>
                    <a:lumOff val="25000"/>
                  </a:schemeClr>
                </a:solidFill>
                <a:latin typeface="Meiryo" panose="020B0604030504040204" pitchFamily="34" charset="-128"/>
                <a:ea typeface="Meiryo" panose="020B0604030504040204" pitchFamily="34" charset="-128"/>
              </a:rPr>
              <a:t>5</a:t>
            </a:r>
            <a:r>
              <a:rPr kumimoji="1" lang="en-US" altLang="ja-JP" sz="900" b="1" spc="150" dirty="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900" b="1" spc="15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AB9EB68-288E-FB4B-88AB-1569210E0BBE}"/>
              </a:ext>
            </a:extLst>
          </p:cNvPr>
          <p:cNvSpPr txBox="1"/>
          <p:nvPr/>
        </p:nvSpPr>
        <p:spPr>
          <a:xfrm>
            <a:off x="359923" y="6408952"/>
            <a:ext cx="4288277" cy="338554"/>
          </a:xfrm>
          <a:prstGeom prst="rect">
            <a:avLst/>
          </a:prstGeom>
          <a:noFill/>
        </p:spPr>
        <p:txBody>
          <a:bodyPr wrap="square" rtlCol="0">
            <a:spAutoFit/>
          </a:bodyPr>
          <a:lstStyle/>
          <a:p>
            <a:r>
              <a:rPr kumimoji="1" lang="en-US" altLang="ja-JP" sz="80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2C29A1BC-EDFF-DB47-8176-A0AD64F54D22}"/>
              </a:ext>
            </a:extLst>
          </p:cNvPr>
          <p:cNvSpPr txBox="1"/>
          <p:nvPr/>
        </p:nvSpPr>
        <p:spPr>
          <a:xfrm>
            <a:off x="611561" y="1618206"/>
            <a:ext cx="8621271" cy="430887"/>
          </a:xfrm>
          <a:prstGeom prst="rect">
            <a:avLst/>
          </a:prstGeom>
          <a:noFill/>
        </p:spPr>
        <p:txBody>
          <a:bodyPr wrap="none" rtlCol="0">
            <a:spAutoFit/>
          </a:bodyPr>
          <a:lstStyle/>
          <a:p>
            <a:pPr algn="ctr"/>
            <a:r>
              <a:rPr kumimoji="1" lang="ja-JP" altLang="en-US" sz="2200" b="1" spc="150" dirty="0">
                <a:solidFill>
                  <a:srgbClr val="F74E92"/>
                </a:solidFill>
                <a:latin typeface="Meiryo" panose="020B0604030504040204" pitchFamily="34" charset="-128"/>
                <a:ea typeface="Meiryo" panose="020B0604030504040204" pitchFamily="34" charset="-128"/>
              </a:rPr>
              <a:t>会員ユーザー</a:t>
            </a:r>
            <a:r>
              <a:rPr kumimoji="1" lang="ja-JP" altLang="en-US" sz="1600" b="1" spc="150" dirty="0">
                <a:solidFill>
                  <a:srgbClr val="F74E92"/>
                </a:solidFill>
                <a:latin typeface="Meiryo" panose="020B0604030504040204" pitchFamily="34" charset="-128"/>
                <a:ea typeface="Meiryo" panose="020B0604030504040204" pitchFamily="34" charset="-128"/>
              </a:rPr>
              <a:t>が約</a:t>
            </a:r>
            <a:r>
              <a:rPr kumimoji="1" lang="en-US" altLang="ja-JP" sz="2200" b="1" spc="150" dirty="0">
                <a:solidFill>
                  <a:srgbClr val="F74E92"/>
                </a:solidFill>
                <a:latin typeface="Meiryo" panose="020B0604030504040204" pitchFamily="34" charset="-128"/>
                <a:ea typeface="Meiryo" panose="020B0604030504040204" pitchFamily="34" charset="-128"/>
              </a:rPr>
              <a:t>3</a:t>
            </a:r>
            <a:r>
              <a:rPr kumimoji="1" lang="ja-JP" altLang="en-US" sz="2200" b="1" spc="150" dirty="0">
                <a:solidFill>
                  <a:srgbClr val="F74E92"/>
                </a:solidFill>
                <a:latin typeface="Meiryo" panose="020B0604030504040204" pitchFamily="34" charset="-128"/>
                <a:ea typeface="Meiryo" panose="020B0604030504040204" pitchFamily="34" charset="-128"/>
              </a:rPr>
              <a:t>万</a:t>
            </a:r>
            <a:r>
              <a:rPr kumimoji="1" lang="ja-JP" altLang="en-US" sz="2200" b="1" spc="-300" dirty="0">
                <a:solidFill>
                  <a:srgbClr val="F74E92"/>
                </a:solidFill>
                <a:latin typeface="Meiryo" panose="020B0604030504040204" pitchFamily="34" charset="-128"/>
                <a:ea typeface="Meiryo" panose="020B0604030504040204" pitchFamily="34" charset="-128"/>
              </a:rPr>
              <a:t>人</a:t>
            </a:r>
            <a:r>
              <a:rPr kumimoji="1" lang="ja-JP" altLang="en-US" sz="2200" b="1" spc="150" dirty="0">
                <a:solidFill>
                  <a:srgbClr val="F74E92"/>
                </a:solidFill>
                <a:latin typeface="Meiryo" panose="020B0604030504040204" pitchFamily="34" charset="-128"/>
                <a:ea typeface="Meiryo" panose="020B0604030504040204" pitchFamily="34" charset="-128"/>
              </a:rPr>
              <a:t>！コアな主婦ファンに支えられています</a:t>
            </a:r>
          </a:p>
        </p:txBody>
      </p:sp>
    </p:spTree>
    <p:extLst>
      <p:ext uri="{BB962C8B-B14F-4D97-AF65-F5344CB8AC3E}">
        <p14:creationId xmlns:p14="http://schemas.microsoft.com/office/powerpoint/2010/main" val="64147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94DEF1E-055F-9849-870C-BC27396ABC8C}"/>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13</a:t>
            </a:fld>
            <a:endParaRPr kumimoji="1" lang="ja-JP" altLang="en-US"/>
          </a:p>
        </p:txBody>
      </p:sp>
      <p:sp>
        <p:nvSpPr>
          <p:cNvPr id="3" name="角丸四角形 2">
            <a:extLst>
              <a:ext uri="{FF2B5EF4-FFF2-40B4-BE49-F238E27FC236}">
                <a16:creationId xmlns:a16="http://schemas.microsoft.com/office/drawing/2014/main" id="{5D431AEF-A506-5249-A26F-6909FC21BF20}"/>
              </a:ext>
            </a:extLst>
          </p:cNvPr>
          <p:cNvSpPr/>
          <p:nvPr/>
        </p:nvSpPr>
        <p:spPr>
          <a:xfrm>
            <a:off x="7492372" y="2260689"/>
            <a:ext cx="2160000" cy="1780315"/>
          </a:xfrm>
          <a:prstGeom prst="roundRect">
            <a:avLst>
              <a:gd name="adj" fmla="val 0"/>
            </a:avLst>
          </a:prstGeom>
          <a:solidFill>
            <a:srgbClr val="F2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a:extLst>
              <a:ext uri="{FF2B5EF4-FFF2-40B4-BE49-F238E27FC236}">
                <a16:creationId xmlns:a16="http://schemas.microsoft.com/office/drawing/2014/main" id="{75A91C80-A999-1B4B-9495-FAD08DAE97BD}"/>
              </a:ext>
            </a:extLst>
          </p:cNvPr>
          <p:cNvSpPr/>
          <p:nvPr/>
        </p:nvSpPr>
        <p:spPr>
          <a:xfrm>
            <a:off x="5134183" y="2260689"/>
            <a:ext cx="2160000" cy="1780315"/>
          </a:xfrm>
          <a:prstGeom prst="roundRect">
            <a:avLst>
              <a:gd name="adj" fmla="val 0"/>
            </a:avLst>
          </a:prstGeom>
          <a:solidFill>
            <a:srgbClr val="F2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a:extLst>
              <a:ext uri="{FF2B5EF4-FFF2-40B4-BE49-F238E27FC236}">
                <a16:creationId xmlns:a16="http://schemas.microsoft.com/office/drawing/2014/main" id="{B8B895B1-23A8-0B4E-80CD-A774D21F746D}"/>
              </a:ext>
            </a:extLst>
          </p:cNvPr>
          <p:cNvSpPr/>
          <p:nvPr/>
        </p:nvSpPr>
        <p:spPr>
          <a:xfrm>
            <a:off x="2739899" y="2260689"/>
            <a:ext cx="2160000" cy="1780315"/>
          </a:xfrm>
          <a:prstGeom prst="roundRect">
            <a:avLst>
              <a:gd name="adj" fmla="val 0"/>
            </a:avLst>
          </a:prstGeom>
          <a:solidFill>
            <a:srgbClr val="F2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a:extLst>
              <a:ext uri="{FF2B5EF4-FFF2-40B4-BE49-F238E27FC236}">
                <a16:creationId xmlns:a16="http://schemas.microsoft.com/office/drawing/2014/main" id="{73B2DB4F-2A82-B347-8F00-54342BD2B359}"/>
              </a:ext>
            </a:extLst>
          </p:cNvPr>
          <p:cNvSpPr/>
          <p:nvPr/>
        </p:nvSpPr>
        <p:spPr>
          <a:xfrm>
            <a:off x="369678" y="2260689"/>
            <a:ext cx="2160000" cy="1780315"/>
          </a:xfrm>
          <a:prstGeom prst="roundRect">
            <a:avLst>
              <a:gd name="adj" fmla="val 0"/>
            </a:avLst>
          </a:prstGeom>
          <a:solidFill>
            <a:srgbClr val="F2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1D90AAE-A7EC-3541-A19A-4CC7DDDDECDB}"/>
              </a:ext>
            </a:extLst>
          </p:cNvPr>
          <p:cNvSpPr txBox="1"/>
          <p:nvPr/>
        </p:nvSpPr>
        <p:spPr>
          <a:xfrm>
            <a:off x="1068595" y="643628"/>
            <a:ext cx="8032968" cy="600164"/>
          </a:xfrm>
          <a:prstGeom prst="rect">
            <a:avLst/>
          </a:prstGeom>
          <a:noFill/>
        </p:spPr>
        <p:txBody>
          <a:bodyPr wrap="none" rtlCol="0">
            <a:spAutoFit/>
          </a:bodyPr>
          <a:lstStyle/>
          <a:p>
            <a:pPr algn="ctr">
              <a:lnSpc>
                <a:spcPct val="150000"/>
              </a:lnSpc>
            </a:pPr>
            <a:r>
              <a:rPr kumimoji="1" lang="ja-JP" altLang="en-US" sz="2400" b="1" spc="150">
                <a:solidFill>
                  <a:srgbClr val="F74E92"/>
                </a:solidFill>
                <a:latin typeface="Meiryo" panose="020B0604030504040204" pitchFamily="34" charset="-128"/>
                <a:ea typeface="Meiryo" panose="020B0604030504040204" pitchFamily="34" charset="-128"/>
              </a:rPr>
              <a:t>会員ユーザーが参加できるオフ会を月に１回程開催！</a:t>
            </a:r>
            <a:endParaRPr kumimoji="1" lang="ja-JP" altLang="en-US" sz="2400" spc="150">
              <a:solidFill>
                <a:srgbClr val="F74E92"/>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D2B98A9-432F-6243-8E82-80E2DEADA22B}"/>
              </a:ext>
            </a:extLst>
          </p:cNvPr>
          <p:cNvSpPr txBox="1"/>
          <p:nvPr/>
        </p:nvSpPr>
        <p:spPr>
          <a:xfrm>
            <a:off x="1043519" y="1253551"/>
            <a:ext cx="7818960" cy="623248"/>
          </a:xfrm>
          <a:prstGeom prst="rect">
            <a:avLst/>
          </a:prstGeom>
          <a:noFill/>
        </p:spPr>
        <p:txBody>
          <a:bodyPr wrap="square" rtlCol="0">
            <a:spAutoFit/>
          </a:bodyPr>
          <a:lstStyle/>
          <a:p>
            <a:pPr algn="ctr">
              <a:lnSpc>
                <a:spcPct val="150000"/>
              </a:lnSpc>
            </a:pPr>
            <a:r>
              <a:rPr kumimoji="1" lang="ja-JP" altLang="en-US" sz="1200" b="1" spc="150">
                <a:solidFill>
                  <a:schemeClr val="tx1">
                    <a:lumMod val="65000"/>
                    <a:lumOff val="35000"/>
                  </a:schemeClr>
                </a:solidFill>
                <a:latin typeface="Meiryo" panose="020B0604030504040204" pitchFamily="34" charset="-128"/>
                <a:ea typeface="Meiryo" panose="020B0604030504040204" pitchFamily="34" charset="-128"/>
              </a:rPr>
              <a:t>セミナーや体験会、ワークショップ、お茶会</a:t>
            </a:r>
            <a:r>
              <a:rPr kumimoji="1" lang="en-US" altLang="ja-JP" sz="1200" b="1" spc="150" dirty="0">
                <a:solidFill>
                  <a:schemeClr val="tx1">
                    <a:lumMod val="65000"/>
                    <a:lumOff val="35000"/>
                  </a:schemeClr>
                </a:solidFill>
                <a:latin typeface="Meiryo" panose="020B0604030504040204" pitchFamily="34" charset="-128"/>
                <a:ea typeface="Meiryo" panose="020B0604030504040204" pitchFamily="34" charset="-128"/>
              </a:rPr>
              <a:t>…</a:t>
            </a:r>
            <a:r>
              <a:rPr kumimoji="1" lang="ja-JP" altLang="en-US" sz="1200" b="1" spc="150">
                <a:solidFill>
                  <a:schemeClr val="tx1">
                    <a:lumMod val="65000"/>
                    <a:lumOff val="35000"/>
                  </a:schemeClr>
                </a:solidFill>
                <a:latin typeface="Meiryo" panose="020B0604030504040204" pitchFamily="34" charset="-128"/>
                <a:ea typeface="Meiryo" panose="020B0604030504040204" pitchFamily="34" charset="-128"/>
              </a:rPr>
              <a:t>など内容は様々。編集部がユーザーと直に触れ合う</a:t>
            </a:r>
          </a:p>
          <a:p>
            <a:pPr algn="ctr">
              <a:lnSpc>
                <a:spcPct val="150000"/>
              </a:lnSpc>
            </a:pPr>
            <a:r>
              <a:rPr kumimoji="1" lang="ja-JP" altLang="en-US" sz="1200" b="1" spc="150">
                <a:solidFill>
                  <a:schemeClr val="tx1">
                    <a:lumMod val="65000"/>
                    <a:lumOff val="35000"/>
                  </a:schemeClr>
                </a:solidFill>
                <a:latin typeface="Meiryo" panose="020B0604030504040204" pitchFamily="34" charset="-128"/>
                <a:ea typeface="Meiryo" panose="020B0604030504040204" pitchFamily="34" charset="-128"/>
              </a:rPr>
              <a:t>「距離の近さ」がともに暮らしニスタを盛り上げていく連帯感を生んでいます。</a:t>
            </a:r>
          </a:p>
        </p:txBody>
      </p:sp>
      <p:sp>
        <p:nvSpPr>
          <p:cNvPr id="9" name="角丸四角形 8">
            <a:extLst>
              <a:ext uri="{FF2B5EF4-FFF2-40B4-BE49-F238E27FC236}">
                <a16:creationId xmlns:a16="http://schemas.microsoft.com/office/drawing/2014/main" id="{0E59ACE2-478B-5547-A9AF-1A1825B68EBA}"/>
              </a:ext>
            </a:extLst>
          </p:cNvPr>
          <p:cNvSpPr/>
          <p:nvPr/>
        </p:nvSpPr>
        <p:spPr>
          <a:xfrm>
            <a:off x="321553" y="2212565"/>
            <a:ext cx="2160000" cy="1780315"/>
          </a:xfrm>
          <a:prstGeom prst="roundRect">
            <a:avLst>
              <a:gd name="adj" fmla="val 0"/>
            </a:avLst>
          </a:prstGeom>
          <a:solidFill>
            <a:schemeClr val="bg1"/>
          </a:solidFill>
          <a:ln>
            <a:solidFill>
              <a:srgbClr val="F2D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1EA563D9-712B-9D49-8660-01AC5B0A260C}"/>
              </a:ext>
            </a:extLst>
          </p:cNvPr>
          <p:cNvSpPr/>
          <p:nvPr/>
        </p:nvSpPr>
        <p:spPr>
          <a:xfrm>
            <a:off x="2693409" y="2212565"/>
            <a:ext cx="2160000" cy="1780315"/>
          </a:xfrm>
          <a:prstGeom prst="roundRect">
            <a:avLst>
              <a:gd name="adj" fmla="val 0"/>
            </a:avLst>
          </a:prstGeom>
          <a:solidFill>
            <a:schemeClr val="bg1"/>
          </a:solidFill>
          <a:ln>
            <a:solidFill>
              <a:srgbClr val="F2D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a:extLst>
              <a:ext uri="{FF2B5EF4-FFF2-40B4-BE49-F238E27FC236}">
                <a16:creationId xmlns:a16="http://schemas.microsoft.com/office/drawing/2014/main" id="{2DD82804-076C-5C4C-94BD-8914D86B0B63}"/>
              </a:ext>
            </a:extLst>
          </p:cNvPr>
          <p:cNvSpPr/>
          <p:nvPr/>
        </p:nvSpPr>
        <p:spPr>
          <a:xfrm>
            <a:off x="5065265" y="2212565"/>
            <a:ext cx="2160000" cy="1780315"/>
          </a:xfrm>
          <a:prstGeom prst="roundRect">
            <a:avLst>
              <a:gd name="adj" fmla="val 0"/>
            </a:avLst>
          </a:prstGeom>
          <a:solidFill>
            <a:schemeClr val="bg1"/>
          </a:solidFill>
          <a:ln>
            <a:solidFill>
              <a:srgbClr val="F2D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a:extLst>
              <a:ext uri="{FF2B5EF4-FFF2-40B4-BE49-F238E27FC236}">
                <a16:creationId xmlns:a16="http://schemas.microsoft.com/office/drawing/2014/main" id="{BF444AC2-833C-234C-8483-0331EF13EA46}"/>
              </a:ext>
            </a:extLst>
          </p:cNvPr>
          <p:cNvSpPr/>
          <p:nvPr/>
        </p:nvSpPr>
        <p:spPr>
          <a:xfrm>
            <a:off x="7437120" y="2212565"/>
            <a:ext cx="2160000" cy="1780315"/>
          </a:xfrm>
          <a:prstGeom prst="roundRect">
            <a:avLst>
              <a:gd name="adj" fmla="val 0"/>
            </a:avLst>
          </a:prstGeom>
          <a:solidFill>
            <a:schemeClr val="bg1"/>
          </a:solidFill>
          <a:ln>
            <a:solidFill>
              <a:srgbClr val="F2D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EA3FFBB-BD7C-D54D-B9AB-92EA517EF89C}"/>
              </a:ext>
            </a:extLst>
          </p:cNvPr>
          <p:cNvSpPr txBox="1"/>
          <p:nvPr/>
        </p:nvSpPr>
        <p:spPr>
          <a:xfrm>
            <a:off x="321552" y="4208326"/>
            <a:ext cx="2116847" cy="1822294"/>
          </a:xfrm>
          <a:prstGeom prst="rect">
            <a:avLst/>
          </a:prstGeom>
          <a:noFill/>
        </p:spPr>
        <p:txBody>
          <a:bodyPr wrap="square" rtlCol="0">
            <a:spAutoFit/>
          </a:bodyPr>
          <a:lstStyle/>
          <a:p>
            <a:pPr>
              <a:lnSpc>
                <a:spcPts val="1740"/>
              </a:lnSpc>
            </a:pPr>
            <a:r>
              <a:rPr kumimoji="1" lang="ja-JP" altLang="en-US" sz="900" b="1" spc="150" dirty="0">
                <a:solidFill>
                  <a:schemeClr val="tx1">
                    <a:lumMod val="75000"/>
                    <a:lumOff val="25000"/>
                  </a:schemeClr>
                </a:solidFill>
                <a:latin typeface="Meiryo" panose="020B0604030504040204" pitchFamily="34" charset="-128"/>
                <a:ea typeface="Meiryo" panose="020B0604030504040204" pitchFamily="34" charset="-128"/>
              </a:rPr>
              <a:t>メルシャン様コラボ</a:t>
            </a:r>
          </a:p>
          <a:p>
            <a:pPr>
              <a:lnSpc>
                <a:spcPts val="1740"/>
              </a:lnSpc>
            </a:pPr>
            <a:r>
              <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rPr>
              <a:t>「ワインセミナー」</a:t>
            </a:r>
          </a:p>
          <a:p>
            <a:pPr>
              <a:lnSpc>
                <a:spcPts val="1740"/>
              </a:lnSpc>
            </a:pPr>
            <a:r>
              <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rPr>
              <a:t>「暮らしニスタ大賞」授賞式も兼ねたイベント。ワインの勉強をした後に乾杯！</a:t>
            </a:r>
            <a:endParaRPr kumimoji="1" lang="en-US" altLang="ja-JP" sz="1050" spc="15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740"/>
              </a:lnSpc>
            </a:pPr>
            <a:r>
              <a:rPr lang="en-US" altLang="ja-JP" sz="1050" dirty="0">
                <a:hlinkClick r:id="rId2"/>
              </a:rPr>
              <a:t>https://</a:t>
            </a:r>
            <a:r>
              <a:rPr lang="en-US" altLang="ja-JP" sz="1050" dirty="0" err="1">
                <a:hlinkClick r:id="rId2"/>
              </a:rPr>
              <a:t>kurashinista.jp</a:t>
            </a:r>
            <a:r>
              <a:rPr lang="en-US" altLang="ja-JP" sz="1050" dirty="0">
                <a:hlinkClick r:id="rId2"/>
              </a:rPr>
              <a:t>/column/detail/4423</a:t>
            </a:r>
            <a:endPar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740"/>
              </a:lnSpc>
            </a:pPr>
            <a:endPar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D242F67-FC3B-9242-BCCB-E30E1FD0725D}"/>
              </a:ext>
            </a:extLst>
          </p:cNvPr>
          <p:cNvSpPr txBox="1"/>
          <p:nvPr/>
        </p:nvSpPr>
        <p:spPr>
          <a:xfrm>
            <a:off x="2693408" y="4208326"/>
            <a:ext cx="2160001" cy="2040302"/>
          </a:xfrm>
          <a:prstGeom prst="rect">
            <a:avLst/>
          </a:prstGeom>
          <a:noFill/>
        </p:spPr>
        <p:txBody>
          <a:bodyPr wrap="square" rtlCol="0">
            <a:spAutoFit/>
          </a:bodyPr>
          <a:lstStyle/>
          <a:p>
            <a:pPr>
              <a:lnSpc>
                <a:spcPts val="1740"/>
              </a:lnSpc>
            </a:pPr>
            <a:r>
              <a:rPr kumimoji="1" lang="ja-JP" altLang="en-US" sz="900" b="1" spc="150" dirty="0">
                <a:solidFill>
                  <a:schemeClr val="tx1">
                    <a:lumMod val="75000"/>
                    <a:lumOff val="25000"/>
                  </a:schemeClr>
                </a:solidFill>
                <a:latin typeface="Meiryo" panose="020B0604030504040204" pitchFamily="34" charset="-128"/>
                <a:ea typeface="Meiryo" panose="020B0604030504040204" pitchFamily="34" charset="-128"/>
              </a:rPr>
              <a:t>がんこフードサービス様コラボ</a:t>
            </a:r>
          </a:p>
          <a:p>
            <a:pPr>
              <a:lnSpc>
                <a:spcPts val="1740"/>
              </a:lnSpc>
            </a:pPr>
            <a:r>
              <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rPr>
              <a:t>「握りずし体験」</a:t>
            </a:r>
          </a:p>
          <a:p>
            <a:pPr>
              <a:lnSpc>
                <a:spcPts val="1740"/>
              </a:lnSpc>
            </a:pPr>
            <a:r>
              <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rPr>
              <a:t>銀座の高級和食店にて。板前さんに魚のおろし方や寿司の握り方を習ったあとは、お楽しみのランチ会。</a:t>
            </a:r>
            <a:endParaRPr kumimoji="1" lang="en-US" altLang="ja-JP" sz="1050" spc="15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740"/>
              </a:lnSpc>
            </a:pPr>
            <a:r>
              <a:rPr lang="en-US" altLang="ja-JP" sz="1050" dirty="0">
                <a:hlinkClick r:id="rId3"/>
              </a:rPr>
              <a:t>https://</a:t>
            </a:r>
            <a:r>
              <a:rPr lang="en-US" altLang="ja-JP" sz="1050" dirty="0" err="1">
                <a:hlinkClick r:id="rId3"/>
              </a:rPr>
              <a:t>kurashinista.jp</a:t>
            </a:r>
            <a:r>
              <a:rPr lang="en-US" altLang="ja-JP" sz="1050" dirty="0">
                <a:hlinkClick r:id="rId3"/>
              </a:rPr>
              <a:t>/column/detail/4291</a:t>
            </a:r>
            <a:endPar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740"/>
              </a:lnSpc>
            </a:pPr>
            <a:endPar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BBC0767-D081-C74A-A872-42B2841C453A}"/>
              </a:ext>
            </a:extLst>
          </p:cNvPr>
          <p:cNvSpPr txBox="1"/>
          <p:nvPr/>
        </p:nvSpPr>
        <p:spPr>
          <a:xfrm>
            <a:off x="5065264" y="4208326"/>
            <a:ext cx="2160001" cy="2040302"/>
          </a:xfrm>
          <a:prstGeom prst="rect">
            <a:avLst/>
          </a:prstGeom>
          <a:noFill/>
        </p:spPr>
        <p:txBody>
          <a:bodyPr wrap="square" rtlCol="0">
            <a:spAutoFit/>
          </a:bodyPr>
          <a:lstStyle/>
          <a:p>
            <a:pPr>
              <a:lnSpc>
                <a:spcPts val="1740"/>
              </a:lnSpc>
            </a:pPr>
            <a:r>
              <a:rPr kumimoji="1" lang="ja-JP" altLang="en-US" sz="900" b="1" spc="150" dirty="0">
                <a:solidFill>
                  <a:schemeClr val="tx1">
                    <a:lumMod val="75000"/>
                    <a:lumOff val="25000"/>
                  </a:schemeClr>
                </a:solidFill>
                <a:latin typeface="Meiryo" panose="020B0604030504040204" pitchFamily="34" charset="-128"/>
                <a:ea typeface="Meiryo" panose="020B0604030504040204" pitchFamily="34" charset="-128"/>
              </a:rPr>
              <a:t>暮らしニスタ</a:t>
            </a:r>
          </a:p>
          <a:p>
            <a:pPr>
              <a:lnSpc>
                <a:spcPts val="1740"/>
              </a:lnSpc>
            </a:pPr>
            <a:r>
              <a:rPr kumimoji="1" lang="en-US" altLang="ja-JP" sz="1050" b="1" spc="150" dirty="0">
                <a:solidFill>
                  <a:schemeClr val="tx1">
                    <a:lumMod val="75000"/>
                    <a:lumOff val="25000"/>
                  </a:schemeClr>
                </a:solidFill>
                <a:latin typeface="Meiryo" panose="020B0604030504040204" pitchFamily="34" charset="-128"/>
                <a:ea typeface="Meiryo" panose="020B0604030504040204" pitchFamily="34" charset="-128"/>
              </a:rPr>
              <a:t>5</a:t>
            </a:r>
            <a:r>
              <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rPr>
              <a:t>周年記念パーティー</a:t>
            </a:r>
          </a:p>
          <a:p>
            <a:pPr>
              <a:lnSpc>
                <a:spcPts val="1740"/>
              </a:lnSpc>
            </a:pPr>
            <a:r>
              <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rPr>
              <a:t>ライオン様、大正製薬様、はくばく様、宮本製作所様が協賛し。ブースを出展してくださいました。</a:t>
            </a:r>
            <a:endParaRPr kumimoji="1" lang="en-US" altLang="ja-JP" sz="1050" spc="15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740"/>
              </a:lnSpc>
            </a:pPr>
            <a:r>
              <a:rPr lang="en-US" altLang="ja-JP" sz="1050" dirty="0">
                <a:hlinkClick r:id="rId4"/>
              </a:rPr>
              <a:t>https://</a:t>
            </a:r>
            <a:r>
              <a:rPr lang="en-US" altLang="ja-JP" sz="1050" dirty="0" err="1">
                <a:hlinkClick r:id="rId4"/>
              </a:rPr>
              <a:t>kurashinista.jp</a:t>
            </a:r>
            <a:r>
              <a:rPr lang="en-US" altLang="ja-JP" sz="1050" dirty="0">
                <a:hlinkClick r:id="rId4"/>
              </a:rPr>
              <a:t>/column/detail/5458</a:t>
            </a:r>
            <a:endPar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740"/>
              </a:lnSpc>
            </a:pPr>
            <a:endPar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980F5879-9D7A-CB45-B636-A1E79CA2466F}"/>
              </a:ext>
            </a:extLst>
          </p:cNvPr>
          <p:cNvSpPr txBox="1"/>
          <p:nvPr/>
        </p:nvSpPr>
        <p:spPr>
          <a:xfrm>
            <a:off x="7437120" y="4208326"/>
            <a:ext cx="2215252" cy="1822294"/>
          </a:xfrm>
          <a:prstGeom prst="rect">
            <a:avLst/>
          </a:prstGeom>
          <a:noFill/>
        </p:spPr>
        <p:txBody>
          <a:bodyPr wrap="square" rtlCol="0">
            <a:spAutoFit/>
          </a:bodyPr>
          <a:lstStyle/>
          <a:p>
            <a:pPr>
              <a:lnSpc>
                <a:spcPts val="1740"/>
              </a:lnSpc>
            </a:pPr>
            <a:r>
              <a:rPr kumimoji="1" lang="ja-JP" altLang="en-US" sz="900" b="1" spc="150" dirty="0">
                <a:solidFill>
                  <a:schemeClr val="tx1">
                    <a:lumMod val="75000"/>
                    <a:lumOff val="25000"/>
                  </a:schemeClr>
                </a:solidFill>
                <a:latin typeface="Meiryo" panose="020B0604030504040204" pitchFamily="34" charset="-128"/>
                <a:ea typeface="Meiryo" panose="020B0604030504040204" pitchFamily="34" charset="-128"/>
              </a:rPr>
              <a:t>ニッピコラーゲン化粧品様コラボ</a:t>
            </a:r>
          </a:p>
          <a:p>
            <a:pPr>
              <a:lnSpc>
                <a:spcPts val="1740"/>
              </a:lnSpc>
            </a:pPr>
            <a:r>
              <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rPr>
              <a:t>「大人の社会科見学」</a:t>
            </a:r>
          </a:p>
          <a:p>
            <a:pPr>
              <a:lnSpc>
                <a:spcPts val="1740"/>
              </a:lnSpc>
            </a:pPr>
            <a:r>
              <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rPr>
              <a:t>工場見学やジェル作り体験のほか、コラーゲンたっぷりのうなぎランチも。</a:t>
            </a:r>
            <a:endParaRPr kumimoji="1" lang="en-US" altLang="ja-JP" sz="1050" spc="15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740"/>
              </a:lnSpc>
            </a:pPr>
            <a:r>
              <a:rPr lang="en-US" altLang="ja-JP" sz="1050" dirty="0">
                <a:hlinkClick r:id="rId5"/>
              </a:rPr>
              <a:t>https://</a:t>
            </a:r>
            <a:r>
              <a:rPr lang="en-US" altLang="ja-JP" sz="1050" dirty="0" err="1">
                <a:hlinkClick r:id="rId5"/>
              </a:rPr>
              <a:t>kurashinista.jp</a:t>
            </a:r>
            <a:r>
              <a:rPr lang="en-US" altLang="ja-JP" sz="1050" dirty="0">
                <a:hlinkClick r:id="rId5"/>
              </a:rPr>
              <a:t>/column/detail/4986</a:t>
            </a:r>
            <a:endPar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1740"/>
              </a:lnSpc>
            </a:pPr>
            <a:endPar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E2A3B03-E4D2-2B45-972A-C245FE8446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9303" y="2482868"/>
            <a:ext cx="1945226" cy="1294965"/>
          </a:xfrm>
          <a:prstGeom prst="rect">
            <a:avLst/>
          </a:prstGeom>
        </p:spPr>
      </p:pic>
      <p:pic>
        <p:nvPicPr>
          <p:cNvPr id="18" name="図 17">
            <a:extLst>
              <a:ext uri="{FF2B5EF4-FFF2-40B4-BE49-F238E27FC236}">
                <a16:creationId xmlns:a16="http://schemas.microsoft.com/office/drawing/2014/main" id="{D17C69A6-68E3-F942-BB84-47E00919734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13755" y="2482757"/>
            <a:ext cx="1942630" cy="1295187"/>
          </a:xfrm>
          <a:prstGeom prst="rect">
            <a:avLst/>
          </a:prstGeom>
        </p:spPr>
      </p:pic>
      <p:pic>
        <p:nvPicPr>
          <p:cNvPr id="19" name="図 18">
            <a:extLst>
              <a:ext uri="{FF2B5EF4-FFF2-40B4-BE49-F238E27FC236}">
                <a16:creationId xmlns:a16="http://schemas.microsoft.com/office/drawing/2014/main" id="{92777C68-6B93-5E42-8323-ACEC2CF12C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62978" y="2594447"/>
            <a:ext cx="1965262" cy="1071806"/>
          </a:xfrm>
          <a:prstGeom prst="rect">
            <a:avLst/>
          </a:prstGeom>
        </p:spPr>
      </p:pic>
      <p:pic>
        <p:nvPicPr>
          <p:cNvPr id="20" name="図 19">
            <a:extLst>
              <a:ext uri="{FF2B5EF4-FFF2-40B4-BE49-F238E27FC236}">
                <a16:creationId xmlns:a16="http://schemas.microsoft.com/office/drawing/2014/main" id="{A17EE143-76FD-9444-9D71-AEB16637E9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60978" y="2411764"/>
            <a:ext cx="1916229" cy="1437172"/>
          </a:xfrm>
          <a:prstGeom prst="rect">
            <a:avLst/>
          </a:prstGeom>
        </p:spPr>
      </p:pic>
      <p:sp>
        <p:nvSpPr>
          <p:cNvPr id="21" name="フレーム 20">
            <a:extLst>
              <a:ext uri="{FF2B5EF4-FFF2-40B4-BE49-F238E27FC236}">
                <a16:creationId xmlns:a16="http://schemas.microsoft.com/office/drawing/2014/main" id="{430035F2-578D-9046-9C02-79410839C731}"/>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a:extLst>
              <a:ext uri="{FF2B5EF4-FFF2-40B4-BE49-F238E27FC236}">
                <a16:creationId xmlns:a16="http://schemas.microsoft.com/office/drawing/2014/main" id="{C7BC7F51-AD1D-1C4B-B6FF-922E0D2BFD6A}"/>
              </a:ext>
            </a:extLst>
          </p:cNvPr>
          <p:cNvSpPr txBox="1"/>
          <p:nvPr/>
        </p:nvSpPr>
        <p:spPr>
          <a:xfrm>
            <a:off x="359923" y="6408953"/>
            <a:ext cx="439646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10227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29A5BF88-1EA4-3C44-90F9-163CC69FFE26}"/>
              </a:ext>
            </a:extLst>
          </p:cNvPr>
          <p:cNvPicPr>
            <a:picLocks noChangeAspect="1"/>
          </p:cNvPicPr>
          <p:nvPr/>
        </p:nvPicPr>
        <p:blipFill>
          <a:blip r:embed="rId2"/>
          <a:stretch>
            <a:fillRect/>
          </a:stretch>
        </p:blipFill>
        <p:spPr>
          <a:xfrm>
            <a:off x="4406414" y="2613888"/>
            <a:ext cx="3635377" cy="3133946"/>
          </a:xfrm>
          <a:prstGeom prst="rect">
            <a:avLst/>
          </a:prstGeom>
        </p:spPr>
      </p:pic>
      <p:sp>
        <p:nvSpPr>
          <p:cNvPr id="2" name="スライド番号プレースホルダー 1">
            <a:extLst>
              <a:ext uri="{FF2B5EF4-FFF2-40B4-BE49-F238E27FC236}">
                <a16:creationId xmlns:a16="http://schemas.microsoft.com/office/drawing/2014/main" id="{4489728A-23CE-5C44-9722-220F03A7C3F7}"/>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14</a:t>
            </a:fld>
            <a:endParaRPr kumimoji="1" lang="ja-JP" altLang="en-US"/>
          </a:p>
        </p:txBody>
      </p:sp>
      <p:sp>
        <p:nvSpPr>
          <p:cNvPr id="4" name="正方形/長方形 3">
            <a:extLst>
              <a:ext uri="{FF2B5EF4-FFF2-40B4-BE49-F238E27FC236}">
                <a16:creationId xmlns:a16="http://schemas.microsoft.com/office/drawing/2014/main" id="{26A688D8-44ED-2243-AD67-26F2570547C3}"/>
              </a:ext>
            </a:extLst>
          </p:cNvPr>
          <p:cNvSpPr/>
          <p:nvPr/>
        </p:nvSpPr>
        <p:spPr>
          <a:xfrm>
            <a:off x="421047" y="1854398"/>
            <a:ext cx="1806997" cy="141558"/>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62B12B8-365D-F049-A995-E4C054FA63B3}"/>
              </a:ext>
            </a:extLst>
          </p:cNvPr>
          <p:cNvSpPr txBox="1"/>
          <p:nvPr/>
        </p:nvSpPr>
        <p:spPr>
          <a:xfrm>
            <a:off x="355350" y="380539"/>
            <a:ext cx="4762842"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主婦層への圧倒的なリーチ力</a:t>
            </a:r>
            <a:r>
              <a:rPr kumimoji="1" lang="en-US" altLang="ja-JP" sz="2400" b="1" spc="150" dirty="0">
                <a:solidFill>
                  <a:schemeClr val="tx1">
                    <a:lumMod val="75000"/>
                    <a:lumOff val="25000"/>
                  </a:schemeClr>
                </a:solidFill>
                <a:latin typeface="Meiryo" panose="020B0604030504040204" pitchFamily="34" charset="-128"/>
                <a:ea typeface="Meiryo" panose="020B0604030504040204" pitchFamily="34" charset="-128"/>
              </a:rPr>
              <a:t>②</a:t>
            </a:r>
            <a:endPar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6" name="直線コネクタ 5">
            <a:extLst>
              <a:ext uri="{FF2B5EF4-FFF2-40B4-BE49-F238E27FC236}">
                <a16:creationId xmlns:a16="http://schemas.microsoft.com/office/drawing/2014/main" id="{92B72906-4EE4-1448-8264-32EE2AF41C0B}"/>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27A11D3C-5F02-9A43-8E35-3E1EAAF8F1B0}"/>
              </a:ext>
            </a:extLst>
          </p:cNvPr>
          <p:cNvSpPr txBox="1"/>
          <p:nvPr/>
        </p:nvSpPr>
        <p:spPr>
          <a:xfrm>
            <a:off x="8514330" y="587217"/>
            <a:ext cx="970138"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Strength</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22C854B0-D063-3646-A3E6-36C4E02F91CD}"/>
              </a:ext>
            </a:extLst>
          </p:cNvPr>
          <p:cNvSpPr txBox="1"/>
          <p:nvPr/>
        </p:nvSpPr>
        <p:spPr>
          <a:xfrm>
            <a:off x="2792792" y="1147676"/>
            <a:ext cx="4320413" cy="515526"/>
          </a:xfrm>
          <a:prstGeom prst="rect">
            <a:avLst/>
          </a:prstGeom>
          <a:noFill/>
        </p:spPr>
        <p:txBody>
          <a:bodyPr wrap="none" rtlCol="0">
            <a:spAutoFit/>
          </a:bodyPr>
          <a:lstStyle/>
          <a:p>
            <a:pPr algn="ctr">
              <a:lnSpc>
                <a:spcPct val="150000"/>
              </a:lnSpc>
            </a:pPr>
            <a:r>
              <a:rPr kumimoji="1" lang="ja-JP" altLang="en-US" sz="2000" b="1" spc="150">
                <a:solidFill>
                  <a:schemeClr val="tx1">
                    <a:lumMod val="75000"/>
                    <a:lumOff val="25000"/>
                  </a:schemeClr>
                </a:solidFill>
                <a:latin typeface="Meiryo" panose="020B0604030504040204" pitchFamily="34" charset="-128"/>
                <a:ea typeface="Meiryo" panose="020B0604030504040204" pitchFamily="34" charset="-128"/>
              </a:rPr>
              <a:t>主婦だからこその声があふれてる</a:t>
            </a:r>
            <a:endParaRPr kumimoji="1" lang="ja-JP" altLang="en-US" sz="2000" spc="15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9" name="フレーム 8">
            <a:extLst>
              <a:ext uri="{FF2B5EF4-FFF2-40B4-BE49-F238E27FC236}">
                <a16:creationId xmlns:a16="http://schemas.microsoft.com/office/drawing/2014/main" id="{A86128A6-8A4E-CB45-9554-260C1C1B4FBF}"/>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D15DBD3A-5AA7-EA4D-BC8C-793E3CDF65D6}"/>
              </a:ext>
            </a:extLst>
          </p:cNvPr>
          <p:cNvSpPr txBox="1"/>
          <p:nvPr/>
        </p:nvSpPr>
        <p:spPr>
          <a:xfrm>
            <a:off x="215863" y="2542334"/>
            <a:ext cx="4859022" cy="338554"/>
          </a:xfrm>
          <a:prstGeom prst="rect">
            <a:avLst/>
          </a:prstGeom>
          <a:noFill/>
        </p:spPr>
        <p:txBody>
          <a:bodyPr wrap="none" rtlCol="0">
            <a:spAutoFit/>
          </a:bodyPr>
          <a:lstStyle/>
          <a:p>
            <a:pPr algn="ctr"/>
            <a:r>
              <a:rPr kumimoji="1" lang="ja-JP" altLang="en-US" sz="1600" b="1" spc="150" dirty="0">
                <a:solidFill>
                  <a:schemeClr val="tx1">
                    <a:lumMod val="75000"/>
                    <a:lumOff val="25000"/>
                  </a:schemeClr>
                </a:solidFill>
                <a:latin typeface="Meiryo" panose="020B0604030504040204" pitchFamily="34" charset="-128"/>
                <a:ea typeface="Meiryo" panose="020B0604030504040204" pitchFamily="34" charset="-128"/>
              </a:rPr>
              <a:t>約</a:t>
            </a:r>
            <a:r>
              <a:rPr kumimoji="1" lang="en-US" altLang="ja-JP" sz="1600" b="1" spc="150" dirty="0">
                <a:solidFill>
                  <a:schemeClr val="tx1">
                    <a:lumMod val="75000"/>
                    <a:lumOff val="25000"/>
                  </a:schemeClr>
                </a:solidFill>
                <a:latin typeface="Meiryo" panose="020B0604030504040204" pitchFamily="34" charset="-128"/>
                <a:ea typeface="Meiryo" panose="020B0604030504040204" pitchFamily="34" charset="-128"/>
              </a:rPr>
              <a:t>2000</a:t>
            </a:r>
            <a:r>
              <a:rPr kumimoji="1" lang="ja-JP" altLang="en-US" sz="1600" b="1" spc="150" dirty="0">
                <a:solidFill>
                  <a:schemeClr val="tx1">
                    <a:lumMod val="75000"/>
                    <a:lumOff val="25000"/>
                  </a:schemeClr>
                </a:solidFill>
                <a:latin typeface="Meiryo" panose="020B0604030504040204" pitchFamily="34" charset="-128"/>
                <a:ea typeface="Meiryo" panose="020B0604030504040204" pitchFamily="34" charset="-128"/>
              </a:rPr>
              <a:t>名の投稿ユーザーがコンテンツの源！</a:t>
            </a:r>
          </a:p>
        </p:txBody>
      </p:sp>
      <p:sp>
        <p:nvSpPr>
          <p:cNvPr id="11" name="テキスト ボックス 10">
            <a:extLst>
              <a:ext uri="{FF2B5EF4-FFF2-40B4-BE49-F238E27FC236}">
                <a16:creationId xmlns:a16="http://schemas.microsoft.com/office/drawing/2014/main" id="{EBA57AC8-F778-414B-910B-5B9E459A4619}"/>
              </a:ext>
            </a:extLst>
          </p:cNvPr>
          <p:cNvSpPr txBox="1"/>
          <p:nvPr/>
        </p:nvSpPr>
        <p:spPr>
          <a:xfrm>
            <a:off x="5499605" y="2139673"/>
            <a:ext cx="1569660" cy="415498"/>
          </a:xfrm>
          <a:prstGeom prst="rect">
            <a:avLst/>
          </a:prstGeom>
          <a:noFill/>
        </p:spPr>
        <p:txBody>
          <a:bodyPr wrap="none" rtlCol="0">
            <a:spAutoFit/>
          </a:bodyPr>
          <a:lstStyle/>
          <a:p>
            <a:pPr algn="ct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月約</a:t>
            </a:r>
            <a:r>
              <a:rPr kumimoji="1" lang="en-US" altLang="ja-JP" sz="1050" b="1" spc="150" dirty="0">
                <a:solidFill>
                  <a:schemeClr val="tx1">
                    <a:lumMod val="75000"/>
                    <a:lumOff val="25000"/>
                  </a:schemeClr>
                </a:solidFill>
                <a:latin typeface="Meiryo" panose="020B0604030504040204" pitchFamily="34" charset="-128"/>
                <a:ea typeface="Meiryo" panose="020B0604030504040204" pitchFamily="34" charset="-128"/>
              </a:rPr>
              <a:t>1000</a:t>
            </a: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本の</a:t>
            </a:r>
          </a:p>
          <a:p>
            <a:pPr algn="ct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アイデア投稿あり！</a:t>
            </a:r>
          </a:p>
        </p:txBody>
      </p:sp>
      <p:sp>
        <p:nvSpPr>
          <p:cNvPr id="12" name="テキスト ボックス 11">
            <a:extLst>
              <a:ext uri="{FF2B5EF4-FFF2-40B4-BE49-F238E27FC236}">
                <a16:creationId xmlns:a16="http://schemas.microsoft.com/office/drawing/2014/main" id="{B2B5D7FA-444E-774E-ACFB-BD33B41DCCCC}"/>
              </a:ext>
            </a:extLst>
          </p:cNvPr>
          <p:cNvSpPr txBox="1"/>
          <p:nvPr/>
        </p:nvSpPr>
        <p:spPr>
          <a:xfrm>
            <a:off x="491006" y="2913824"/>
            <a:ext cx="3881702" cy="633624"/>
          </a:xfrm>
          <a:prstGeom prst="rect">
            <a:avLst/>
          </a:prstGeom>
          <a:noFill/>
        </p:spPr>
        <p:txBody>
          <a:bodyPr wrap="square" rtlCol="0">
            <a:spAutoFit/>
          </a:bodyPr>
          <a:lstStyle/>
          <a:p>
            <a:pPr>
              <a:lnSpc>
                <a:spcPts val="1640"/>
              </a:lnSpc>
            </a:pPr>
            <a:r>
              <a:rPr kumimoji="1" lang="ja-JP" altLang="en-US" sz="1050" b="1" spc="150">
                <a:solidFill>
                  <a:schemeClr val="tx1">
                    <a:lumMod val="75000"/>
                    <a:lumOff val="25000"/>
                  </a:schemeClr>
                </a:solidFill>
                <a:latin typeface="Meiryo" panose="020B0604030504040204" pitchFamily="34" charset="-128"/>
                <a:ea typeface="Meiryo" panose="020B0604030504040204" pitchFamily="34" charset="-128"/>
              </a:rPr>
              <a:t>主婦目線のリアルなコンテンツが、記事を読む一般ユーザーの心に刺さり、新たな主婦ファンを増やしています。</a:t>
            </a:r>
          </a:p>
        </p:txBody>
      </p:sp>
      <p:sp>
        <p:nvSpPr>
          <p:cNvPr id="13" name="テキスト ボックス 12">
            <a:extLst>
              <a:ext uri="{FF2B5EF4-FFF2-40B4-BE49-F238E27FC236}">
                <a16:creationId xmlns:a16="http://schemas.microsoft.com/office/drawing/2014/main" id="{42849900-81A4-D041-AD31-074F9CC2F350}"/>
              </a:ext>
            </a:extLst>
          </p:cNvPr>
          <p:cNvSpPr txBox="1"/>
          <p:nvPr/>
        </p:nvSpPr>
        <p:spPr>
          <a:xfrm>
            <a:off x="172338" y="1618206"/>
            <a:ext cx="9499716" cy="430887"/>
          </a:xfrm>
          <a:prstGeom prst="rect">
            <a:avLst/>
          </a:prstGeom>
          <a:noFill/>
        </p:spPr>
        <p:txBody>
          <a:bodyPr wrap="none" rtlCol="0">
            <a:spAutoFit/>
          </a:bodyPr>
          <a:lstStyle/>
          <a:p>
            <a:pPr algn="ctr"/>
            <a:r>
              <a:rPr kumimoji="1" lang="ja-JP" altLang="en-US" sz="2200" b="1" spc="150">
                <a:solidFill>
                  <a:srgbClr val="F74E92"/>
                </a:solidFill>
                <a:latin typeface="Meiryo" panose="020B0604030504040204" pitchFamily="34" charset="-128"/>
                <a:ea typeface="Meiryo" panose="020B0604030504040204" pitchFamily="34" charset="-128"/>
              </a:rPr>
              <a:t>投稿ユーザーの発信する「主婦のリアル」が共感を呼んでいます！</a:t>
            </a:r>
          </a:p>
        </p:txBody>
      </p:sp>
      <p:sp>
        <p:nvSpPr>
          <p:cNvPr id="14" name="角丸四角形 13">
            <a:extLst>
              <a:ext uri="{FF2B5EF4-FFF2-40B4-BE49-F238E27FC236}">
                <a16:creationId xmlns:a16="http://schemas.microsoft.com/office/drawing/2014/main" id="{8182F42A-AEF7-B141-A338-A23296FF021E}"/>
              </a:ext>
            </a:extLst>
          </p:cNvPr>
          <p:cNvSpPr/>
          <p:nvPr/>
        </p:nvSpPr>
        <p:spPr>
          <a:xfrm>
            <a:off x="549156" y="4109815"/>
            <a:ext cx="2571694" cy="1927570"/>
          </a:xfrm>
          <a:prstGeom prst="roundRect">
            <a:avLst>
              <a:gd name="adj" fmla="val 0"/>
            </a:avLst>
          </a:prstGeom>
          <a:solidFill>
            <a:srgbClr val="F2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05B4C60-8E36-384B-94E3-EB93931F1427}"/>
              </a:ext>
            </a:extLst>
          </p:cNvPr>
          <p:cNvSpPr txBox="1"/>
          <p:nvPr/>
        </p:nvSpPr>
        <p:spPr>
          <a:xfrm>
            <a:off x="738791" y="4270240"/>
            <a:ext cx="2227147" cy="297517"/>
          </a:xfrm>
          <a:prstGeom prst="rect">
            <a:avLst/>
          </a:prstGeom>
          <a:noFill/>
        </p:spPr>
        <p:txBody>
          <a:bodyPr wrap="square" rtlCol="0">
            <a:spAutoFit/>
          </a:bodyPr>
          <a:lstStyle/>
          <a:p>
            <a:pPr algn="ctr">
              <a:lnSpc>
                <a:spcPts val="1640"/>
              </a:lnSpc>
            </a:pPr>
            <a:r>
              <a:rPr kumimoji="1" lang="ja-JP" altLang="en-US" sz="1400" b="1" spc="150">
                <a:solidFill>
                  <a:schemeClr val="tx1">
                    <a:lumMod val="75000"/>
                    <a:lumOff val="25000"/>
                  </a:schemeClr>
                </a:solidFill>
                <a:latin typeface="Meiryo" panose="020B0604030504040204" pitchFamily="34" charset="-128"/>
                <a:ea typeface="Meiryo" panose="020B0604030504040204" pitchFamily="34" charset="-128"/>
              </a:rPr>
              <a:t>コンテストを常時開催</a:t>
            </a:r>
          </a:p>
        </p:txBody>
      </p:sp>
      <p:sp>
        <p:nvSpPr>
          <p:cNvPr id="16" name="テキスト ボックス 15">
            <a:extLst>
              <a:ext uri="{FF2B5EF4-FFF2-40B4-BE49-F238E27FC236}">
                <a16:creationId xmlns:a16="http://schemas.microsoft.com/office/drawing/2014/main" id="{C1E8C195-0EF9-914B-A7F4-E06848AABC92}"/>
              </a:ext>
            </a:extLst>
          </p:cNvPr>
          <p:cNvSpPr txBox="1"/>
          <p:nvPr/>
        </p:nvSpPr>
        <p:spPr>
          <a:xfrm>
            <a:off x="678576" y="4581345"/>
            <a:ext cx="1699438" cy="1310615"/>
          </a:xfrm>
          <a:prstGeom prst="rect">
            <a:avLst/>
          </a:prstGeom>
          <a:noFill/>
        </p:spPr>
        <p:txBody>
          <a:bodyPr wrap="square" rtlCol="0">
            <a:spAutoFit/>
          </a:bodyPr>
          <a:lstStyle/>
          <a:p>
            <a:pPr>
              <a:lnSpc>
                <a:spcPts val="1640"/>
              </a:lnSpc>
            </a:pPr>
            <a:r>
              <a:rPr kumimoji="1" lang="ja-JP" altLang="en-US" sz="900" spc="150">
                <a:solidFill>
                  <a:schemeClr val="tx1">
                    <a:lumMod val="75000"/>
                    <a:lumOff val="25000"/>
                  </a:schemeClr>
                </a:solidFill>
                <a:latin typeface="Meiryo" panose="020B0604030504040204" pitchFamily="34" charset="-128"/>
                <a:ea typeface="Meiryo" panose="020B0604030504040204" pitchFamily="34" charset="-128"/>
              </a:rPr>
              <a:t>料理、収納、ハンドメイドなど、様々なジャンルのコンテストが投稿ユーザーのモチベーションになり、さらなる投稿を呼んでいます。</a:t>
            </a:r>
          </a:p>
        </p:txBody>
      </p:sp>
      <p:pic>
        <p:nvPicPr>
          <p:cNvPr id="17" name="図 16">
            <a:extLst>
              <a:ext uri="{FF2B5EF4-FFF2-40B4-BE49-F238E27FC236}">
                <a16:creationId xmlns:a16="http://schemas.microsoft.com/office/drawing/2014/main" id="{A7C528D8-A92F-184F-9563-1D322FED8C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0551" y="4694611"/>
            <a:ext cx="1699438" cy="1542677"/>
          </a:xfrm>
          <a:prstGeom prst="rect">
            <a:avLst/>
          </a:prstGeom>
        </p:spPr>
      </p:pic>
      <p:cxnSp>
        <p:nvCxnSpPr>
          <p:cNvPr id="18" name="直線コネクタ 17">
            <a:extLst>
              <a:ext uri="{FF2B5EF4-FFF2-40B4-BE49-F238E27FC236}">
                <a16:creationId xmlns:a16="http://schemas.microsoft.com/office/drawing/2014/main" id="{4A9B5C4A-2786-0C45-BFF7-C2618C65B786}"/>
              </a:ext>
            </a:extLst>
          </p:cNvPr>
          <p:cNvCxnSpPr>
            <a:cxnSpLocks/>
          </p:cNvCxnSpPr>
          <p:nvPr/>
        </p:nvCxnSpPr>
        <p:spPr>
          <a:xfrm>
            <a:off x="4869701" y="2705120"/>
            <a:ext cx="1225290" cy="6491"/>
          </a:xfrm>
          <a:prstGeom prst="line">
            <a:avLst/>
          </a:prstGeom>
          <a:ln w="9525">
            <a:solidFill>
              <a:srgbClr val="F74E9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6D897CE-41CF-B84D-85B0-8D3E4DCA1428}"/>
              </a:ext>
            </a:extLst>
          </p:cNvPr>
          <p:cNvSpPr txBox="1"/>
          <p:nvPr/>
        </p:nvSpPr>
        <p:spPr>
          <a:xfrm>
            <a:off x="5766458" y="3363934"/>
            <a:ext cx="915635" cy="215444"/>
          </a:xfrm>
          <a:prstGeom prst="rect">
            <a:avLst/>
          </a:prstGeom>
          <a:noFill/>
        </p:spPr>
        <p:txBody>
          <a:bodyPr wrap="none" rtlCol="0">
            <a:spAutoFit/>
          </a:bodyPr>
          <a:lstStyle/>
          <a:p>
            <a:pPr algn="ctr"/>
            <a:r>
              <a:rPr kumimoji="1" lang="ja-JP" altLang="en-US" sz="800" b="1" spc="150">
                <a:solidFill>
                  <a:schemeClr val="tx1">
                    <a:lumMod val="75000"/>
                    <a:lumOff val="25000"/>
                  </a:schemeClr>
                </a:solidFill>
                <a:latin typeface="Meiryo" panose="020B0604030504040204" pitchFamily="34" charset="-128"/>
                <a:ea typeface="Meiryo" panose="020B0604030504040204" pitchFamily="34" charset="-128"/>
              </a:rPr>
              <a:t>会員ユーザー</a:t>
            </a:r>
          </a:p>
        </p:txBody>
      </p:sp>
      <p:sp>
        <p:nvSpPr>
          <p:cNvPr id="20" name="テキスト ボックス 19">
            <a:extLst>
              <a:ext uri="{FF2B5EF4-FFF2-40B4-BE49-F238E27FC236}">
                <a16:creationId xmlns:a16="http://schemas.microsoft.com/office/drawing/2014/main" id="{767B09EF-EE90-4C4E-876C-1017325ED03C}"/>
              </a:ext>
            </a:extLst>
          </p:cNvPr>
          <p:cNvSpPr txBox="1"/>
          <p:nvPr/>
        </p:nvSpPr>
        <p:spPr>
          <a:xfrm>
            <a:off x="5751971" y="4746586"/>
            <a:ext cx="915635" cy="215444"/>
          </a:xfrm>
          <a:prstGeom prst="rect">
            <a:avLst/>
          </a:prstGeom>
          <a:noFill/>
        </p:spPr>
        <p:txBody>
          <a:bodyPr wrap="none" rtlCol="0">
            <a:spAutoFit/>
          </a:bodyPr>
          <a:lstStyle/>
          <a:p>
            <a:pPr algn="ctr"/>
            <a:r>
              <a:rPr kumimoji="1" lang="ja-JP" altLang="en-US" sz="800" b="1" spc="150">
                <a:solidFill>
                  <a:schemeClr val="tx1">
                    <a:lumMod val="75000"/>
                    <a:lumOff val="25000"/>
                  </a:schemeClr>
                </a:solidFill>
                <a:latin typeface="Meiryo" panose="020B0604030504040204" pitchFamily="34" charset="-128"/>
                <a:ea typeface="Meiryo" panose="020B0604030504040204" pitchFamily="34" charset="-128"/>
              </a:rPr>
              <a:t>一般ユーザー</a:t>
            </a:r>
          </a:p>
        </p:txBody>
      </p:sp>
      <p:sp>
        <p:nvSpPr>
          <p:cNvPr id="21" name="テキスト ボックス 20">
            <a:extLst>
              <a:ext uri="{FF2B5EF4-FFF2-40B4-BE49-F238E27FC236}">
                <a16:creationId xmlns:a16="http://schemas.microsoft.com/office/drawing/2014/main" id="{B7F1E7FA-BA28-F84F-9733-39849A5484F2}"/>
              </a:ext>
            </a:extLst>
          </p:cNvPr>
          <p:cNvSpPr txBox="1"/>
          <p:nvPr/>
        </p:nvSpPr>
        <p:spPr>
          <a:xfrm>
            <a:off x="6365314" y="2680444"/>
            <a:ext cx="1069525" cy="246221"/>
          </a:xfrm>
          <a:prstGeom prst="rect">
            <a:avLst/>
          </a:prstGeom>
          <a:noFill/>
        </p:spPr>
        <p:txBody>
          <a:bodyPr wrap="none" rtlCol="0">
            <a:spAutoFit/>
          </a:bodyPr>
          <a:lstStyle/>
          <a:p>
            <a:pPr algn="ctr"/>
            <a:r>
              <a:rPr kumimoji="1" lang="ja-JP" altLang="en-US" sz="1000" b="1" spc="150">
                <a:solidFill>
                  <a:srgbClr val="F74E92"/>
                </a:solidFill>
                <a:latin typeface="Meiryo" panose="020B0604030504040204" pitchFamily="34" charset="-128"/>
                <a:ea typeface="Meiryo" panose="020B0604030504040204" pitchFamily="34" charset="-128"/>
              </a:rPr>
              <a:t>投稿ユーザー</a:t>
            </a:r>
          </a:p>
        </p:txBody>
      </p:sp>
      <p:pic>
        <p:nvPicPr>
          <p:cNvPr id="22" name="図 21">
            <a:extLst>
              <a:ext uri="{FF2B5EF4-FFF2-40B4-BE49-F238E27FC236}">
                <a16:creationId xmlns:a16="http://schemas.microsoft.com/office/drawing/2014/main" id="{BF089FBE-D99C-4C40-87DE-E67D7D4634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0677" y="2623262"/>
            <a:ext cx="1326784" cy="1486553"/>
          </a:xfrm>
          <a:prstGeom prst="rect">
            <a:avLst/>
          </a:prstGeom>
        </p:spPr>
      </p:pic>
      <p:pic>
        <p:nvPicPr>
          <p:cNvPr id="23" name="図 22">
            <a:extLst>
              <a:ext uri="{FF2B5EF4-FFF2-40B4-BE49-F238E27FC236}">
                <a16:creationId xmlns:a16="http://schemas.microsoft.com/office/drawing/2014/main" id="{68932B74-7448-814A-B05F-61D042D528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75327" y="3363934"/>
            <a:ext cx="985035" cy="1313380"/>
          </a:xfrm>
          <a:prstGeom prst="rect">
            <a:avLst/>
          </a:prstGeom>
        </p:spPr>
      </p:pic>
      <p:pic>
        <p:nvPicPr>
          <p:cNvPr id="24" name="図 23">
            <a:extLst>
              <a:ext uri="{FF2B5EF4-FFF2-40B4-BE49-F238E27FC236}">
                <a16:creationId xmlns:a16="http://schemas.microsoft.com/office/drawing/2014/main" id="{DE269D5B-A68D-BE4D-A423-579569E26C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7671" y="4270240"/>
            <a:ext cx="1302456" cy="1302456"/>
          </a:xfrm>
          <a:prstGeom prst="rect">
            <a:avLst/>
          </a:prstGeom>
        </p:spPr>
      </p:pic>
      <p:sp>
        <p:nvSpPr>
          <p:cNvPr id="25" name="テキスト ボックス 24">
            <a:extLst>
              <a:ext uri="{FF2B5EF4-FFF2-40B4-BE49-F238E27FC236}">
                <a16:creationId xmlns:a16="http://schemas.microsoft.com/office/drawing/2014/main" id="{E746A97C-73B5-A146-8B44-D43AE80ACDC0}"/>
              </a:ext>
            </a:extLst>
          </p:cNvPr>
          <p:cNvSpPr txBox="1"/>
          <p:nvPr/>
        </p:nvSpPr>
        <p:spPr>
          <a:xfrm>
            <a:off x="359923" y="6408952"/>
            <a:ext cx="4212077"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4044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DF9A9438-AB1A-FC4F-BE0A-C6A0E3C21064}"/>
              </a:ext>
            </a:extLst>
          </p:cNvPr>
          <p:cNvPicPr>
            <a:picLocks noChangeAspect="1"/>
          </p:cNvPicPr>
          <p:nvPr/>
        </p:nvPicPr>
        <p:blipFill>
          <a:blip r:embed="rId2"/>
          <a:stretch>
            <a:fillRect/>
          </a:stretch>
        </p:blipFill>
        <p:spPr>
          <a:xfrm>
            <a:off x="4500223" y="2603891"/>
            <a:ext cx="3607049" cy="3109525"/>
          </a:xfrm>
          <a:prstGeom prst="rect">
            <a:avLst/>
          </a:prstGeom>
        </p:spPr>
      </p:pic>
      <p:sp>
        <p:nvSpPr>
          <p:cNvPr id="2" name="スライド番号プレースホルダー 1">
            <a:extLst>
              <a:ext uri="{FF2B5EF4-FFF2-40B4-BE49-F238E27FC236}">
                <a16:creationId xmlns:a16="http://schemas.microsoft.com/office/drawing/2014/main" id="{C4FB33A2-2CF8-7543-91FB-6C4EEDE11C05}"/>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15</a:t>
            </a:fld>
            <a:endParaRPr kumimoji="1" lang="ja-JP" altLang="en-US"/>
          </a:p>
        </p:txBody>
      </p:sp>
      <p:sp>
        <p:nvSpPr>
          <p:cNvPr id="4" name="正方形/長方形 3">
            <a:extLst>
              <a:ext uri="{FF2B5EF4-FFF2-40B4-BE49-F238E27FC236}">
                <a16:creationId xmlns:a16="http://schemas.microsoft.com/office/drawing/2014/main" id="{1E436F48-55B3-434D-8649-6F1B0E8CA275}"/>
              </a:ext>
            </a:extLst>
          </p:cNvPr>
          <p:cNvSpPr/>
          <p:nvPr/>
        </p:nvSpPr>
        <p:spPr>
          <a:xfrm>
            <a:off x="737567" y="1854398"/>
            <a:ext cx="2978647" cy="141558"/>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300A157-5DB9-504C-9754-34A058492992}"/>
              </a:ext>
            </a:extLst>
          </p:cNvPr>
          <p:cNvSpPr txBox="1"/>
          <p:nvPr/>
        </p:nvSpPr>
        <p:spPr>
          <a:xfrm>
            <a:off x="355350" y="380539"/>
            <a:ext cx="4762842"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主婦層への圧倒的なリーチ力③</a:t>
            </a:r>
          </a:p>
        </p:txBody>
      </p:sp>
      <p:cxnSp>
        <p:nvCxnSpPr>
          <p:cNvPr id="6" name="直線コネクタ 5">
            <a:extLst>
              <a:ext uri="{FF2B5EF4-FFF2-40B4-BE49-F238E27FC236}">
                <a16:creationId xmlns:a16="http://schemas.microsoft.com/office/drawing/2014/main" id="{A38BD6CC-F4F6-2A42-B770-4A75112E4F33}"/>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BB840C7C-69FF-EF42-AA00-DEB32D75E2D5}"/>
              </a:ext>
            </a:extLst>
          </p:cNvPr>
          <p:cNvSpPr txBox="1"/>
          <p:nvPr/>
        </p:nvSpPr>
        <p:spPr>
          <a:xfrm>
            <a:off x="8514330" y="587217"/>
            <a:ext cx="970138"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Strength</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6B139FE6-C895-224D-B14A-7F8A5089027D}"/>
              </a:ext>
            </a:extLst>
          </p:cNvPr>
          <p:cNvSpPr txBox="1"/>
          <p:nvPr/>
        </p:nvSpPr>
        <p:spPr>
          <a:xfrm>
            <a:off x="3344225" y="1147676"/>
            <a:ext cx="3217547" cy="515526"/>
          </a:xfrm>
          <a:prstGeom prst="rect">
            <a:avLst/>
          </a:prstGeom>
          <a:noFill/>
        </p:spPr>
        <p:txBody>
          <a:bodyPr wrap="none" rtlCol="0">
            <a:spAutoFit/>
          </a:bodyPr>
          <a:lstStyle/>
          <a:p>
            <a:pPr algn="ctr">
              <a:lnSpc>
                <a:spcPct val="150000"/>
              </a:lnSpc>
            </a:pPr>
            <a:r>
              <a:rPr kumimoji="1" lang="ja-JP" altLang="en-US" sz="2000" b="1" spc="150">
                <a:solidFill>
                  <a:schemeClr val="tx1">
                    <a:lumMod val="75000"/>
                    <a:lumOff val="25000"/>
                  </a:schemeClr>
                </a:solidFill>
                <a:latin typeface="Meiryo" panose="020B0604030504040204" pitchFamily="34" charset="-128"/>
                <a:ea typeface="Meiryo" panose="020B0604030504040204" pitchFamily="34" charset="-128"/>
              </a:rPr>
              <a:t>発信力・アイデア力抜群</a:t>
            </a:r>
            <a:endParaRPr kumimoji="1" lang="ja-JP" altLang="en-US" sz="2000" spc="15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9" name="フレーム 8">
            <a:extLst>
              <a:ext uri="{FF2B5EF4-FFF2-40B4-BE49-F238E27FC236}">
                <a16:creationId xmlns:a16="http://schemas.microsoft.com/office/drawing/2014/main" id="{F9E0AC23-419A-F044-A31E-1ADC568EA305}"/>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64F849D2-2E5C-DA45-8838-1EF84C6792B4}"/>
              </a:ext>
            </a:extLst>
          </p:cNvPr>
          <p:cNvSpPr txBox="1"/>
          <p:nvPr/>
        </p:nvSpPr>
        <p:spPr>
          <a:xfrm>
            <a:off x="406205" y="2323246"/>
            <a:ext cx="4448654" cy="584775"/>
          </a:xfrm>
          <a:prstGeom prst="rect">
            <a:avLst/>
          </a:prstGeom>
          <a:noFill/>
        </p:spPr>
        <p:txBody>
          <a:bodyPr wrap="none" rtlCol="0">
            <a:spAutoFit/>
          </a:bodyPr>
          <a:lstStyle/>
          <a:p>
            <a:pPr algn="ctr"/>
            <a:r>
              <a:rPr kumimoji="1" lang="ja-JP" altLang="en-US" sz="1600" b="1" spc="150" dirty="0">
                <a:solidFill>
                  <a:schemeClr val="tx1">
                    <a:lumMod val="75000"/>
                    <a:lumOff val="25000"/>
                  </a:schemeClr>
                </a:solidFill>
                <a:latin typeface="Meiryo" panose="020B0604030504040204" pitchFamily="34" charset="-128"/>
                <a:ea typeface="Meiryo" panose="020B0604030504040204" pitchFamily="34" charset="-128"/>
              </a:rPr>
              <a:t>まさに主婦のアイデアリーダー。</a:t>
            </a:r>
          </a:p>
          <a:p>
            <a:pPr algn="ctr"/>
            <a:r>
              <a:rPr kumimoji="1" lang="ja-JP" altLang="en-US" sz="1600" b="1" spc="150" dirty="0">
                <a:solidFill>
                  <a:schemeClr val="tx1">
                    <a:lumMod val="75000"/>
                    <a:lumOff val="25000"/>
                  </a:schemeClr>
                </a:solidFill>
                <a:latin typeface="Meiryo" panose="020B0604030504040204" pitchFamily="34" charset="-128"/>
                <a:ea typeface="Meiryo" panose="020B0604030504040204" pitchFamily="34" charset="-128"/>
              </a:rPr>
              <a:t>さらなる共感と信頼感を生み出しています</a:t>
            </a:r>
          </a:p>
        </p:txBody>
      </p:sp>
      <p:sp>
        <p:nvSpPr>
          <p:cNvPr id="11" name="テキスト ボックス 10">
            <a:extLst>
              <a:ext uri="{FF2B5EF4-FFF2-40B4-BE49-F238E27FC236}">
                <a16:creationId xmlns:a16="http://schemas.microsoft.com/office/drawing/2014/main" id="{C0D82AB9-0444-9045-99FF-61FE1772C89D}"/>
              </a:ext>
            </a:extLst>
          </p:cNvPr>
          <p:cNvSpPr txBox="1"/>
          <p:nvPr/>
        </p:nvSpPr>
        <p:spPr>
          <a:xfrm>
            <a:off x="5433892" y="2191927"/>
            <a:ext cx="1748926" cy="415498"/>
          </a:xfrm>
          <a:prstGeom prst="rect">
            <a:avLst/>
          </a:prstGeom>
          <a:noFill/>
        </p:spPr>
        <p:txBody>
          <a:bodyPr wrap="square" rtlCol="0">
            <a:spAutoFit/>
          </a:bodyPr>
          <a:lstStyle/>
          <a:p>
            <a:pPr algn="ctr"/>
            <a:r>
              <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rPr>
              <a:t>暮らしニスタプレミア</a:t>
            </a:r>
            <a:endParaRPr kumimoji="1" lang="en-US" altLang="ja-JP" sz="1050" b="1" spc="150" dirty="0">
              <a:solidFill>
                <a:schemeClr val="tx1">
                  <a:lumMod val="75000"/>
                  <a:lumOff val="25000"/>
                </a:schemeClr>
              </a:solidFill>
              <a:latin typeface="Meiryo" panose="020B0604030504040204" pitchFamily="34" charset="-128"/>
              <a:ea typeface="Meiryo" panose="020B0604030504040204" pitchFamily="34" charset="-128"/>
            </a:endParaRPr>
          </a:p>
          <a:p>
            <a:pPr algn="ctr"/>
            <a:r>
              <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rPr>
              <a:t>約</a:t>
            </a:r>
            <a:r>
              <a:rPr kumimoji="1" lang="en-US" altLang="ja-JP" sz="1050" b="1" spc="150" dirty="0">
                <a:solidFill>
                  <a:schemeClr val="tx1">
                    <a:lumMod val="75000"/>
                    <a:lumOff val="25000"/>
                  </a:schemeClr>
                </a:solidFill>
                <a:latin typeface="Meiryo" panose="020B0604030504040204" pitchFamily="34" charset="-128"/>
                <a:ea typeface="Meiryo" panose="020B0604030504040204" pitchFamily="34" charset="-128"/>
              </a:rPr>
              <a:t>120</a:t>
            </a:r>
            <a:r>
              <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rPr>
              <a:t>名</a:t>
            </a:r>
          </a:p>
        </p:txBody>
      </p:sp>
      <p:sp>
        <p:nvSpPr>
          <p:cNvPr id="12" name="テキスト ボックス 11">
            <a:extLst>
              <a:ext uri="{FF2B5EF4-FFF2-40B4-BE49-F238E27FC236}">
                <a16:creationId xmlns:a16="http://schemas.microsoft.com/office/drawing/2014/main" id="{24738B10-AD18-BB4D-9493-14F0EAF5F526}"/>
              </a:ext>
            </a:extLst>
          </p:cNvPr>
          <p:cNvSpPr txBox="1"/>
          <p:nvPr/>
        </p:nvSpPr>
        <p:spPr>
          <a:xfrm>
            <a:off x="389405" y="3057141"/>
            <a:ext cx="4324915" cy="902170"/>
          </a:xfrm>
          <a:prstGeom prst="rect">
            <a:avLst/>
          </a:prstGeom>
          <a:noFill/>
        </p:spPr>
        <p:txBody>
          <a:bodyPr wrap="square" rtlCol="0">
            <a:spAutoFit/>
          </a:bodyPr>
          <a:lstStyle/>
          <a:p>
            <a:pPr>
              <a:lnSpc>
                <a:spcPts val="1640"/>
              </a:lnSpc>
            </a:pPr>
            <a:r>
              <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rPr>
              <a:t>投稿ユーザーの頂点に立つリーダー主婦。暮らしニスタ開催のコンテストで入賞経験があり、アクティブに投稿を続けてくれている</a:t>
            </a:r>
            <a:r>
              <a:rPr kumimoji="1" lang="en-US" altLang="ja-JP" sz="1050" b="1" spc="150" dirty="0">
                <a:solidFill>
                  <a:schemeClr val="tx1">
                    <a:lumMod val="75000"/>
                    <a:lumOff val="25000"/>
                  </a:schemeClr>
                </a:solidFill>
                <a:latin typeface="Meiryo" panose="020B0604030504040204" pitchFamily="34" charset="-128"/>
                <a:ea typeface="Meiryo" panose="020B0604030504040204" pitchFamily="34" charset="-128"/>
              </a:rPr>
              <a:t>120</a:t>
            </a:r>
            <a:r>
              <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rPr>
              <a:t>名の精鋭たちの投稿が、さらに共感の輪を広げます。</a:t>
            </a:r>
            <a:r>
              <a:rPr lang="en-US" altLang="ja-JP" sz="1050" dirty="0">
                <a:hlinkClick r:id="rId3"/>
              </a:rPr>
              <a:t>https://</a:t>
            </a:r>
            <a:r>
              <a:rPr lang="en-US" altLang="ja-JP" sz="1050" dirty="0" err="1">
                <a:hlinkClick r:id="rId3"/>
              </a:rPr>
              <a:t>kurashinista.jp</a:t>
            </a:r>
            <a:r>
              <a:rPr lang="en-US" altLang="ja-JP" sz="1050" dirty="0">
                <a:hlinkClick r:id="rId3"/>
              </a:rPr>
              <a:t>/</a:t>
            </a:r>
            <a:r>
              <a:rPr lang="en-US" altLang="ja-JP" sz="1050" dirty="0" err="1">
                <a:hlinkClick r:id="rId3"/>
              </a:rPr>
              <a:t>user_page</a:t>
            </a:r>
            <a:r>
              <a:rPr lang="en-US" altLang="ja-JP" sz="1050" dirty="0">
                <a:hlinkClick r:id="rId3"/>
              </a:rPr>
              <a:t>/premier</a:t>
            </a:r>
            <a:endParaRPr kumimoji="1" lang="ja-JP" altLang="en-US" sz="1050" b="1"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12DAB9CB-16A5-594A-8299-D6DAB8A6EF45}"/>
              </a:ext>
            </a:extLst>
          </p:cNvPr>
          <p:cNvSpPr txBox="1"/>
          <p:nvPr/>
        </p:nvSpPr>
        <p:spPr>
          <a:xfrm>
            <a:off x="610759" y="1618206"/>
            <a:ext cx="8622873" cy="430887"/>
          </a:xfrm>
          <a:prstGeom prst="rect">
            <a:avLst/>
          </a:prstGeom>
          <a:noFill/>
        </p:spPr>
        <p:txBody>
          <a:bodyPr wrap="none" rtlCol="0">
            <a:spAutoFit/>
          </a:bodyPr>
          <a:lstStyle/>
          <a:p>
            <a:pPr algn="ctr"/>
            <a:r>
              <a:rPr kumimoji="1" lang="ja-JP" altLang="en-US" sz="2200" b="1" spc="150">
                <a:solidFill>
                  <a:srgbClr val="F74E92"/>
                </a:solidFill>
                <a:latin typeface="Meiryo" panose="020B0604030504040204" pitchFamily="34" charset="-128"/>
                <a:ea typeface="Meiryo" panose="020B0604030504040204" pitchFamily="34" charset="-128"/>
              </a:rPr>
              <a:t>暮らしニスタプレミアが質の高いコンテンツで投稿をけん引！</a:t>
            </a:r>
          </a:p>
        </p:txBody>
      </p:sp>
      <p:cxnSp>
        <p:nvCxnSpPr>
          <p:cNvPr id="14" name="直線コネクタ 13">
            <a:extLst>
              <a:ext uri="{FF2B5EF4-FFF2-40B4-BE49-F238E27FC236}">
                <a16:creationId xmlns:a16="http://schemas.microsoft.com/office/drawing/2014/main" id="{34A2A34E-6729-8B42-856E-94CE9CC1755C}"/>
              </a:ext>
            </a:extLst>
          </p:cNvPr>
          <p:cNvCxnSpPr>
            <a:cxnSpLocks/>
          </p:cNvCxnSpPr>
          <p:nvPr/>
        </p:nvCxnSpPr>
        <p:spPr>
          <a:xfrm>
            <a:off x="4869701" y="2705120"/>
            <a:ext cx="1225290" cy="6491"/>
          </a:xfrm>
          <a:prstGeom prst="line">
            <a:avLst/>
          </a:prstGeom>
          <a:ln w="9525">
            <a:solidFill>
              <a:srgbClr val="F74E9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22503672-F3B0-C646-A4EC-F0C2BA110ED9}"/>
              </a:ext>
            </a:extLst>
          </p:cNvPr>
          <p:cNvSpPr txBox="1"/>
          <p:nvPr/>
        </p:nvSpPr>
        <p:spPr>
          <a:xfrm>
            <a:off x="5882160" y="4558788"/>
            <a:ext cx="915635" cy="215444"/>
          </a:xfrm>
          <a:prstGeom prst="rect">
            <a:avLst/>
          </a:prstGeom>
          <a:noFill/>
        </p:spPr>
        <p:txBody>
          <a:bodyPr wrap="none" rtlCol="0">
            <a:spAutoFit/>
          </a:bodyPr>
          <a:lstStyle/>
          <a:p>
            <a:pPr algn="ctr"/>
            <a:r>
              <a:rPr kumimoji="1" lang="ja-JP" altLang="en-US" sz="800" b="1" spc="150">
                <a:solidFill>
                  <a:schemeClr val="tx1">
                    <a:lumMod val="75000"/>
                    <a:lumOff val="25000"/>
                  </a:schemeClr>
                </a:solidFill>
                <a:latin typeface="Meiryo" panose="020B0604030504040204" pitchFamily="34" charset="-128"/>
                <a:ea typeface="Meiryo" panose="020B0604030504040204" pitchFamily="34" charset="-128"/>
              </a:rPr>
              <a:t>投稿ユーザー</a:t>
            </a:r>
          </a:p>
        </p:txBody>
      </p:sp>
      <p:sp>
        <p:nvSpPr>
          <p:cNvPr id="16" name="テキスト ボックス 15">
            <a:extLst>
              <a:ext uri="{FF2B5EF4-FFF2-40B4-BE49-F238E27FC236}">
                <a16:creationId xmlns:a16="http://schemas.microsoft.com/office/drawing/2014/main" id="{573543A7-15CF-0F44-BCAC-8B78BA55231A}"/>
              </a:ext>
            </a:extLst>
          </p:cNvPr>
          <p:cNvSpPr txBox="1"/>
          <p:nvPr/>
        </p:nvSpPr>
        <p:spPr>
          <a:xfrm>
            <a:off x="5984527" y="3176634"/>
            <a:ext cx="671979" cy="215444"/>
          </a:xfrm>
          <a:prstGeom prst="rect">
            <a:avLst/>
          </a:prstGeom>
          <a:noFill/>
        </p:spPr>
        <p:txBody>
          <a:bodyPr wrap="none" rtlCol="0">
            <a:spAutoFit/>
          </a:bodyPr>
          <a:lstStyle/>
          <a:p>
            <a:pPr algn="ctr"/>
            <a:r>
              <a:rPr kumimoji="1" lang="ja-JP" altLang="en-US" sz="800" b="1" spc="150">
                <a:solidFill>
                  <a:schemeClr val="bg1"/>
                </a:solidFill>
                <a:latin typeface="Meiryo" panose="020B0604030504040204" pitchFamily="34" charset="-128"/>
                <a:ea typeface="Meiryo" panose="020B0604030504040204" pitchFamily="34" charset="-128"/>
              </a:rPr>
              <a:t>プレミア</a:t>
            </a:r>
          </a:p>
        </p:txBody>
      </p:sp>
      <p:pic>
        <p:nvPicPr>
          <p:cNvPr id="17" name="図 16">
            <a:extLst>
              <a:ext uri="{FF2B5EF4-FFF2-40B4-BE49-F238E27FC236}">
                <a16:creationId xmlns:a16="http://schemas.microsoft.com/office/drawing/2014/main" id="{0C5E9261-11C4-F64E-A120-132FD5C3FC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118" y="4176473"/>
            <a:ext cx="1167515" cy="902171"/>
          </a:xfrm>
          <a:prstGeom prst="rect">
            <a:avLst/>
          </a:prstGeom>
        </p:spPr>
      </p:pic>
      <p:pic>
        <p:nvPicPr>
          <p:cNvPr id="18" name="図 17">
            <a:extLst>
              <a:ext uri="{FF2B5EF4-FFF2-40B4-BE49-F238E27FC236}">
                <a16:creationId xmlns:a16="http://schemas.microsoft.com/office/drawing/2014/main" id="{35D37B71-A4E1-094F-836B-CFFF63C714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18916" y="5239261"/>
            <a:ext cx="1167319" cy="902019"/>
          </a:xfrm>
          <a:prstGeom prst="rect">
            <a:avLst/>
          </a:prstGeom>
        </p:spPr>
      </p:pic>
      <p:pic>
        <p:nvPicPr>
          <p:cNvPr id="19" name="図 18">
            <a:extLst>
              <a:ext uri="{FF2B5EF4-FFF2-40B4-BE49-F238E27FC236}">
                <a16:creationId xmlns:a16="http://schemas.microsoft.com/office/drawing/2014/main" id="{05E59D51-5FE5-5943-BB75-3993BD3830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0118" y="5239261"/>
            <a:ext cx="1167516" cy="902171"/>
          </a:xfrm>
          <a:prstGeom prst="rect">
            <a:avLst/>
          </a:prstGeom>
        </p:spPr>
      </p:pic>
      <p:pic>
        <p:nvPicPr>
          <p:cNvPr id="20" name="図 19">
            <a:extLst>
              <a:ext uri="{FF2B5EF4-FFF2-40B4-BE49-F238E27FC236}">
                <a16:creationId xmlns:a16="http://schemas.microsoft.com/office/drawing/2014/main" id="{9A14870B-D47A-D24C-ABF3-2E9279B06A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21300" y="4176625"/>
            <a:ext cx="1167318" cy="902019"/>
          </a:xfrm>
          <a:prstGeom prst="rect">
            <a:avLst/>
          </a:prstGeom>
        </p:spPr>
      </p:pic>
      <p:pic>
        <p:nvPicPr>
          <p:cNvPr id="21" name="図 20">
            <a:extLst>
              <a:ext uri="{FF2B5EF4-FFF2-40B4-BE49-F238E27FC236}">
                <a16:creationId xmlns:a16="http://schemas.microsoft.com/office/drawing/2014/main" id="{036A5CF6-E58D-4342-8766-02B5768E72F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21030" y="5237414"/>
            <a:ext cx="1167319" cy="902019"/>
          </a:xfrm>
          <a:prstGeom prst="rect">
            <a:avLst/>
          </a:prstGeom>
        </p:spPr>
      </p:pic>
      <p:pic>
        <p:nvPicPr>
          <p:cNvPr id="22" name="図 21">
            <a:extLst>
              <a:ext uri="{FF2B5EF4-FFF2-40B4-BE49-F238E27FC236}">
                <a16:creationId xmlns:a16="http://schemas.microsoft.com/office/drawing/2014/main" id="{8B0DC88F-8E9F-A949-A276-02086A2F58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00341" y="4176473"/>
            <a:ext cx="1167319" cy="902019"/>
          </a:xfrm>
          <a:prstGeom prst="rect">
            <a:avLst/>
          </a:prstGeom>
        </p:spPr>
      </p:pic>
      <p:sp>
        <p:nvSpPr>
          <p:cNvPr id="24" name="テキスト ボックス 23">
            <a:extLst>
              <a:ext uri="{FF2B5EF4-FFF2-40B4-BE49-F238E27FC236}">
                <a16:creationId xmlns:a16="http://schemas.microsoft.com/office/drawing/2014/main" id="{8B38BC51-2468-0843-84D8-0DA7B530CD65}"/>
              </a:ext>
            </a:extLst>
          </p:cNvPr>
          <p:cNvSpPr txBox="1"/>
          <p:nvPr/>
        </p:nvSpPr>
        <p:spPr>
          <a:xfrm>
            <a:off x="7313452" y="3740155"/>
            <a:ext cx="2156118" cy="796372"/>
          </a:xfrm>
          <a:prstGeom prst="rect">
            <a:avLst/>
          </a:prstGeom>
          <a:noFill/>
        </p:spPr>
        <p:txBody>
          <a:bodyPr wrap="square" rtlCol="0">
            <a:spAutoFit/>
          </a:bodyPr>
          <a:lstStyle/>
          <a:p>
            <a:pPr>
              <a:lnSpc>
                <a:spcPts val="1440"/>
              </a:lnSpc>
            </a:pPr>
            <a:r>
              <a:rPr kumimoji="1" lang="ja-JP" altLang="en-US" sz="800" b="1" spc="150">
                <a:solidFill>
                  <a:schemeClr val="tx1">
                    <a:lumMod val="75000"/>
                    <a:lumOff val="25000"/>
                  </a:schemeClr>
                </a:solidFill>
                <a:latin typeface="Meiryo" panose="020B0604030504040204" pitchFamily="34" charset="-128"/>
                <a:ea typeface="Meiryo" panose="020B0604030504040204" pitchFamily="34" charset="-128"/>
              </a:rPr>
              <a:t>プレミアにはタイアップ広告の出演やセミナー講師、著書</a:t>
            </a:r>
            <a:r>
              <a:rPr kumimoji="1" lang="en-US" altLang="ja-JP" sz="800" b="1" spc="150" dirty="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800" b="1" spc="150">
                <a:solidFill>
                  <a:schemeClr val="tx1">
                    <a:lumMod val="75000"/>
                    <a:lumOff val="25000"/>
                  </a:schemeClr>
                </a:solidFill>
                <a:latin typeface="Meiryo" panose="020B0604030504040204" pitchFamily="34" charset="-128"/>
                <a:ea typeface="Meiryo" panose="020B0604030504040204" pitchFamily="34" charset="-128"/>
              </a:rPr>
              <a:t>など編集部がお仕事依頼。活躍の場を積極的に作っています</a:t>
            </a:r>
          </a:p>
        </p:txBody>
      </p:sp>
      <p:pic>
        <p:nvPicPr>
          <p:cNvPr id="25" name="図 24">
            <a:extLst>
              <a:ext uri="{FF2B5EF4-FFF2-40B4-BE49-F238E27FC236}">
                <a16:creationId xmlns:a16="http://schemas.microsoft.com/office/drawing/2014/main" id="{33E20EC1-3C99-5748-802D-CBBE99FBDDA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47834" y="4643701"/>
            <a:ext cx="1060634" cy="1477433"/>
          </a:xfrm>
          <a:prstGeom prst="rect">
            <a:avLst/>
          </a:prstGeom>
        </p:spPr>
      </p:pic>
      <p:pic>
        <p:nvPicPr>
          <p:cNvPr id="26" name="図 25">
            <a:extLst>
              <a:ext uri="{FF2B5EF4-FFF2-40B4-BE49-F238E27FC236}">
                <a16:creationId xmlns:a16="http://schemas.microsoft.com/office/drawing/2014/main" id="{287C4333-9E02-A940-87DF-E8AC8C033C2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13451" y="4643702"/>
            <a:ext cx="1018705" cy="1524047"/>
          </a:xfrm>
          <a:prstGeom prst="rect">
            <a:avLst/>
          </a:prstGeom>
        </p:spPr>
      </p:pic>
      <p:sp>
        <p:nvSpPr>
          <p:cNvPr id="27" name="テキスト ボックス 26">
            <a:extLst>
              <a:ext uri="{FF2B5EF4-FFF2-40B4-BE49-F238E27FC236}">
                <a16:creationId xmlns:a16="http://schemas.microsoft.com/office/drawing/2014/main" id="{EEE5853B-2F80-8D4D-9E59-07617C637E8B}"/>
              </a:ext>
            </a:extLst>
          </p:cNvPr>
          <p:cNvSpPr txBox="1"/>
          <p:nvPr/>
        </p:nvSpPr>
        <p:spPr>
          <a:xfrm>
            <a:off x="359923" y="6408953"/>
            <a:ext cx="4408178"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9" name="図 28" descr="ロゴ, 会社名&#10;&#10;自動的に生成された説明">
            <a:extLst>
              <a:ext uri="{FF2B5EF4-FFF2-40B4-BE49-F238E27FC236}">
                <a16:creationId xmlns:a16="http://schemas.microsoft.com/office/drawing/2014/main" id="{1C74AAA7-CFD0-E518-AFA7-38593EA5609F}"/>
              </a:ext>
            </a:extLst>
          </p:cNvPr>
          <p:cNvPicPr>
            <a:picLocks noChangeAspect="1"/>
          </p:cNvPicPr>
          <p:nvPr/>
        </p:nvPicPr>
        <p:blipFill>
          <a:blip r:embed="rId12"/>
          <a:stretch>
            <a:fillRect/>
          </a:stretch>
        </p:blipFill>
        <p:spPr>
          <a:xfrm>
            <a:off x="7465617" y="2049093"/>
            <a:ext cx="1748926" cy="1748926"/>
          </a:xfrm>
          <a:prstGeom prst="rect">
            <a:avLst/>
          </a:prstGeom>
        </p:spPr>
      </p:pic>
    </p:spTree>
    <p:extLst>
      <p:ext uri="{BB962C8B-B14F-4D97-AF65-F5344CB8AC3E}">
        <p14:creationId xmlns:p14="http://schemas.microsoft.com/office/powerpoint/2010/main" val="1650423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33A28D7-8146-8447-8FE9-2F9873F53E25}"/>
              </a:ext>
            </a:extLst>
          </p:cNvPr>
          <p:cNvSpPr>
            <a:spLocks noGrp="1"/>
          </p:cNvSpPr>
          <p:nvPr>
            <p:ph type="sldNum" sz="quarter" idx="12"/>
          </p:nvPr>
        </p:nvSpPr>
        <p:spPr>
          <a:xfrm>
            <a:off x="7254585" y="6356352"/>
            <a:ext cx="2228850" cy="365125"/>
          </a:xfrm>
        </p:spPr>
        <p:txBody>
          <a:bodyPr/>
          <a:lstStyle/>
          <a:p>
            <a:fld id="{F86E49CC-034B-8F41-A159-8DE18F0CDB36}" type="slidenum">
              <a:rPr kumimoji="1" lang="ja-JP" altLang="en-US" smtClean="0"/>
              <a:t>16</a:t>
            </a:fld>
            <a:endParaRPr kumimoji="1" lang="ja-JP" altLang="en-US"/>
          </a:p>
        </p:txBody>
      </p:sp>
      <p:sp>
        <p:nvSpPr>
          <p:cNvPr id="3" name="正方形/長方形 2">
            <a:extLst>
              <a:ext uri="{FF2B5EF4-FFF2-40B4-BE49-F238E27FC236}">
                <a16:creationId xmlns:a16="http://schemas.microsoft.com/office/drawing/2014/main" id="{DB8195A8-3798-0F4F-B503-00F3CAD9A294}"/>
              </a:ext>
            </a:extLst>
          </p:cNvPr>
          <p:cNvSpPr/>
          <p:nvPr/>
        </p:nvSpPr>
        <p:spPr>
          <a:xfrm>
            <a:off x="422564" y="644236"/>
            <a:ext cx="9060871" cy="5569527"/>
          </a:xfrm>
          <a:prstGeom prst="rect">
            <a:avLst/>
          </a:prstGeom>
          <a:solidFill>
            <a:srgbClr val="E4D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771D078-FA16-E94D-8AE1-1D6987EE00BF}"/>
              </a:ext>
            </a:extLst>
          </p:cNvPr>
          <p:cNvSpPr txBox="1"/>
          <p:nvPr/>
        </p:nvSpPr>
        <p:spPr>
          <a:xfrm>
            <a:off x="6727751" y="2659559"/>
            <a:ext cx="2297424" cy="5093702"/>
          </a:xfrm>
          <a:prstGeom prst="rect">
            <a:avLst/>
          </a:prstGeom>
          <a:noFill/>
        </p:spPr>
        <p:txBody>
          <a:bodyPr wrap="none" rtlCol="0">
            <a:spAutoFit/>
          </a:bodyPr>
          <a:lstStyle/>
          <a:p>
            <a:r>
              <a:rPr kumimoji="1" lang="en-US" altLang="ja-JP" sz="32500" dirty="0">
                <a:solidFill>
                  <a:schemeClr val="bg1"/>
                </a:solidFill>
              </a:rPr>
              <a:t>3</a:t>
            </a:r>
            <a:endParaRPr kumimoji="1" lang="ja-JP" altLang="en-US" sz="32500">
              <a:solidFill>
                <a:schemeClr val="bg1"/>
              </a:solidFill>
            </a:endParaRPr>
          </a:p>
        </p:txBody>
      </p:sp>
      <p:sp>
        <p:nvSpPr>
          <p:cNvPr id="5" name="テキスト ボックス 4">
            <a:extLst>
              <a:ext uri="{FF2B5EF4-FFF2-40B4-BE49-F238E27FC236}">
                <a16:creationId xmlns:a16="http://schemas.microsoft.com/office/drawing/2014/main" id="{2639FBCC-E557-B449-B30C-13CD28CA9C1D}"/>
              </a:ext>
            </a:extLst>
          </p:cNvPr>
          <p:cNvSpPr txBox="1"/>
          <p:nvPr/>
        </p:nvSpPr>
        <p:spPr>
          <a:xfrm>
            <a:off x="1021656" y="2440601"/>
            <a:ext cx="5474576" cy="646331"/>
          </a:xfrm>
          <a:prstGeom prst="rect">
            <a:avLst/>
          </a:prstGeom>
          <a:noFill/>
        </p:spPr>
        <p:txBody>
          <a:bodyPr wrap="none" rtlCol="0">
            <a:spAutoFit/>
          </a:bodyPr>
          <a:lstStyle/>
          <a:p>
            <a:r>
              <a:rPr kumimoji="1" lang="ja-JP" altLang="en-US" sz="3600" b="1" spc="150">
                <a:solidFill>
                  <a:schemeClr val="bg1"/>
                </a:solidFill>
                <a:latin typeface="Meiryo" panose="020B0604030504040204" pitchFamily="34" charset="-128"/>
                <a:ea typeface="Meiryo" panose="020B0604030504040204" pitchFamily="34" charset="-128"/>
              </a:rPr>
              <a:t>広告実施の際のポイント</a:t>
            </a:r>
          </a:p>
        </p:txBody>
      </p:sp>
      <p:sp>
        <p:nvSpPr>
          <p:cNvPr id="6" name="テキスト ボックス 5">
            <a:extLst>
              <a:ext uri="{FF2B5EF4-FFF2-40B4-BE49-F238E27FC236}">
                <a16:creationId xmlns:a16="http://schemas.microsoft.com/office/drawing/2014/main" id="{3C11B3B0-A749-2C42-AB12-DDA4F74B1EAD}"/>
              </a:ext>
            </a:extLst>
          </p:cNvPr>
          <p:cNvSpPr txBox="1"/>
          <p:nvPr/>
        </p:nvSpPr>
        <p:spPr>
          <a:xfrm>
            <a:off x="359923" y="6408953"/>
            <a:ext cx="422160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9118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EFDADB-6DC0-CC49-8A76-B97C1B3C754F}"/>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17</a:t>
            </a:fld>
            <a:endParaRPr kumimoji="1" lang="ja-JP" altLang="en-US"/>
          </a:p>
        </p:txBody>
      </p:sp>
      <p:sp>
        <p:nvSpPr>
          <p:cNvPr id="3" name="角丸四角形 2">
            <a:extLst>
              <a:ext uri="{FF2B5EF4-FFF2-40B4-BE49-F238E27FC236}">
                <a16:creationId xmlns:a16="http://schemas.microsoft.com/office/drawing/2014/main" id="{CF7D3490-B0CA-474B-9F7A-80B8A4965F0B}"/>
              </a:ext>
            </a:extLst>
          </p:cNvPr>
          <p:cNvSpPr/>
          <p:nvPr/>
        </p:nvSpPr>
        <p:spPr>
          <a:xfrm>
            <a:off x="6514530" y="2794838"/>
            <a:ext cx="2612527" cy="1050978"/>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a:extLst>
              <a:ext uri="{FF2B5EF4-FFF2-40B4-BE49-F238E27FC236}">
                <a16:creationId xmlns:a16="http://schemas.microsoft.com/office/drawing/2014/main" id="{E456F100-A47A-6043-92C6-1AF2807ED726}"/>
              </a:ext>
            </a:extLst>
          </p:cNvPr>
          <p:cNvSpPr/>
          <p:nvPr/>
        </p:nvSpPr>
        <p:spPr>
          <a:xfrm>
            <a:off x="3706721" y="2784570"/>
            <a:ext cx="2612527" cy="103224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a:extLst>
              <a:ext uri="{FF2B5EF4-FFF2-40B4-BE49-F238E27FC236}">
                <a16:creationId xmlns:a16="http://schemas.microsoft.com/office/drawing/2014/main" id="{602F38EA-D767-0B46-8C94-FC479D316E87}"/>
              </a:ext>
            </a:extLst>
          </p:cNvPr>
          <p:cNvSpPr/>
          <p:nvPr/>
        </p:nvSpPr>
        <p:spPr>
          <a:xfrm>
            <a:off x="758417" y="2827468"/>
            <a:ext cx="2612527" cy="103224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F955DC3-9001-DE44-B230-A3491DEF285D}"/>
              </a:ext>
            </a:extLst>
          </p:cNvPr>
          <p:cNvSpPr txBox="1"/>
          <p:nvPr/>
        </p:nvSpPr>
        <p:spPr>
          <a:xfrm>
            <a:off x="1024697" y="2964322"/>
            <a:ext cx="2306320" cy="854080"/>
          </a:xfrm>
          <a:prstGeom prst="rect">
            <a:avLst/>
          </a:prstGeom>
          <a:noFill/>
        </p:spPr>
        <p:txBody>
          <a:bodyPr wrap="square" rtlCol="0">
            <a:spAutoFit/>
          </a:bodyPr>
          <a:lstStyle/>
          <a:p>
            <a:pPr>
              <a:lnSpc>
                <a:spcPts val="1540"/>
              </a:lnSpc>
            </a:pPr>
            <a:r>
              <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rPr>
              <a:t>年齢や性別でターゲットを絞って広告を出しても反応が悪い。リアルな主婦層が潜むメディアに出稿したい</a:t>
            </a:r>
          </a:p>
        </p:txBody>
      </p:sp>
      <p:sp>
        <p:nvSpPr>
          <p:cNvPr id="9" name="テキスト ボックス 8">
            <a:extLst>
              <a:ext uri="{FF2B5EF4-FFF2-40B4-BE49-F238E27FC236}">
                <a16:creationId xmlns:a16="http://schemas.microsoft.com/office/drawing/2014/main" id="{74202295-C7C1-5F42-910C-D5AA4039AC1C}"/>
              </a:ext>
            </a:extLst>
          </p:cNvPr>
          <p:cNvSpPr txBox="1"/>
          <p:nvPr/>
        </p:nvSpPr>
        <p:spPr>
          <a:xfrm>
            <a:off x="875601" y="479712"/>
            <a:ext cx="8154797" cy="600164"/>
          </a:xfrm>
          <a:prstGeom prst="rect">
            <a:avLst/>
          </a:prstGeom>
          <a:noFill/>
        </p:spPr>
        <p:txBody>
          <a:bodyPr wrap="none" rtlCol="0">
            <a:spAutoFit/>
          </a:bodyPr>
          <a:lstStyle/>
          <a:p>
            <a:pPr algn="ctr">
              <a:lnSpc>
                <a:spcPct val="150000"/>
              </a:lnSpc>
            </a:pPr>
            <a:r>
              <a:rPr kumimoji="1" lang="en-US" altLang="ja-JP" sz="2400" b="1" spc="150" dirty="0">
                <a:solidFill>
                  <a:srgbClr val="F74E92"/>
                </a:solidFill>
                <a:latin typeface="Meiryo" panose="020B0604030504040204" pitchFamily="34" charset="-128"/>
                <a:ea typeface="Meiryo" panose="020B0604030504040204" pitchFamily="34" charset="-128"/>
              </a:rPr>
              <a:t>【</a:t>
            </a:r>
            <a:r>
              <a:rPr kumimoji="1" lang="ja-JP" altLang="en-US" sz="2400" b="1" spc="150">
                <a:solidFill>
                  <a:srgbClr val="F74E92"/>
                </a:solidFill>
                <a:latin typeface="Meiryo" panose="020B0604030504040204" pitchFamily="34" charset="-128"/>
                <a:ea typeface="Meiryo" panose="020B0604030504040204" pitchFamily="34" charset="-128"/>
              </a:rPr>
              <a:t>自社商品の宣伝</a:t>
            </a:r>
            <a:r>
              <a:rPr kumimoji="1" lang="en-US" altLang="ja-JP" sz="2400" b="1" spc="150" dirty="0">
                <a:solidFill>
                  <a:srgbClr val="F74E92"/>
                </a:solidFill>
                <a:latin typeface="Meiryo" panose="020B0604030504040204" pitchFamily="34" charset="-128"/>
                <a:ea typeface="Meiryo" panose="020B0604030504040204" pitchFamily="34" charset="-128"/>
              </a:rPr>
              <a:t>】 </a:t>
            </a:r>
            <a:r>
              <a:rPr kumimoji="1" lang="ja-JP" altLang="en-US" sz="2400" b="1" spc="150">
                <a:solidFill>
                  <a:srgbClr val="F74E92"/>
                </a:solidFill>
                <a:latin typeface="Meiryo" panose="020B0604030504040204" pitchFamily="34" charset="-128"/>
                <a:ea typeface="Meiryo" panose="020B0604030504040204" pitchFamily="34" charset="-128"/>
              </a:rPr>
              <a:t>こんなことに困っていませんか？</a:t>
            </a:r>
            <a:endParaRPr kumimoji="1" lang="ja-JP" altLang="en-US" sz="2400" spc="150">
              <a:solidFill>
                <a:srgbClr val="F74E92"/>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D7E2B019-0974-9B46-B0E6-01B0BEEE4761}"/>
              </a:ext>
            </a:extLst>
          </p:cNvPr>
          <p:cNvSpPr txBox="1"/>
          <p:nvPr/>
        </p:nvSpPr>
        <p:spPr>
          <a:xfrm>
            <a:off x="1043519" y="1101387"/>
            <a:ext cx="7818960" cy="900246"/>
          </a:xfrm>
          <a:prstGeom prst="rect">
            <a:avLst/>
          </a:prstGeom>
          <a:noFill/>
        </p:spPr>
        <p:txBody>
          <a:bodyPr wrap="square" rtlCol="0">
            <a:spAutoFit/>
          </a:bodyPr>
          <a:lstStyle/>
          <a:p>
            <a:pPr algn="ctr">
              <a:lnSpc>
                <a:spcPct val="150000"/>
              </a:lnSpc>
            </a:pPr>
            <a:r>
              <a:rPr kumimoji="1" lang="ja-JP" altLang="en-US" sz="1200" b="1" spc="150" dirty="0">
                <a:solidFill>
                  <a:schemeClr val="tx1">
                    <a:lumMod val="65000"/>
                    <a:lumOff val="35000"/>
                  </a:schemeClr>
                </a:solidFill>
                <a:latin typeface="Meiryo" panose="020B0604030504040204" pitchFamily="34" charset="-128"/>
                <a:ea typeface="Meiryo" panose="020B0604030504040204" pitchFamily="34" charset="-128"/>
              </a:rPr>
              <a:t>多くの企業が自社の商品やサービスを</a:t>
            </a:r>
            <a:r>
              <a:rPr kumimoji="1" lang="ja-JP" altLang="en" sz="1200" b="1" spc="150" dirty="0">
                <a:solidFill>
                  <a:schemeClr val="tx1">
                    <a:lumMod val="65000"/>
                    <a:lumOff val="35000"/>
                  </a:schemeClr>
                </a:solidFill>
                <a:latin typeface="Meiryo" panose="020B0604030504040204" pitchFamily="34" charset="-128"/>
                <a:ea typeface="Meiryo" panose="020B0604030504040204" pitchFamily="34" charset="-128"/>
              </a:rPr>
              <a:t>ＰＲ</a:t>
            </a:r>
            <a:r>
              <a:rPr kumimoji="1" lang="ja-JP" altLang="en-US" sz="1200" b="1" spc="150" dirty="0">
                <a:solidFill>
                  <a:schemeClr val="tx1">
                    <a:lumMod val="65000"/>
                    <a:lumOff val="35000"/>
                  </a:schemeClr>
                </a:solidFill>
                <a:latin typeface="Meiryo" panose="020B0604030504040204" pitchFamily="34" charset="-128"/>
                <a:ea typeface="Meiryo" panose="020B0604030504040204" pitchFamily="34" charset="-128"/>
              </a:rPr>
              <a:t>するため、</a:t>
            </a:r>
            <a:endParaRPr kumimoji="1" lang="en-US" altLang="ja-JP" sz="1200" b="1" spc="150" dirty="0">
              <a:solidFill>
                <a:schemeClr val="tx1">
                  <a:lumMod val="65000"/>
                  <a:lumOff val="35000"/>
                </a:schemeClr>
              </a:solidFill>
              <a:latin typeface="Meiryo" panose="020B0604030504040204" pitchFamily="34" charset="-128"/>
              <a:ea typeface="Meiryo" panose="020B0604030504040204" pitchFamily="34" charset="-128"/>
            </a:endParaRPr>
          </a:p>
          <a:p>
            <a:pPr algn="ctr">
              <a:lnSpc>
                <a:spcPct val="150000"/>
              </a:lnSpc>
            </a:pPr>
            <a:r>
              <a:rPr kumimoji="1" lang="ja-JP" altLang="en-US" sz="1200" b="1" spc="150" dirty="0">
                <a:solidFill>
                  <a:schemeClr val="tx1">
                    <a:lumMod val="65000"/>
                    <a:lumOff val="35000"/>
                  </a:schemeClr>
                </a:solidFill>
                <a:latin typeface="Meiryo" panose="020B0604030504040204" pitchFamily="34" charset="-128"/>
                <a:ea typeface="Meiryo" panose="020B0604030504040204" pitchFamily="34" charset="-128"/>
              </a:rPr>
              <a:t>オウンドメディアを立ち上げたり、様々な広告を利用されていますが、</a:t>
            </a:r>
            <a:endParaRPr kumimoji="1" lang="en-US" altLang="ja-JP" sz="1200" b="1" spc="150" dirty="0">
              <a:solidFill>
                <a:schemeClr val="tx1">
                  <a:lumMod val="65000"/>
                  <a:lumOff val="35000"/>
                </a:schemeClr>
              </a:solidFill>
              <a:latin typeface="Meiryo" panose="020B0604030504040204" pitchFamily="34" charset="-128"/>
              <a:ea typeface="Meiryo" panose="020B0604030504040204" pitchFamily="34" charset="-128"/>
            </a:endParaRPr>
          </a:p>
          <a:p>
            <a:pPr algn="ctr">
              <a:lnSpc>
                <a:spcPct val="150000"/>
              </a:lnSpc>
            </a:pPr>
            <a:r>
              <a:rPr kumimoji="1" lang="ja-JP" altLang="en-US" sz="1200" b="1" spc="150" dirty="0">
                <a:solidFill>
                  <a:schemeClr val="tx1">
                    <a:lumMod val="65000"/>
                    <a:lumOff val="35000"/>
                  </a:schemeClr>
                </a:solidFill>
                <a:latin typeface="Meiryo" panose="020B0604030504040204" pitchFamily="34" charset="-128"/>
                <a:ea typeface="Meiryo" panose="020B0604030504040204" pitchFamily="34" charset="-128"/>
              </a:rPr>
              <a:t>広告担当の方からはこんな悩みをよく耳にします。</a:t>
            </a:r>
          </a:p>
        </p:txBody>
      </p:sp>
      <p:sp>
        <p:nvSpPr>
          <p:cNvPr id="12" name="フレーム 11">
            <a:extLst>
              <a:ext uri="{FF2B5EF4-FFF2-40B4-BE49-F238E27FC236}">
                <a16:creationId xmlns:a16="http://schemas.microsoft.com/office/drawing/2014/main" id="{9FA47F20-B74B-B243-8926-097B71284796}"/>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テキスト ボックス 14">
            <a:extLst>
              <a:ext uri="{FF2B5EF4-FFF2-40B4-BE49-F238E27FC236}">
                <a16:creationId xmlns:a16="http://schemas.microsoft.com/office/drawing/2014/main" id="{6DF5217B-3E85-EC4B-A686-CD13B4E94096}"/>
              </a:ext>
            </a:extLst>
          </p:cNvPr>
          <p:cNvSpPr txBox="1"/>
          <p:nvPr/>
        </p:nvSpPr>
        <p:spPr>
          <a:xfrm>
            <a:off x="968304" y="2442619"/>
            <a:ext cx="2664282" cy="317395"/>
          </a:xfrm>
          <a:prstGeom prst="rect">
            <a:avLst/>
          </a:prstGeom>
          <a:noFill/>
        </p:spPr>
        <p:txBody>
          <a:bodyPr wrap="square" rtlCol="0">
            <a:spAutoFit/>
          </a:bodyPr>
          <a:lstStyle/>
          <a:p>
            <a:pPr>
              <a:lnSpc>
                <a:spcPts val="1740"/>
              </a:lnSpc>
            </a:pPr>
            <a:r>
              <a:rPr kumimoji="1" lang="ja-JP" altLang="en-US" sz="1600" b="1" spc="150" dirty="0">
                <a:solidFill>
                  <a:schemeClr val="tx1">
                    <a:lumMod val="75000"/>
                    <a:lumOff val="25000"/>
                  </a:schemeClr>
                </a:solidFill>
                <a:latin typeface="Meiryo" panose="020B0604030504040204" pitchFamily="34" charset="-128"/>
                <a:ea typeface="Meiryo" panose="020B0604030504040204" pitchFamily="34" charset="-128"/>
              </a:rPr>
              <a:t>ターゲットへの課題</a:t>
            </a:r>
          </a:p>
        </p:txBody>
      </p:sp>
      <p:sp>
        <p:nvSpPr>
          <p:cNvPr id="16" name="テキスト ボックス 15">
            <a:extLst>
              <a:ext uri="{FF2B5EF4-FFF2-40B4-BE49-F238E27FC236}">
                <a16:creationId xmlns:a16="http://schemas.microsoft.com/office/drawing/2014/main" id="{D5D0575D-A071-A049-BAD2-5F8A49EDE29A}"/>
              </a:ext>
            </a:extLst>
          </p:cNvPr>
          <p:cNvSpPr txBox="1"/>
          <p:nvPr/>
        </p:nvSpPr>
        <p:spPr>
          <a:xfrm>
            <a:off x="4871919" y="2422626"/>
            <a:ext cx="2733636" cy="317395"/>
          </a:xfrm>
          <a:prstGeom prst="rect">
            <a:avLst/>
          </a:prstGeom>
          <a:noFill/>
        </p:spPr>
        <p:txBody>
          <a:bodyPr wrap="square" rtlCol="0">
            <a:spAutoFit/>
          </a:bodyPr>
          <a:lstStyle/>
          <a:p>
            <a:pPr>
              <a:lnSpc>
                <a:spcPts val="1740"/>
              </a:lnSpc>
            </a:pP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コンテンツに関する課題</a:t>
            </a:r>
          </a:p>
        </p:txBody>
      </p:sp>
      <p:sp>
        <p:nvSpPr>
          <p:cNvPr id="17" name="テキスト ボックス 16">
            <a:extLst>
              <a:ext uri="{FF2B5EF4-FFF2-40B4-BE49-F238E27FC236}">
                <a16:creationId xmlns:a16="http://schemas.microsoft.com/office/drawing/2014/main" id="{5742A023-F0A6-AD4C-B7F6-884B33142F8A}"/>
              </a:ext>
            </a:extLst>
          </p:cNvPr>
          <p:cNvSpPr txBox="1"/>
          <p:nvPr/>
        </p:nvSpPr>
        <p:spPr>
          <a:xfrm>
            <a:off x="3817646" y="3045962"/>
            <a:ext cx="2306320" cy="469359"/>
          </a:xfrm>
          <a:prstGeom prst="rect">
            <a:avLst/>
          </a:prstGeom>
          <a:noFill/>
        </p:spPr>
        <p:txBody>
          <a:bodyPr wrap="square" rtlCol="0">
            <a:spAutoFit/>
          </a:bodyPr>
          <a:lstStyle/>
          <a:p>
            <a:pPr>
              <a:lnSpc>
                <a:spcPts val="1540"/>
              </a:lnSpc>
            </a:pPr>
            <a:r>
              <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rPr>
              <a:t>ただのインフルエンサーの発信だけではリアリティがない</a:t>
            </a:r>
          </a:p>
        </p:txBody>
      </p:sp>
      <p:sp>
        <p:nvSpPr>
          <p:cNvPr id="18" name="テキスト ボックス 17">
            <a:extLst>
              <a:ext uri="{FF2B5EF4-FFF2-40B4-BE49-F238E27FC236}">
                <a16:creationId xmlns:a16="http://schemas.microsoft.com/office/drawing/2014/main" id="{07394D26-AED3-3A4F-A721-BAB3D069E32B}"/>
              </a:ext>
            </a:extLst>
          </p:cNvPr>
          <p:cNvSpPr txBox="1"/>
          <p:nvPr/>
        </p:nvSpPr>
        <p:spPr>
          <a:xfrm>
            <a:off x="6691726" y="2924172"/>
            <a:ext cx="2306320" cy="854080"/>
          </a:xfrm>
          <a:prstGeom prst="rect">
            <a:avLst/>
          </a:prstGeom>
          <a:noFill/>
        </p:spPr>
        <p:txBody>
          <a:bodyPr wrap="square" rtlCol="0">
            <a:spAutoFit/>
          </a:bodyPr>
          <a:lstStyle/>
          <a:p>
            <a:pPr>
              <a:lnSpc>
                <a:spcPts val="1540"/>
              </a:lnSpc>
            </a:pPr>
            <a:r>
              <a:rPr kumimoji="1" lang="ja-JP" altLang="en-US" sz="1050" spc="150" dirty="0">
                <a:solidFill>
                  <a:schemeClr val="tx1">
                    <a:lumMod val="75000"/>
                    <a:lumOff val="25000"/>
                  </a:schemeClr>
                </a:solidFill>
                <a:latin typeface="Meiryo" panose="020B0604030504040204" pitchFamily="34" charset="-128"/>
                <a:ea typeface="Meiryo" panose="020B0604030504040204" pitchFamily="34" charset="-128"/>
              </a:rPr>
              <a:t>見込み客を獲得し顧客化するのが最大の課題。そのためにしっかり態度変容を促すコンテンツがほしい</a:t>
            </a:r>
          </a:p>
        </p:txBody>
      </p:sp>
      <p:pic>
        <p:nvPicPr>
          <p:cNvPr id="19" name="図 18">
            <a:extLst>
              <a:ext uri="{FF2B5EF4-FFF2-40B4-BE49-F238E27FC236}">
                <a16:creationId xmlns:a16="http://schemas.microsoft.com/office/drawing/2014/main" id="{5685412A-2FAC-9041-B657-4DB9E1F186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23176" y="4121366"/>
            <a:ext cx="2603881" cy="1733440"/>
          </a:xfrm>
          <a:prstGeom prst="rect">
            <a:avLst/>
          </a:prstGeom>
        </p:spPr>
      </p:pic>
      <p:pic>
        <p:nvPicPr>
          <p:cNvPr id="20" name="図 19">
            <a:extLst>
              <a:ext uri="{FF2B5EF4-FFF2-40B4-BE49-F238E27FC236}">
                <a16:creationId xmlns:a16="http://schemas.microsoft.com/office/drawing/2014/main" id="{36A5EF27-2154-BF4D-BFBA-B8B7F317A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417" y="4111012"/>
            <a:ext cx="2603881" cy="1733440"/>
          </a:xfrm>
          <a:prstGeom prst="rect">
            <a:avLst/>
          </a:prstGeom>
        </p:spPr>
      </p:pic>
      <p:pic>
        <p:nvPicPr>
          <p:cNvPr id="21" name="図 20">
            <a:extLst>
              <a:ext uri="{FF2B5EF4-FFF2-40B4-BE49-F238E27FC236}">
                <a16:creationId xmlns:a16="http://schemas.microsoft.com/office/drawing/2014/main" id="{D3231EFC-1495-7243-90F3-DEC861A833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46737" y="4090291"/>
            <a:ext cx="2592000" cy="1733440"/>
          </a:xfrm>
          <a:prstGeom prst="rect">
            <a:avLst/>
          </a:prstGeom>
        </p:spPr>
      </p:pic>
      <p:sp>
        <p:nvSpPr>
          <p:cNvPr id="23" name="テキスト ボックス 22">
            <a:extLst>
              <a:ext uri="{FF2B5EF4-FFF2-40B4-BE49-F238E27FC236}">
                <a16:creationId xmlns:a16="http://schemas.microsoft.com/office/drawing/2014/main" id="{3E7C46D7-8915-B641-8142-0849F77135FC}"/>
              </a:ext>
            </a:extLst>
          </p:cNvPr>
          <p:cNvSpPr txBox="1"/>
          <p:nvPr/>
        </p:nvSpPr>
        <p:spPr>
          <a:xfrm>
            <a:off x="359923" y="6408953"/>
            <a:ext cx="4511996"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7539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ホームベース 33">
            <a:extLst>
              <a:ext uri="{FF2B5EF4-FFF2-40B4-BE49-F238E27FC236}">
                <a16:creationId xmlns:a16="http://schemas.microsoft.com/office/drawing/2014/main" id="{351B4E20-FF68-FE47-B4EB-56DC3DA8F432}"/>
              </a:ext>
            </a:extLst>
          </p:cNvPr>
          <p:cNvSpPr/>
          <p:nvPr/>
        </p:nvSpPr>
        <p:spPr>
          <a:xfrm>
            <a:off x="497852" y="1292747"/>
            <a:ext cx="2994731" cy="1010894"/>
          </a:xfrm>
          <a:prstGeom prst="homePlate">
            <a:avLst/>
          </a:prstGeom>
          <a:solidFill>
            <a:srgbClr val="F2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74382C6-B147-5E4E-B779-F0A27E4DD4E1}"/>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18</a:t>
            </a:fld>
            <a:endParaRPr kumimoji="1" lang="ja-JP" altLang="en-US"/>
          </a:p>
        </p:txBody>
      </p:sp>
      <p:sp>
        <p:nvSpPr>
          <p:cNvPr id="3" name="角丸四角形 2">
            <a:extLst>
              <a:ext uri="{FF2B5EF4-FFF2-40B4-BE49-F238E27FC236}">
                <a16:creationId xmlns:a16="http://schemas.microsoft.com/office/drawing/2014/main" id="{F291EFB5-4D25-C046-8AEE-EC3952076243}"/>
              </a:ext>
            </a:extLst>
          </p:cNvPr>
          <p:cNvSpPr/>
          <p:nvPr/>
        </p:nvSpPr>
        <p:spPr>
          <a:xfrm>
            <a:off x="1718230" y="4834381"/>
            <a:ext cx="1737352" cy="916081"/>
          </a:xfrm>
          <a:prstGeom prst="roundRect">
            <a:avLst>
              <a:gd name="adj" fmla="val 91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直角三角形 3">
            <a:extLst>
              <a:ext uri="{FF2B5EF4-FFF2-40B4-BE49-F238E27FC236}">
                <a16:creationId xmlns:a16="http://schemas.microsoft.com/office/drawing/2014/main" id="{B90DCFF3-081C-544C-B5AA-86782042BC76}"/>
              </a:ext>
            </a:extLst>
          </p:cNvPr>
          <p:cNvSpPr/>
          <p:nvPr/>
        </p:nvSpPr>
        <p:spPr>
          <a:xfrm flipH="1">
            <a:off x="1543491" y="5384100"/>
            <a:ext cx="382588" cy="35627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a:extLst>
              <a:ext uri="{FF2B5EF4-FFF2-40B4-BE49-F238E27FC236}">
                <a16:creationId xmlns:a16="http://schemas.microsoft.com/office/drawing/2014/main" id="{C83690BB-ADC5-B44F-88FF-C3F3F351FECD}"/>
              </a:ext>
            </a:extLst>
          </p:cNvPr>
          <p:cNvSpPr/>
          <p:nvPr/>
        </p:nvSpPr>
        <p:spPr>
          <a:xfrm>
            <a:off x="550136" y="3884913"/>
            <a:ext cx="2682162" cy="280800"/>
          </a:xfrm>
          <a:prstGeom prst="roundRect">
            <a:avLst>
              <a:gd name="adj" fmla="val 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7" name="Chart 4">
            <a:extLst>
              <a:ext uri="{FF2B5EF4-FFF2-40B4-BE49-F238E27FC236}">
                <a16:creationId xmlns:a16="http://schemas.microsoft.com/office/drawing/2014/main" id="{A6BE8CF5-8519-5346-A9EE-6FFE26E23FE8}"/>
              </a:ext>
            </a:extLst>
          </p:cNvPr>
          <p:cNvGraphicFramePr/>
          <p:nvPr>
            <p:extLst>
              <p:ext uri="{D42A27DB-BD31-4B8C-83A1-F6EECF244321}">
                <p14:modId xmlns:p14="http://schemas.microsoft.com/office/powerpoint/2010/main" val="4133390665"/>
              </p:ext>
            </p:extLst>
          </p:nvPr>
        </p:nvGraphicFramePr>
        <p:xfrm>
          <a:off x="6544111" y="1268579"/>
          <a:ext cx="2323442" cy="1539636"/>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a:extLst>
              <a:ext uri="{FF2B5EF4-FFF2-40B4-BE49-F238E27FC236}">
                <a16:creationId xmlns:a16="http://schemas.microsoft.com/office/drawing/2014/main" id="{8ED8EE00-43DE-6A4B-95FB-423AC9197769}"/>
              </a:ext>
            </a:extLst>
          </p:cNvPr>
          <p:cNvSpPr txBox="1"/>
          <p:nvPr/>
        </p:nvSpPr>
        <p:spPr>
          <a:xfrm>
            <a:off x="355350" y="380539"/>
            <a:ext cx="7051930" cy="461665"/>
          </a:xfrm>
          <a:prstGeom prst="rect">
            <a:avLst/>
          </a:prstGeom>
          <a:noFill/>
        </p:spPr>
        <p:txBody>
          <a:bodyPr wrap="none" rtlCol="0">
            <a:spAutoFit/>
          </a:bodyPr>
          <a:lstStyle/>
          <a:p>
            <a:r>
              <a:rPr kumimoji="1" lang="ja-JP" altLang="en-US" sz="2400" b="1" spc="150" dirty="0">
                <a:solidFill>
                  <a:schemeClr val="tx1">
                    <a:lumMod val="75000"/>
                    <a:lumOff val="25000"/>
                  </a:schemeClr>
                </a:solidFill>
                <a:latin typeface="Meiryo" panose="020B0604030504040204" pitchFamily="34" charset="-128"/>
                <a:ea typeface="Meiryo" panose="020B0604030504040204" pitchFamily="34" charset="-128"/>
              </a:rPr>
              <a:t>ターゲットの改善策：確実に主婦層にリーチ！</a:t>
            </a:r>
          </a:p>
        </p:txBody>
      </p:sp>
      <p:cxnSp>
        <p:nvCxnSpPr>
          <p:cNvPr id="9" name="直線コネクタ 8">
            <a:extLst>
              <a:ext uri="{FF2B5EF4-FFF2-40B4-BE49-F238E27FC236}">
                <a16:creationId xmlns:a16="http://schemas.microsoft.com/office/drawing/2014/main" id="{4B2A9834-DCD4-0E46-8649-1D26E635BCF2}"/>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8CB2E21D-8947-0C40-BEAC-81965745F811}"/>
              </a:ext>
            </a:extLst>
          </p:cNvPr>
          <p:cNvSpPr txBox="1"/>
          <p:nvPr/>
        </p:nvSpPr>
        <p:spPr>
          <a:xfrm>
            <a:off x="8897448" y="587217"/>
            <a:ext cx="587020"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User</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11" name="フレーム 10">
            <a:extLst>
              <a:ext uri="{FF2B5EF4-FFF2-40B4-BE49-F238E27FC236}">
                <a16:creationId xmlns:a16="http://schemas.microsoft.com/office/drawing/2014/main" id="{0F67A4A5-C351-A54B-B63D-6168F975B1A8}"/>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a:extLst>
              <a:ext uri="{FF2B5EF4-FFF2-40B4-BE49-F238E27FC236}">
                <a16:creationId xmlns:a16="http://schemas.microsoft.com/office/drawing/2014/main" id="{F0249663-8389-0449-9112-1052F77B835A}"/>
              </a:ext>
            </a:extLst>
          </p:cNvPr>
          <p:cNvSpPr txBox="1"/>
          <p:nvPr/>
        </p:nvSpPr>
        <p:spPr>
          <a:xfrm>
            <a:off x="541615" y="1486506"/>
            <a:ext cx="2781531" cy="646331"/>
          </a:xfrm>
          <a:prstGeom prst="rect">
            <a:avLst/>
          </a:prstGeom>
          <a:noFill/>
        </p:spPr>
        <p:txBody>
          <a:bodyPr wrap="none" rtlCol="0">
            <a:spAutoFit/>
          </a:bodyPr>
          <a:lstStyle/>
          <a:p>
            <a:r>
              <a:rPr kumimoji="1" lang="ja-JP" altLang="en-US" sz="1200" b="1" spc="150" dirty="0">
                <a:solidFill>
                  <a:schemeClr val="tx1">
                    <a:lumMod val="75000"/>
                    <a:lumOff val="25000"/>
                  </a:schemeClr>
                </a:solidFill>
                <a:latin typeface="Meiryo" panose="020B0604030504040204" pitchFamily="34" charset="-128"/>
                <a:ea typeface="Meiryo" panose="020B0604030504040204" pitchFamily="34" charset="-128"/>
              </a:rPr>
              <a:t>●年齢でターゲットを絞っても</a:t>
            </a:r>
          </a:p>
          <a:p>
            <a:r>
              <a:rPr kumimoji="1" lang="ja-JP" altLang="en-US" sz="1200" b="1" spc="150" dirty="0">
                <a:solidFill>
                  <a:schemeClr val="tx1">
                    <a:lumMod val="75000"/>
                    <a:lumOff val="25000"/>
                  </a:schemeClr>
                </a:solidFill>
                <a:latin typeface="Meiryo" panose="020B0604030504040204" pitchFamily="34" charset="-128"/>
                <a:ea typeface="Meiryo" panose="020B0604030504040204" pitchFamily="34" charset="-128"/>
              </a:rPr>
              <a:t>　反応が悪い。リアルな主婦層が</a:t>
            </a:r>
            <a:endParaRPr kumimoji="1" lang="en-US" altLang="ja-JP" sz="1200" b="1" spc="15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200" b="1" spc="150" dirty="0">
                <a:solidFill>
                  <a:schemeClr val="tx1">
                    <a:lumMod val="75000"/>
                    <a:lumOff val="25000"/>
                  </a:schemeClr>
                </a:solidFill>
                <a:latin typeface="Meiryo" panose="020B0604030504040204" pitchFamily="34" charset="-128"/>
                <a:ea typeface="Meiryo" panose="020B0604030504040204" pitchFamily="34" charset="-128"/>
              </a:rPr>
              <a:t>　潜むメディアに出稿したい</a:t>
            </a:r>
          </a:p>
        </p:txBody>
      </p:sp>
      <p:sp>
        <p:nvSpPr>
          <p:cNvPr id="13" name="テキスト ボックス 12">
            <a:extLst>
              <a:ext uri="{FF2B5EF4-FFF2-40B4-BE49-F238E27FC236}">
                <a16:creationId xmlns:a16="http://schemas.microsoft.com/office/drawing/2014/main" id="{ED1D1E08-9890-6249-80D7-1D2C8571DB10}"/>
              </a:ext>
            </a:extLst>
          </p:cNvPr>
          <p:cNvSpPr txBox="1"/>
          <p:nvPr/>
        </p:nvSpPr>
        <p:spPr>
          <a:xfrm>
            <a:off x="3622435" y="1322127"/>
            <a:ext cx="3134191" cy="707886"/>
          </a:xfrm>
          <a:prstGeom prst="rect">
            <a:avLst/>
          </a:prstGeom>
          <a:noFill/>
        </p:spPr>
        <p:txBody>
          <a:bodyPr wrap="none" rtlCol="0">
            <a:spAutoFit/>
          </a:bodyPr>
          <a:lstStyle/>
          <a:p>
            <a:r>
              <a:rPr kumimoji="1" lang="ja-JP" altLang="en-US" sz="2000" b="1" spc="150">
                <a:solidFill>
                  <a:schemeClr val="tx1">
                    <a:lumMod val="75000"/>
                    <a:lumOff val="25000"/>
                  </a:schemeClr>
                </a:solidFill>
                <a:latin typeface="Meiryo" panose="020B0604030504040204" pitchFamily="34" charset="-128"/>
                <a:ea typeface="Meiryo" panose="020B0604030504040204" pitchFamily="34" charset="-128"/>
              </a:rPr>
              <a:t>暮らしニスタは</a:t>
            </a:r>
            <a:endParaRPr kumimoji="1" lang="en-US" altLang="ja-JP" sz="2000" b="1" spc="15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2000" b="1" spc="150">
                <a:solidFill>
                  <a:schemeClr val="tx1">
                    <a:lumMod val="75000"/>
                    <a:lumOff val="25000"/>
                  </a:schemeClr>
                </a:solidFill>
                <a:latin typeface="Meiryo" panose="020B0604030504040204" pitchFamily="34" charset="-128"/>
                <a:ea typeface="Meiryo" panose="020B0604030504040204" pitchFamily="34" charset="-128"/>
              </a:rPr>
              <a:t>ユーザーの</a:t>
            </a:r>
            <a:r>
              <a:rPr kumimoji="1" lang="en-US" altLang="ja-JP" sz="2000" b="1" spc="150" dirty="0">
                <a:solidFill>
                  <a:schemeClr val="tx1">
                    <a:lumMod val="75000"/>
                    <a:lumOff val="25000"/>
                  </a:schemeClr>
                </a:solidFill>
                <a:latin typeface="Meiryo" panose="020B0604030504040204" pitchFamily="34" charset="-128"/>
                <a:ea typeface="Meiryo" panose="020B0604030504040204" pitchFamily="34" charset="-128"/>
              </a:rPr>
              <a:t>7</a:t>
            </a:r>
            <a:r>
              <a:rPr kumimoji="1" lang="ja-JP" altLang="en-US" sz="2000" b="1" spc="150">
                <a:solidFill>
                  <a:schemeClr val="tx1">
                    <a:lumMod val="75000"/>
                    <a:lumOff val="25000"/>
                  </a:schemeClr>
                </a:solidFill>
                <a:latin typeface="Meiryo" panose="020B0604030504040204" pitchFamily="34" charset="-128"/>
                <a:ea typeface="Meiryo" panose="020B0604030504040204" pitchFamily="34" charset="-128"/>
              </a:rPr>
              <a:t>割が主婦！</a:t>
            </a:r>
          </a:p>
        </p:txBody>
      </p:sp>
      <p:sp>
        <p:nvSpPr>
          <p:cNvPr id="14" name="テキスト ボックス 13">
            <a:extLst>
              <a:ext uri="{FF2B5EF4-FFF2-40B4-BE49-F238E27FC236}">
                <a16:creationId xmlns:a16="http://schemas.microsoft.com/office/drawing/2014/main" id="{21B0D16D-72D4-AC43-B763-77A9C37A8A74}"/>
              </a:ext>
            </a:extLst>
          </p:cNvPr>
          <p:cNvSpPr txBox="1"/>
          <p:nvPr/>
        </p:nvSpPr>
        <p:spPr>
          <a:xfrm>
            <a:off x="8275577" y="1777753"/>
            <a:ext cx="1019831" cy="290464"/>
          </a:xfrm>
          <a:prstGeom prst="rect">
            <a:avLst/>
          </a:prstGeom>
          <a:noFill/>
        </p:spPr>
        <p:txBody>
          <a:bodyPr wrap="none" rtlCol="0">
            <a:spAutoFit/>
          </a:bodyPr>
          <a:lstStyle/>
          <a:p>
            <a:pPr algn="ctr">
              <a:lnSpc>
                <a:spcPts val="1460"/>
              </a:lnSpc>
            </a:pPr>
            <a:r>
              <a:rPr kumimoji="1" lang="ja-JP" altLang="en-US" sz="800" b="1" spc="50">
                <a:solidFill>
                  <a:schemeClr val="tx1">
                    <a:lumMod val="75000"/>
                    <a:lumOff val="25000"/>
                  </a:schemeClr>
                </a:solidFill>
                <a:latin typeface="Meiryo" panose="020B0604030504040204" pitchFamily="34" charset="-128"/>
                <a:ea typeface="Meiryo" panose="020B0604030504040204" pitchFamily="34" charset="-128"/>
              </a:rPr>
              <a:t>既婚</a:t>
            </a:r>
            <a:r>
              <a:rPr kumimoji="1" lang="en-US" altLang="ja-JP" sz="800" b="1" spc="50" dirty="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400" b="1" spc="50" dirty="0">
                <a:solidFill>
                  <a:schemeClr val="tx1">
                    <a:lumMod val="75000"/>
                    <a:lumOff val="25000"/>
                  </a:schemeClr>
                </a:solidFill>
                <a:latin typeface="Meiryo" panose="020B0604030504040204" pitchFamily="34" charset="-128"/>
                <a:ea typeface="Meiryo" panose="020B0604030504040204" pitchFamily="34" charset="-128"/>
              </a:rPr>
              <a:t>89.5</a:t>
            </a:r>
            <a:r>
              <a:rPr kumimoji="1" lang="en-US" altLang="ja-JP" sz="800" b="1" spc="50" dirty="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800" b="1" spc="5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25BE189A-F550-6848-BF6D-42BFBEA7AE4E}"/>
              </a:ext>
            </a:extLst>
          </p:cNvPr>
          <p:cNvSpPr txBox="1"/>
          <p:nvPr/>
        </p:nvSpPr>
        <p:spPr>
          <a:xfrm>
            <a:off x="3622435" y="2016967"/>
            <a:ext cx="2994731" cy="400110"/>
          </a:xfrm>
          <a:prstGeom prst="rect">
            <a:avLst/>
          </a:prstGeom>
          <a:noFill/>
        </p:spPr>
        <p:txBody>
          <a:bodyPr wrap="square" rtlCol="0">
            <a:spAutoFit/>
          </a:bodyPr>
          <a:lstStyle/>
          <a:p>
            <a:r>
              <a:rPr kumimoji="1" lang="ja-JP" altLang="en-US" sz="1000" b="1" spc="300">
                <a:solidFill>
                  <a:schemeClr val="tx1">
                    <a:lumMod val="65000"/>
                    <a:lumOff val="35000"/>
                  </a:schemeClr>
                </a:solidFill>
                <a:latin typeface="Meiryo" panose="020B0604030504040204" pitchFamily="34" charset="-128"/>
                <a:ea typeface="Meiryo" panose="020B0604030504040204" pitchFamily="34" charset="-128"/>
              </a:rPr>
              <a:t>コアユーザー（会員）では</a:t>
            </a:r>
            <a:endParaRPr kumimoji="1" lang="en-US" altLang="ja-JP" sz="1000" b="1" spc="300" dirty="0">
              <a:solidFill>
                <a:schemeClr val="tx1">
                  <a:lumMod val="65000"/>
                  <a:lumOff val="35000"/>
                </a:schemeClr>
              </a:solidFill>
              <a:latin typeface="Meiryo" panose="020B0604030504040204" pitchFamily="34" charset="-128"/>
              <a:ea typeface="Meiryo" panose="020B0604030504040204" pitchFamily="34" charset="-128"/>
            </a:endParaRPr>
          </a:p>
          <a:p>
            <a:r>
              <a:rPr kumimoji="1" lang="ja-JP" altLang="en-US" sz="1000" b="1" spc="300">
                <a:solidFill>
                  <a:schemeClr val="tx1">
                    <a:lumMod val="65000"/>
                    <a:lumOff val="35000"/>
                  </a:schemeClr>
                </a:solidFill>
                <a:latin typeface="Meiryo" panose="020B0604030504040204" pitchFamily="34" charset="-128"/>
                <a:ea typeface="Meiryo" panose="020B0604030504040204" pitchFamily="34" charset="-128"/>
              </a:rPr>
              <a:t>約</a:t>
            </a:r>
            <a:r>
              <a:rPr kumimoji="1" lang="en-US" altLang="ja-JP" sz="1000" b="1" spc="300" dirty="0">
                <a:solidFill>
                  <a:schemeClr val="tx1">
                    <a:lumMod val="65000"/>
                    <a:lumOff val="35000"/>
                  </a:schemeClr>
                </a:solidFill>
                <a:latin typeface="Meiryo" panose="020B0604030504040204" pitchFamily="34" charset="-128"/>
                <a:ea typeface="Meiryo" panose="020B0604030504040204" pitchFamily="34" charset="-128"/>
              </a:rPr>
              <a:t>9</a:t>
            </a:r>
            <a:r>
              <a:rPr kumimoji="1" lang="ja-JP" altLang="en-US" sz="1000" b="1" spc="300">
                <a:solidFill>
                  <a:schemeClr val="tx1">
                    <a:lumMod val="65000"/>
                    <a:lumOff val="35000"/>
                  </a:schemeClr>
                </a:solidFill>
                <a:latin typeface="Meiryo" panose="020B0604030504040204" pitchFamily="34" charset="-128"/>
                <a:ea typeface="Meiryo" panose="020B0604030504040204" pitchFamily="34" charset="-128"/>
              </a:rPr>
              <a:t>割を占めています。</a:t>
            </a:r>
          </a:p>
        </p:txBody>
      </p:sp>
      <p:sp>
        <p:nvSpPr>
          <p:cNvPr id="16" name="テキスト ボックス 15">
            <a:extLst>
              <a:ext uri="{FF2B5EF4-FFF2-40B4-BE49-F238E27FC236}">
                <a16:creationId xmlns:a16="http://schemas.microsoft.com/office/drawing/2014/main" id="{8D3195B2-12B4-B148-AE2A-F9DFEBFAD0D5}"/>
              </a:ext>
            </a:extLst>
          </p:cNvPr>
          <p:cNvSpPr txBox="1"/>
          <p:nvPr/>
        </p:nvSpPr>
        <p:spPr>
          <a:xfrm>
            <a:off x="761440" y="2960138"/>
            <a:ext cx="8321509" cy="430887"/>
          </a:xfrm>
          <a:prstGeom prst="rect">
            <a:avLst/>
          </a:prstGeom>
          <a:noFill/>
        </p:spPr>
        <p:txBody>
          <a:bodyPr wrap="none" rtlCol="0">
            <a:spAutoFit/>
          </a:bodyPr>
          <a:lstStyle/>
          <a:p>
            <a:pPr algn="ctr"/>
            <a:r>
              <a:rPr kumimoji="1" lang="ja-JP" altLang="en-US" sz="2200" b="1" spc="150">
                <a:solidFill>
                  <a:srgbClr val="F74E92"/>
                </a:solidFill>
                <a:latin typeface="Meiryo" panose="020B0604030504040204" pitchFamily="34" charset="-128"/>
                <a:ea typeface="Meiryo" panose="020B0604030504040204" pitchFamily="34" charset="-128"/>
              </a:rPr>
              <a:t>確実に主婦層にリーチできるのが暮らしニスタの強みです！</a:t>
            </a:r>
          </a:p>
        </p:txBody>
      </p:sp>
      <p:sp>
        <p:nvSpPr>
          <p:cNvPr id="17" name="三角形 16">
            <a:extLst>
              <a:ext uri="{FF2B5EF4-FFF2-40B4-BE49-F238E27FC236}">
                <a16:creationId xmlns:a16="http://schemas.microsoft.com/office/drawing/2014/main" id="{AB8E1AFA-84E5-B442-AC24-7A738DED43A4}"/>
              </a:ext>
            </a:extLst>
          </p:cNvPr>
          <p:cNvSpPr/>
          <p:nvPr/>
        </p:nvSpPr>
        <p:spPr>
          <a:xfrm rot="10800000">
            <a:off x="4712190" y="3711108"/>
            <a:ext cx="481622" cy="19138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三角形 17">
            <a:extLst>
              <a:ext uri="{FF2B5EF4-FFF2-40B4-BE49-F238E27FC236}">
                <a16:creationId xmlns:a16="http://schemas.microsoft.com/office/drawing/2014/main" id="{C7A47F0F-7F3F-E749-AFAC-5CE7BEC8FE8A}"/>
              </a:ext>
            </a:extLst>
          </p:cNvPr>
          <p:cNvSpPr/>
          <p:nvPr/>
        </p:nvSpPr>
        <p:spPr>
          <a:xfrm rot="10800000">
            <a:off x="4712190" y="2541526"/>
            <a:ext cx="481622" cy="19138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F9A15582-08DB-8047-8989-55F75AF22C4D}"/>
              </a:ext>
            </a:extLst>
          </p:cNvPr>
          <p:cNvSpPr txBox="1"/>
          <p:nvPr/>
        </p:nvSpPr>
        <p:spPr>
          <a:xfrm>
            <a:off x="517730" y="4300587"/>
            <a:ext cx="3236784" cy="307777"/>
          </a:xfrm>
          <a:prstGeom prst="rect">
            <a:avLst/>
          </a:prstGeom>
          <a:noFill/>
        </p:spPr>
        <p:txBody>
          <a:bodyPr wrap="none" rtlCol="0">
            <a:spAutoFit/>
          </a:bodyPr>
          <a:lstStyle/>
          <a:p>
            <a:r>
              <a:rPr kumimoji="1" lang="ja-JP" altLang="en-US" sz="1400" b="1" u="sng">
                <a:solidFill>
                  <a:schemeClr val="tx1">
                    <a:lumMod val="75000"/>
                    <a:lumOff val="25000"/>
                  </a:schemeClr>
                </a:solidFill>
                <a:latin typeface="Meiryo" panose="020B0604030504040204" pitchFamily="34" charset="-128"/>
                <a:ea typeface="Meiryo" panose="020B0604030504040204" pitchFamily="34" charset="-128"/>
              </a:rPr>
              <a:t>「暮らしニスタ」を閲覧する理由は？</a:t>
            </a:r>
          </a:p>
        </p:txBody>
      </p:sp>
      <p:sp>
        <p:nvSpPr>
          <p:cNvPr id="20" name="テキスト ボックス 19">
            <a:extLst>
              <a:ext uri="{FF2B5EF4-FFF2-40B4-BE49-F238E27FC236}">
                <a16:creationId xmlns:a16="http://schemas.microsoft.com/office/drawing/2014/main" id="{9DAAC5A4-5CC9-7345-807A-EFF9E6F2123F}"/>
              </a:ext>
            </a:extLst>
          </p:cNvPr>
          <p:cNvSpPr txBox="1"/>
          <p:nvPr/>
        </p:nvSpPr>
        <p:spPr>
          <a:xfrm>
            <a:off x="3801596" y="4268136"/>
            <a:ext cx="5493812" cy="305233"/>
          </a:xfrm>
          <a:prstGeom prst="rect">
            <a:avLst/>
          </a:prstGeom>
          <a:noFill/>
        </p:spPr>
        <p:txBody>
          <a:bodyPr wrap="none" rtlCol="0">
            <a:spAutoFit/>
          </a:bodyPr>
          <a:lstStyle/>
          <a:p>
            <a:r>
              <a:rPr kumimoji="1" lang="ja-JP" altLang="en-US" b="1">
                <a:solidFill>
                  <a:srgbClr val="F74E92"/>
                </a:solidFill>
                <a:latin typeface="Meiryo" panose="020B0604030504040204" pitchFamily="34" charset="-128"/>
                <a:ea typeface="Meiryo" panose="020B0604030504040204" pitchFamily="34" charset="-128"/>
              </a:rPr>
              <a:t>投稿者もリアルな主婦だからこそのファンが多数！</a:t>
            </a:r>
          </a:p>
        </p:txBody>
      </p:sp>
      <p:sp>
        <p:nvSpPr>
          <p:cNvPr id="21" name="テキスト ボックス 20">
            <a:extLst>
              <a:ext uri="{FF2B5EF4-FFF2-40B4-BE49-F238E27FC236}">
                <a16:creationId xmlns:a16="http://schemas.microsoft.com/office/drawing/2014/main" id="{B806943C-D396-2B45-BACF-04090659C711}"/>
              </a:ext>
            </a:extLst>
          </p:cNvPr>
          <p:cNvSpPr txBox="1"/>
          <p:nvPr/>
        </p:nvSpPr>
        <p:spPr>
          <a:xfrm>
            <a:off x="1756820" y="4939176"/>
            <a:ext cx="1698761" cy="698268"/>
          </a:xfrm>
          <a:prstGeom prst="rect">
            <a:avLst/>
          </a:prstGeom>
          <a:noFill/>
        </p:spPr>
        <p:txBody>
          <a:bodyPr wrap="square" rtlCol="0">
            <a:spAutoFit/>
          </a:bodyPr>
          <a:lstStyle/>
          <a:p>
            <a:pPr>
              <a:lnSpc>
                <a:spcPct val="150000"/>
              </a:lnSpc>
            </a:pPr>
            <a:r>
              <a:rPr kumimoji="1" lang="ja-JP" altLang="en-US" sz="900" b="1">
                <a:solidFill>
                  <a:schemeClr val="tx1">
                    <a:lumMod val="75000"/>
                    <a:lumOff val="25000"/>
                  </a:schemeClr>
                </a:solidFill>
                <a:latin typeface="Meiryo" panose="020B0604030504040204" pitchFamily="34" charset="-128"/>
                <a:ea typeface="Meiryo" panose="020B0604030504040204" pitchFamily="34" charset="-128"/>
              </a:rPr>
              <a:t>主婦の知恵がたくさん詰まっているので、困った時に訪問して参考にしてます！</a:t>
            </a:r>
          </a:p>
        </p:txBody>
      </p:sp>
      <p:sp>
        <p:nvSpPr>
          <p:cNvPr id="22" name="角丸四角形 21">
            <a:extLst>
              <a:ext uri="{FF2B5EF4-FFF2-40B4-BE49-F238E27FC236}">
                <a16:creationId xmlns:a16="http://schemas.microsoft.com/office/drawing/2014/main" id="{44A93827-13B4-F040-A067-CAA247E9DDA6}"/>
              </a:ext>
            </a:extLst>
          </p:cNvPr>
          <p:cNvSpPr/>
          <p:nvPr/>
        </p:nvSpPr>
        <p:spPr>
          <a:xfrm>
            <a:off x="406850" y="4087484"/>
            <a:ext cx="9038439" cy="2199290"/>
          </a:xfrm>
          <a:prstGeom prst="roundRect">
            <a:avLst>
              <a:gd name="adj" fmla="val 0"/>
            </a:avLst>
          </a:prstGeom>
          <a:noFill/>
          <a:ln>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815AD3E-0C4D-9A47-9334-D8F9A05FBE95}"/>
              </a:ext>
            </a:extLst>
          </p:cNvPr>
          <p:cNvSpPr txBox="1"/>
          <p:nvPr/>
        </p:nvSpPr>
        <p:spPr>
          <a:xfrm>
            <a:off x="591308" y="3932698"/>
            <a:ext cx="2544286" cy="246221"/>
          </a:xfrm>
          <a:prstGeom prst="rect">
            <a:avLst/>
          </a:prstGeom>
          <a:noFill/>
        </p:spPr>
        <p:txBody>
          <a:bodyPr wrap="none" rtlCol="0">
            <a:spAutoFit/>
          </a:bodyPr>
          <a:lstStyle/>
          <a:p>
            <a:pPr algn="ctr"/>
            <a:r>
              <a:rPr kumimoji="1" lang="ja-JP" altLang="en-US" sz="1000" b="1" spc="150">
                <a:solidFill>
                  <a:schemeClr val="bg1"/>
                </a:solidFill>
                <a:latin typeface="Meiryo" panose="020B0604030504040204" pitchFamily="34" charset="-128"/>
                <a:ea typeface="Meiryo" panose="020B0604030504040204" pitchFamily="34" charset="-128"/>
              </a:rPr>
              <a:t>暮らしニスタユーザーに聞きました</a:t>
            </a:r>
          </a:p>
        </p:txBody>
      </p:sp>
      <p:sp>
        <p:nvSpPr>
          <p:cNvPr id="24" name="角丸四角形 23">
            <a:extLst>
              <a:ext uri="{FF2B5EF4-FFF2-40B4-BE49-F238E27FC236}">
                <a16:creationId xmlns:a16="http://schemas.microsoft.com/office/drawing/2014/main" id="{1FD35F4B-F1F4-CD4B-8CBA-207A2CFF8520}"/>
              </a:ext>
            </a:extLst>
          </p:cNvPr>
          <p:cNvSpPr/>
          <p:nvPr/>
        </p:nvSpPr>
        <p:spPr>
          <a:xfrm>
            <a:off x="6661072" y="1110368"/>
            <a:ext cx="2826747" cy="1655316"/>
          </a:xfrm>
          <a:prstGeom prst="roundRect">
            <a:avLst>
              <a:gd name="adj" fmla="val 0"/>
            </a:avLst>
          </a:prstGeom>
          <a:noFill/>
          <a:ln>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70AAE8FF-CF17-F343-84A1-10FEF37825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488" y="4720592"/>
            <a:ext cx="768583" cy="1410312"/>
          </a:xfrm>
          <a:prstGeom prst="rect">
            <a:avLst/>
          </a:prstGeom>
        </p:spPr>
      </p:pic>
      <p:pic>
        <p:nvPicPr>
          <p:cNvPr id="26" name="図 25">
            <a:extLst>
              <a:ext uri="{FF2B5EF4-FFF2-40B4-BE49-F238E27FC236}">
                <a16:creationId xmlns:a16="http://schemas.microsoft.com/office/drawing/2014/main" id="{BF2EE1D2-4C86-1A47-A2DF-5B0A5F5BBA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0321" y="4767587"/>
            <a:ext cx="908072" cy="1363318"/>
          </a:xfrm>
          <a:prstGeom prst="rect">
            <a:avLst/>
          </a:prstGeom>
        </p:spPr>
      </p:pic>
      <p:sp>
        <p:nvSpPr>
          <p:cNvPr id="27" name="角丸四角形 26">
            <a:extLst>
              <a:ext uri="{FF2B5EF4-FFF2-40B4-BE49-F238E27FC236}">
                <a16:creationId xmlns:a16="http://schemas.microsoft.com/office/drawing/2014/main" id="{CA55796E-D0F7-6745-AD33-373580D1BDA6}"/>
              </a:ext>
            </a:extLst>
          </p:cNvPr>
          <p:cNvSpPr/>
          <p:nvPr/>
        </p:nvSpPr>
        <p:spPr>
          <a:xfrm>
            <a:off x="4695346" y="4834381"/>
            <a:ext cx="1737352" cy="916081"/>
          </a:xfrm>
          <a:prstGeom prst="roundRect">
            <a:avLst>
              <a:gd name="adj" fmla="val 91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直角三角形 27">
            <a:extLst>
              <a:ext uri="{FF2B5EF4-FFF2-40B4-BE49-F238E27FC236}">
                <a16:creationId xmlns:a16="http://schemas.microsoft.com/office/drawing/2014/main" id="{D984B9B2-480F-A94F-8B1B-8BACF4E64363}"/>
              </a:ext>
            </a:extLst>
          </p:cNvPr>
          <p:cNvSpPr/>
          <p:nvPr/>
        </p:nvSpPr>
        <p:spPr>
          <a:xfrm flipH="1">
            <a:off x="4520607" y="5384100"/>
            <a:ext cx="382588" cy="35627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DD30AB94-2AB7-A94B-8650-12EAFC043894}"/>
              </a:ext>
            </a:extLst>
          </p:cNvPr>
          <p:cNvSpPr txBox="1"/>
          <p:nvPr/>
        </p:nvSpPr>
        <p:spPr>
          <a:xfrm>
            <a:off x="4733936" y="5045354"/>
            <a:ext cx="1698761" cy="490519"/>
          </a:xfrm>
          <a:prstGeom prst="rect">
            <a:avLst/>
          </a:prstGeom>
          <a:noFill/>
        </p:spPr>
        <p:txBody>
          <a:bodyPr wrap="square" rtlCol="0">
            <a:spAutoFit/>
          </a:bodyPr>
          <a:lstStyle/>
          <a:p>
            <a:pPr algn="ctr">
              <a:lnSpc>
                <a:spcPct val="150000"/>
              </a:lnSpc>
            </a:pPr>
            <a:r>
              <a:rPr kumimoji="1" lang="ja-JP" altLang="en-US" sz="900" b="1">
                <a:solidFill>
                  <a:schemeClr val="tx1">
                    <a:lumMod val="75000"/>
                    <a:lumOff val="25000"/>
                  </a:schemeClr>
                </a:solidFill>
                <a:latin typeface="Meiryo" panose="020B0604030504040204" pitchFamily="34" charset="-128"/>
                <a:ea typeface="Meiryo" panose="020B0604030504040204" pitchFamily="34" charset="-128"/>
              </a:rPr>
              <a:t>体験談などがリアルで、</a:t>
            </a:r>
            <a:endParaRPr kumimoji="1"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50000"/>
              </a:lnSpc>
            </a:pPr>
            <a:r>
              <a:rPr kumimoji="1" lang="ja-JP" altLang="en-US" sz="900" b="1">
                <a:solidFill>
                  <a:schemeClr val="tx1">
                    <a:lumMod val="75000"/>
                    <a:lumOff val="25000"/>
                  </a:schemeClr>
                </a:solidFill>
                <a:latin typeface="Meiryo" panose="020B0604030504040204" pitchFamily="34" charset="-128"/>
                <a:ea typeface="Meiryo" panose="020B0604030504040204" pitchFamily="34" charset="-128"/>
              </a:rPr>
              <a:t>記事に親しみが持てる</a:t>
            </a:r>
          </a:p>
        </p:txBody>
      </p:sp>
      <p:pic>
        <p:nvPicPr>
          <p:cNvPr id="30" name="図 29">
            <a:extLst>
              <a:ext uri="{FF2B5EF4-FFF2-40B4-BE49-F238E27FC236}">
                <a16:creationId xmlns:a16="http://schemas.microsoft.com/office/drawing/2014/main" id="{59EB9DD1-53F8-6940-A149-14D005E455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1287" y="4758181"/>
            <a:ext cx="836203" cy="1410312"/>
          </a:xfrm>
          <a:prstGeom prst="rect">
            <a:avLst/>
          </a:prstGeom>
        </p:spPr>
      </p:pic>
      <p:sp>
        <p:nvSpPr>
          <p:cNvPr id="31" name="角丸四角形 30">
            <a:extLst>
              <a:ext uri="{FF2B5EF4-FFF2-40B4-BE49-F238E27FC236}">
                <a16:creationId xmlns:a16="http://schemas.microsoft.com/office/drawing/2014/main" id="{F9363053-09FA-8248-ACA7-176C0ADD943D}"/>
              </a:ext>
            </a:extLst>
          </p:cNvPr>
          <p:cNvSpPr/>
          <p:nvPr/>
        </p:nvSpPr>
        <p:spPr>
          <a:xfrm>
            <a:off x="7491708" y="4834381"/>
            <a:ext cx="1737352" cy="916081"/>
          </a:xfrm>
          <a:prstGeom prst="roundRect">
            <a:avLst>
              <a:gd name="adj" fmla="val 91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直角三角形 31">
            <a:extLst>
              <a:ext uri="{FF2B5EF4-FFF2-40B4-BE49-F238E27FC236}">
                <a16:creationId xmlns:a16="http://schemas.microsoft.com/office/drawing/2014/main" id="{0B4610C3-0A18-9140-9310-662820EFE30F}"/>
              </a:ext>
            </a:extLst>
          </p:cNvPr>
          <p:cNvSpPr/>
          <p:nvPr/>
        </p:nvSpPr>
        <p:spPr>
          <a:xfrm flipH="1">
            <a:off x="7316969" y="5384100"/>
            <a:ext cx="382588" cy="356272"/>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EE25444A-2175-5142-9478-D13251F07589}"/>
              </a:ext>
            </a:extLst>
          </p:cNvPr>
          <p:cNvSpPr txBox="1"/>
          <p:nvPr/>
        </p:nvSpPr>
        <p:spPr>
          <a:xfrm>
            <a:off x="7530298" y="5051523"/>
            <a:ext cx="1698761" cy="490519"/>
          </a:xfrm>
          <a:prstGeom prst="rect">
            <a:avLst/>
          </a:prstGeom>
          <a:noFill/>
        </p:spPr>
        <p:txBody>
          <a:bodyPr wrap="square" rtlCol="0">
            <a:spAutoFit/>
          </a:bodyPr>
          <a:lstStyle/>
          <a:p>
            <a:pPr>
              <a:lnSpc>
                <a:spcPct val="150000"/>
              </a:lnSpc>
            </a:pPr>
            <a:r>
              <a:rPr kumimoji="1" lang="ja-JP" altLang="en-US" sz="900" b="1">
                <a:solidFill>
                  <a:schemeClr val="tx1">
                    <a:lumMod val="75000"/>
                    <a:lumOff val="25000"/>
                  </a:schemeClr>
                </a:solidFill>
                <a:latin typeface="Meiryo" panose="020B0604030504040204" pitchFamily="34" charset="-128"/>
                <a:ea typeface="Meiryo" panose="020B0604030504040204" pitchFamily="34" charset="-128"/>
              </a:rPr>
              <a:t>同じ主婦の皆さんの</a:t>
            </a:r>
          </a:p>
          <a:p>
            <a:pPr>
              <a:lnSpc>
                <a:spcPct val="150000"/>
              </a:lnSpc>
            </a:pPr>
            <a:r>
              <a:rPr kumimoji="1" lang="ja-JP" altLang="en-US" sz="900" b="1">
                <a:solidFill>
                  <a:schemeClr val="tx1">
                    <a:lumMod val="75000"/>
                    <a:lumOff val="25000"/>
                  </a:schemeClr>
                </a:solidFill>
                <a:latin typeface="Meiryo" panose="020B0604030504040204" pitchFamily="34" charset="-128"/>
                <a:ea typeface="Meiryo" panose="020B0604030504040204" pitchFamily="34" charset="-128"/>
              </a:rPr>
              <a:t>オススメを知って勉強したい</a:t>
            </a:r>
          </a:p>
        </p:txBody>
      </p:sp>
      <p:sp>
        <p:nvSpPr>
          <p:cNvPr id="35" name="テキスト ボックス 34">
            <a:extLst>
              <a:ext uri="{FF2B5EF4-FFF2-40B4-BE49-F238E27FC236}">
                <a16:creationId xmlns:a16="http://schemas.microsoft.com/office/drawing/2014/main" id="{0FC5846A-7500-A34B-B55F-EC4E9F2DEB0B}"/>
              </a:ext>
            </a:extLst>
          </p:cNvPr>
          <p:cNvSpPr txBox="1"/>
          <p:nvPr/>
        </p:nvSpPr>
        <p:spPr>
          <a:xfrm>
            <a:off x="5351837" y="6399823"/>
            <a:ext cx="3807562" cy="161866"/>
          </a:xfrm>
          <a:prstGeom prst="rect">
            <a:avLst/>
          </a:prstGeom>
          <a:noFill/>
        </p:spPr>
        <p:txBody>
          <a:bodyPr wrap="square" rtlCol="0">
            <a:spAutoFit/>
          </a:bodyPr>
          <a:lstStyle/>
          <a:p>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暮らしニスタ編集部調べ（会員</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256</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名にアンケート）</a:t>
            </a:r>
          </a:p>
        </p:txBody>
      </p:sp>
      <p:sp>
        <p:nvSpPr>
          <p:cNvPr id="36" name="テキスト ボックス 35">
            <a:extLst>
              <a:ext uri="{FF2B5EF4-FFF2-40B4-BE49-F238E27FC236}">
                <a16:creationId xmlns:a16="http://schemas.microsoft.com/office/drawing/2014/main" id="{F058B9B0-A87F-9A47-A25E-273C789FBF7B}"/>
              </a:ext>
            </a:extLst>
          </p:cNvPr>
          <p:cNvSpPr txBox="1"/>
          <p:nvPr/>
        </p:nvSpPr>
        <p:spPr>
          <a:xfrm>
            <a:off x="359923" y="6408952"/>
            <a:ext cx="4194241"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5504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ホームベース 27">
            <a:extLst>
              <a:ext uri="{FF2B5EF4-FFF2-40B4-BE49-F238E27FC236}">
                <a16:creationId xmlns:a16="http://schemas.microsoft.com/office/drawing/2014/main" id="{D78BFB0D-1655-BC4E-997D-43559DF030C6}"/>
              </a:ext>
            </a:extLst>
          </p:cNvPr>
          <p:cNvSpPr/>
          <p:nvPr/>
        </p:nvSpPr>
        <p:spPr>
          <a:xfrm>
            <a:off x="497852" y="1292747"/>
            <a:ext cx="2994731" cy="1329430"/>
          </a:xfrm>
          <a:prstGeom prst="homePlate">
            <a:avLst/>
          </a:prstGeom>
          <a:solidFill>
            <a:srgbClr val="F2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8234B760-C544-8E42-A79F-BC14C00E6F19}"/>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19</a:t>
            </a:fld>
            <a:endParaRPr kumimoji="1" lang="ja-JP" altLang="en-US"/>
          </a:p>
        </p:txBody>
      </p:sp>
      <p:pic>
        <p:nvPicPr>
          <p:cNvPr id="3" name="図 2" descr="人, 屋内, テーブル, 食品 が含まれている画像&#10;&#10;自動的に生成された説明">
            <a:extLst>
              <a:ext uri="{FF2B5EF4-FFF2-40B4-BE49-F238E27FC236}">
                <a16:creationId xmlns:a16="http://schemas.microsoft.com/office/drawing/2014/main" id="{AA35B15A-C3C7-5849-8FA9-7C85CEC7DCA0}"/>
              </a:ext>
            </a:extLst>
          </p:cNvPr>
          <p:cNvPicPr>
            <a:picLocks noChangeAspect="1"/>
          </p:cNvPicPr>
          <p:nvPr/>
        </p:nvPicPr>
        <p:blipFill>
          <a:blip r:embed="rId2" cstate="email">
            <a:alphaModFix amt="70000"/>
            <a:extLst>
              <a:ext uri="{28A0092B-C50C-407E-A947-70E740481C1C}">
                <a14:useLocalDpi xmlns:a14="http://schemas.microsoft.com/office/drawing/2010/main"/>
              </a:ext>
            </a:extLst>
          </a:blip>
          <a:stretch>
            <a:fillRect/>
          </a:stretch>
        </p:blipFill>
        <p:spPr>
          <a:xfrm>
            <a:off x="7581014" y="1206613"/>
            <a:ext cx="1903454" cy="1572712"/>
          </a:xfrm>
          <a:prstGeom prst="rect">
            <a:avLst/>
          </a:prstGeom>
        </p:spPr>
      </p:pic>
      <p:sp>
        <p:nvSpPr>
          <p:cNvPr id="5" name="角丸四角形 4">
            <a:extLst>
              <a:ext uri="{FF2B5EF4-FFF2-40B4-BE49-F238E27FC236}">
                <a16:creationId xmlns:a16="http://schemas.microsoft.com/office/drawing/2014/main" id="{1EFF144D-4EC9-A946-BC1B-073D46FEBBE8}"/>
              </a:ext>
            </a:extLst>
          </p:cNvPr>
          <p:cNvSpPr/>
          <p:nvPr/>
        </p:nvSpPr>
        <p:spPr>
          <a:xfrm>
            <a:off x="550136" y="3884913"/>
            <a:ext cx="2682162" cy="280800"/>
          </a:xfrm>
          <a:prstGeom prst="roundRect">
            <a:avLst>
              <a:gd name="adj" fmla="val 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9977E55-54CE-CD41-B41E-D80A6CF26E54}"/>
              </a:ext>
            </a:extLst>
          </p:cNvPr>
          <p:cNvSpPr txBox="1"/>
          <p:nvPr/>
        </p:nvSpPr>
        <p:spPr>
          <a:xfrm>
            <a:off x="355350" y="380539"/>
            <a:ext cx="7705956" cy="461665"/>
          </a:xfrm>
          <a:prstGeom prst="rect">
            <a:avLst/>
          </a:prstGeom>
          <a:noFill/>
        </p:spPr>
        <p:txBody>
          <a:bodyPr wrap="none" rtlCol="0">
            <a:spAutoFit/>
          </a:bodyPr>
          <a:lstStyle/>
          <a:p>
            <a:r>
              <a:rPr kumimoji="1" lang="ja-JP" altLang="en-US" sz="2400" b="1" spc="150" dirty="0">
                <a:solidFill>
                  <a:schemeClr val="tx1">
                    <a:lumMod val="75000"/>
                    <a:lumOff val="25000"/>
                  </a:schemeClr>
                </a:solidFill>
                <a:latin typeface="Meiryo" panose="020B0604030504040204" pitchFamily="34" charset="-128"/>
                <a:ea typeface="Meiryo" panose="020B0604030504040204" pitchFamily="34" charset="-128"/>
              </a:rPr>
              <a:t>コンテンツの改善策：リアリティのあるコンテンツ</a:t>
            </a:r>
          </a:p>
        </p:txBody>
      </p:sp>
      <p:cxnSp>
        <p:nvCxnSpPr>
          <p:cNvPr id="7" name="直線コネクタ 6">
            <a:extLst>
              <a:ext uri="{FF2B5EF4-FFF2-40B4-BE49-F238E27FC236}">
                <a16:creationId xmlns:a16="http://schemas.microsoft.com/office/drawing/2014/main" id="{F639A261-1BA8-0A43-8A99-E8C2A08145C1}"/>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29354F76-A78A-D549-A159-5F96585129CE}"/>
              </a:ext>
            </a:extLst>
          </p:cNvPr>
          <p:cNvSpPr txBox="1"/>
          <p:nvPr/>
        </p:nvSpPr>
        <p:spPr>
          <a:xfrm>
            <a:off x="8506315" y="587217"/>
            <a:ext cx="978153"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Contents</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9" name="フレーム 8">
            <a:extLst>
              <a:ext uri="{FF2B5EF4-FFF2-40B4-BE49-F238E27FC236}">
                <a16:creationId xmlns:a16="http://schemas.microsoft.com/office/drawing/2014/main" id="{DA41FB92-1583-AC47-9492-CE9CE2CE9729}"/>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155BA0ED-73FD-464C-B73F-A4F68F2E153A}"/>
              </a:ext>
            </a:extLst>
          </p:cNvPr>
          <p:cNvSpPr txBox="1"/>
          <p:nvPr/>
        </p:nvSpPr>
        <p:spPr>
          <a:xfrm>
            <a:off x="541615" y="1486506"/>
            <a:ext cx="2646878" cy="1015663"/>
          </a:xfrm>
          <a:prstGeom prst="rect">
            <a:avLst/>
          </a:prstGeom>
          <a:noFill/>
        </p:spPr>
        <p:txBody>
          <a:bodyPr wrap="none" rtlCol="0">
            <a:spAutoFit/>
          </a:bodyPr>
          <a:lstStyle/>
          <a:p>
            <a:r>
              <a:rPr kumimoji="1" lang="ja-JP" altLang="en-US" sz="1200" b="1" dirty="0">
                <a:solidFill>
                  <a:schemeClr val="tx1">
                    <a:lumMod val="75000"/>
                    <a:lumOff val="25000"/>
                  </a:schemeClr>
                </a:solidFill>
                <a:latin typeface="Meiryo" panose="020B0604030504040204" pitchFamily="34" charset="-128"/>
                <a:ea typeface="Meiryo" panose="020B0604030504040204" pitchFamily="34" charset="-128"/>
              </a:rPr>
              <a:t>●ただのインフルエンサーの発信</a:t>
            </a:r>
            <a:endParaRPr kumimoji="1" lang="en-US" altLang="ja-JP" sz="1200" b="1"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200" b="1" dirty="0">
                <a:solidFill>
                  <a:schemeClr val="tx1">
                    <a:lumMod val="75000"/>
                    <a:lumOff val="25000"/>
                  </a:schemeClr>
                </a:solidFill>
                <a:latin typeface="Meiryo" panose="020B0604030504040204" pitchFamily="34" charset="-128"/>
                <a:ea typeface="Meiryo" panose="020B0604030504040204" pitchFamily="34" charset="-128"/>
              </a:rPr>
              <a:t>　だけではリアリティがない</a:t>
            </a:r>
          </a:p>
          <a:p>
            <a:endParaRPr kumimoji="1" lang="ja-JP" altLang="en-US" sz="1200" b="1"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200" b="1" dirty="0">
                <a:solidFill>
                  <a:schemeClr val="tx1">
                    <a:lumMod val="75000"/>
                    <a:lumOff val="25000"/>
                  </a:schemeClr>
                </a:solidFill>
                <a:latin typeface="Meiryo" panose="020B0604030504040204" pitchFamily="34" charset="-128"/>
                <a:ea typeface="Meiryo" panose="020B0604030504040204" pitchFamily="34" charset="-128"/>
              </a:rPr>
              <a:t>●見込み客を獲得し態度変容を促す</a:t>
            </a:r>
          </a:p>
          <a:p>
            <a:r>
              <a:rPr kumimoji="1" lang="ja-JP" altLang="en-US" sz="1200" b="1" dirty="0">
                <a:solidFill>
                  <a:schemeClr val="tx1">
                    <a:lumMod val="75000"/>
                    <a:lumOff val="25000"/>
                  </a:schemeClr>
                </a:solidFill>
                <a:latin typeface="Meiryo" panose="020B0604030504040204" pitchFamily="34" charset="-128"/>
                <a:ea typeface="Meiryo" panose="020B0604030504040204" pitchFamily="34" charset="-128"/>
              </a:rPr>
              <a:t>　コンテンツがほしい</a:t>
            </a:r>
          </a:p>
        </p:txBody>
      </p:sp>
      <p:sp>
        <p:nvSpPr>
          <p:cNvPr id="11" name="テキスト ボックス 10">
            <a:extLst>
              <a:ext uri="{FF2B5EF4-FFF2-40B4-BE49-F238E27FC236}">
                <a16:creationId xmlns:a16="http://schemas.microsoft.com/office/drawing/2014/main" id="{3A82865D-F8E2-7249-89E1-A2D189F5DCCB}"/>
              </a:ext>
            </a:extLst>
          </p:cNvPr>
          <p:cNvSpPr txBox="1"/>
          <p:nvPr/>
        </p:nvSpPr>
        <p:spPr>
          <a:xfrm>
            <a:off x="3611802" y="1322127"/>
            <a:ext cx="4044697" cy="707886"/>
          </a:xfrm>
          <a:prstGeom prst="rect">
            <a:avLst/>
          </a:prstGeom>
          <a:noFill/>
        </p:spPr>
        <p:txBody>
          <a:bodyPr wrap="none" rtlCol="0">
            <a:spAutoFit/>
          </a:bodyPr>
          <a:lstStyle/>
          <a:p>
            <a:r>
              <a:rPr kumimoji="1" lang="ja-JP" altLang="en-US" sz="2000" b="1" spc="150" dirty="0">
                <a:solidFill>
                  <a:schemeClr val="tx1">
                    <a:lumMod val="75000"/>
                    <a:lumOff val="25000"/>
                  </a:schemeClr>
                </a:solidFill>
                <a:latin typeface="Meiryo" panose="020B0604030504040204" pitchFamily="34" charset="-128"/>
                <a:ea typeface="Meiryo" panose="020B0604030504040204" pitchFamily="34" charset="-128"/>
              </a:rPr>
              <a:t>暮らしニスタのコンテンツには</a:t>
            </a:r>
          </a:p>
          <a:p>
            <a:r>
              <a:rPr kumimoji="1" lang="ja-JP" altLang="en-US" sz="2000" b="1" spc="150" dirty="0">
                <a:solidFill>
                  <a:schemeClr val="tx1">
                    <a:lumMod val="75000"/>
                    <a:lumOff val="25000"/>
                  </a:schemeClr>
                </a:solidFill>
                <a:latin typeface="Meiryo" panose="020B0604030504040204" pitchFamily="34" charset="-128"/>
                <a:ea typeface="Meiryo" panose="020B0604030504040204" pitchFamily="34" charset="-128"/>
              </a:rPr>
              <a:t>主婦の声があふれていま</a:t>
            </a:r>
            <a:r>
              <a:rPr kumimoji="1" lang="ja-JP" altLang="en-US" sz="2000" b="1" spc="-300" dirty="0">
                <a:solidFill>
                  <a:schemeClr val="tx1">
                    <a:lumMod val="75000"/>
                    <a:lumOff val="25000"/>
                  </a:schemeClr>
                </a:solidFill>
                <a:latin typeface="Meiryo" panose="020B0604030504040204" pitchFamily="34" charset="-128"/>
                <a:ea typeface="Meiryo" panose="020B0604030504040204" pitchFamily="34" charset="-128"/>
              </a:rPr>
              <a:t>す</a:t>
            </a:r>
            <a:r>
              <a:rPr kumimoji="1" lang="ja-JP" altLang="en-US" sz="2000" b="1" spc="150" dirty="0">
                <a:solidFill>
                  <a:schemeClr val="tx1">
                    <a:lumMod val="75000"/>
                    <a:lumOff val="25000"/>
                  </a:schemeClr>
                </a:solidFill>
                <a:latin typeface="Meiryo" panose="020B0604030504040204" pitchFamily="34" charset="-128"/>
                <a:ea typeface="Meiryo" panose="020B0604030504040204" pitchFamily="34" charset="-128"/>
              </a:rPr>
              <a:t>！</a:t>
            </a:r>
          </a:p>
        </p:txBody>
      </p:sp>
      <p:sp>
        <p:nvSpPr>
          <p:cNvPr id="12" name="テキスト ボックス 11">
            <a:extLst>
              <a:ext uri="{FF2B5EF4-FFF2-40B4-BE49-F238E27FC236}">
                <a16:creationId xmlns:a16="http://schemas.microsoft.com/office/drawing/2014/main" id="{F06E2065-BE3C-9E49-AEC6-8D6351DDACFF}"/>
              </a:ext>
            </a:extLst>
          </p:cNvPr>
          <p:cNvSpPr txBox="1"/>
          <p:nvPr/>
        </p:nvSpPr>
        <p:spPr>
          <a:xfrm>
            <a:off x="3611802" y="2024521"/>
            <a:ext cx="3565174" cy="400110"/>
          </a:xfrm>
          <a:prstGeom prst="rect">
            <a:avLst/>
          </a:prstGeom>
          <a:noFill/>
        </p:spPr>
        <p:txBody>
          <a:bodyPr wrap="square" rtlCol="0">
            <a:spAutoFit/>
          </a:bodyPr>
          <a:lstStyle/>
          <a:p>
            <a:r>
              <a:rPr kumimoji="1" lang="ja-JP" altLang="en-US" sz="1000" b="1" spc="300" dirty="0">
                <a:solidFill>
                  <a:schemeClr val="tx1">
                    <a:lumMod val="65000"/>
                    <a:lumOff val="35000"/>
                  </a:schemeClr>
                </a:solidFill>
                <a:latin typeface="Meiryo" panose="020B0604030504040204" pitchFamily="34" charset="-128"/>
                <a:ea typeface="Meiryo" panose="020B0604030504040204" pitchFamily="34" charset="-128"/>
              </a:rPr>
              <a:t>投稿者の中心は主婦。編集部制作の記事にも</a:t>
            </a:r>
          </a:p>
          <a:p>
            <a:r>
              <a:rPr kumimoji="1" lang="ja-JP" altLang="en-US" sz="1000" b="1" spc="300" dirty="0">
                <a:solidFill>
                  <a:schemeClr val="tx1">
                    <a:lumMod val="65000"/>
                    <a:lumOff val="35000"/>
                  </a:schemeClr>
                </a:solidFill>
                <a:latin typeface="Meiryo" panose="020B0604030504040204" pitchFamily="34" charset="-128"/>
                <a:ea typeface="Meiryo" panose="020B0604030504040204" pitchFamily="34" charset="-128"/>
              </a:rPr>
              <a:t>主婦の声やリアルな暮らしを反映しています。</a:t>
            </a:r>
          </a:p>
        </p:txBody>
      </p:sp>
      <p:sp>
        <p:nvSpPr>
          <p:cNvPr id="13" name="テキスト ボックス 12">
            <a:extLst>
              <a:ext uri="{FF2B5EF4-FFF2-40B4-BE49-F238E27FC236}">
                <a16:creationId xmlns:a16="http://schemas.microsoft.com/office/drawing/2014/main" id="{9FC2D737-27DF-294C-9C1F-312D57F6BC35}"/>
              </a:ext>
            </a:extLst>
          </p:cNvPr>
          <p:cNvSpPr txBox="1"/>
          <p:nvPr/>
        </p:nvSpPr>
        <p:spPr>
          <a:xfrm>
            <a:off x="158711" y="2960138"/>
            <a:ext cx="9526968" cy="430887"/>
          </a:xfrm>
          <a:prstGeom prst="rect">
            <a:avLst/>
          </a:prstGeom>
          <a:noFill/>
        </p:spPr>
        <p:txBody>
          <a:bodyPr wrap="none" rtlCol="0">
            <a:spAutoFit/>
          </a:bodyPr>
          <a:lstStyle/>
          <a:p>
            <a:pPr algn="ctr"/>
            <a:r>
              <a:rPr kumimoji="1" lang="ja-JP" altLang="en-US" sz="2200" b="1" spc="100">
                <a:solidFill>
                  <a:srgbClr val="F74E92"/>
                </a:solidFill>
                <a:latin typeface="Meiryo" panose="020B0604030504040204" pitchFamily="34" charset="-128"/>
                <a:ea typeface="Meiryo" panose="020B0604030504040204" pitchFamily="34" charset="-128"/>
              </a:rPr>
              <a:t>リアリティがあるからこそ、閲覧ユーザーの態度変容もごく自然に。</a:t>
            </a:r>
          </a:p>
        </p:txBody>
      </p:sp>
      <p:sp>
        <p:nvSpPr>
          <p:cNvPr id="14" name="三角形 13">
            <a:extLst>
              <a:ext uri="{FF2B5EF4-FFF2-40B4-BE49-F238E27FC236}">
                <a16:creationId xmlns:a16="http://schemas.microsoft.com/office/drawing/2014/main" id="{9FA953AE-52A2-5041-AC0C-4055337386E3}"/>
              </a:ext>
            </a:extLst>
          </p:cNvPr>
          <p:cNvSpPr/>
          <p:nvPr/>
        </p:nvSpPr>
        <p:spPr>
          <a:xfrm rot="10800000">
            <a:off x="4712190" y="3711108"/>
            <a:ext cx="481622" cy="19138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三角形 14">
            <a:extLst>
              <a:ext uri="{FF2B5EF4-FFF2-40B4-BE49-F238E27FC236}">
                <a16:creationId xmlns:a16="http://schemas.microsoft.com/office/drawing/2014/main" id="{01CACA70-EA4C-DB42-9DDC-74618A04B67C}"/>
              </a:ext>
            </a:extLst>
          </p:cNvPr>
          <p:cNvSpPr/>
          <p:nvPr/>
        </p:nvSpPr>
        <p:spPr>
          <a:xfrm rot="10800000">
            <a:off x="4712190" y="2541526"/>
            <a:ext cx="481622" cy="19138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E5A374E-0CB5-EE4B-9A2C-6479431B4630}"/>
              </a:ext>
            </a:extLst>
          </p:cNvPr>
          <p:cNvSpPr txBox="1"/>
          <p:nvPr/>
        </p:nvSpPr>
        <p:spPr>
          <a:xfrm>
            <a:off x="517730" y="4300587"/>
            <a:ext cx="3954929" cy="307777"/>
          </a:xfrm>
          <a:prstGeom prst="rect">
            <a:avLst/>
          </a:prstGeom>
          <a:noFill/>
        </p:spPr>
        <p:txBody>
          <a:bodyPr wrap="none" rtlCol="0">
            <a:spAutoFit/>
          </a:bodyPr>
          <a:lstStyle/>
          <a:p>
            <a:r>
              <a:rPr kumimoji="1" lang="ja-JP" altLang="en-US" sz="1400" b="1" u="sng">
                <a:solidFill>
                  <a:schemeClr val="tx1">
                    <a:lumMod val="75000"/>
                    <a:lumOff val="25000"/>
                  </a:schemeClr>
                </a:solidFill>
                <a:latin typeface="Meiryo" panose="020B0604030504040204" pitchFamily="34" charset="-128"/>
                <a:ea typeface="Meiryo" panose="020B0604030504040204" pitchFamily="34" charset="-128"/>
              </a:rPr>
              <a:t>「暮らしニスタ」を見て何かを買った経験は？</a:t>
            </a:r>
          </a:p>
        </p:txBody>
      </p:sp>
      <p:sp>
        <p:nvSpPr>
          <p:cNvPr id="17" name="角丸四角形 16">
            <a:extLst>
              <a:ext uri="{FF2B5EF4-FFF2-40B4-BE49-F238E27FC236}">
                <a16:creationId xmlns:a16="http://schemas.microsoft.com/office/drawing/2014/main" id="{7FD987DB-DDAC-BC48-847C-86878344129B}"/>
              </a:ext>
            </a:extLst>
          </p:cNvPr>
          <p:cNvSpPr/>
          <p:nvPr/>
        </p:nvSpPr>
        <p:spPr>
          <a:xfrm>
            <a:off x="406850" y="4087484"/>
            <a:ext cx="9077617" cy="2199290"/>
          </a:xfrm>
          <a:prstGeom prst="roundRect">
            <a:avLst>
              <a:gd name="adj" fmla="val 0"/>
            </a:avLst>
          </a:prstGeom>
          <a:noFill/>
          <a:ln>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8AD4F5F-C014-FD4F-A931-5D3893429B9D}"/>
              </a:ext>
            </a:extLst>
          </p:cNvPr>
          <p:cNvSpPr txBox="1"/>
          <p:nvPr/>
        </p:nvSpPr>
        <p:spPr>
          <a:xfrm>
            <a:off x="591308" y="3932698"/>
            <a:ext cx="2544286" cy="246221"/>
          </a:xfrm>
          <a:prstGeom prst="rect">
            <a:avLst/>
          </a:prstGeom>
          <a:noFill/>
        </p:spPr>
        <p:txBody>
          <a:bodyPr wrap="none" rtlCol="0">
            <a:spAutoFit/>
          </a:bodyPr>
          <a:lstStyle/>
          <a:p>
            <a:pPr algn="ctr"/>
            <a:r>
              <a:rPr kumimoji="1" lang="ja-JP" altLang="en-US" sz="1000" b="1" spc="150">
                <a:solidFill>
                  <a:schemeClr val="bg1"/>
                </a:solidFill>
                <a:latin typeface="Meiryo" panose="020B0604030504040204" pitchFamily="34" charset="-128"/>
                <a:ea typeface="Meiryo" panose="020B0604030504040204" pitchFamily="34" charset="-128"/>
              </a:rPr>
              <a:t>暮らしニスタユーザーに聞きました</a:t>
            </a:r>
          </a:p>
        </p:txBody>
      </p:sp>
      <p:sp>
        <p:nvSpPr>
          <p:cNvPr id="19" name="テキスト ボックス 18">
            <a:extLst>
              <a:ext uri="{FF2B5EF4-FFF2-40B4-BE49-F238E27FC236}">
                <a16:creationId xmlns:a16="http://schemas.microsoft.com/office/drawing/2014/main" id="{060FF6D6-3B9C-7944-B230-A9C8A51EBB5A}"/>
              </a:ext>
            </a:extLst>
          </p:cNvPr>
          <p:cNvSpPr txBox="1"/>
          <p:nvPr/>
        </p:nvSpPr>
        <p:spPr>
          <a:xfrm>
            <a:off x="591413" y="4568649"/>
            <a:ext cx="3807562" cy="161866"/>
          </a:xfrm>
          <a:prstGeom prst="rect">
            <a:avLst/>
          </a:prstGeom>
          <a:noFill/>
        </p:spPr>
        <p:txBody>
          <a:bodyPr wrap="square" rtlCol="0">
            <a:spAutoFit/>
          </a:bodyPr>
          <a:lstStyle/>
          <a:p>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暮らしニスタ編集部調べ（会員</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256</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名にアンケート）</a:t>
            </a:r>
          </a:p>
        </p:txBody>
      </p:sp>
      <p:sp>
        <p:nvSpPr>
          <p:cNvPr id="20" name="テキスト ボックス 19">
            <a:extLst>
              <a:ext uri="{FF2B5EF4-FFF2-40B4-BE49-F238E27FC236}">
                <a16:creationId xmlns:a16="http://schemas.microsoft.com/office/drawing/2014/main" id="{7591442C-1E5A-6B41-928D-FD2F78E9867A}"/>
              </a:ext>
            </a:extLst>
          </p:cNvPr>
          <p:cNvSpPr txBox="1"/>
          <p:nvPr/>
        </p:nvSpPr>
        <p:spPr>
          <a:xfrm>
            <a:off x="4953001" y="4312512"/>
            <a:ext cx="4059871" cy="307777"/>
          </a:xfrm>
          <a:prstGeom prst="rect">
            <a:avLst/>
          </a:prstGeom>
          <a:noFill/>
        </p:spPr>
        <p:txBody>
          <a:bodyPr wrap="square" rtlCol="0">
            <a:spAutoFit/>
          </a:bodyPr>
          <a:lstStyle/>
          <a:p>
            <a:r>
              <a:rPr kumimoji="1" lang="ja-JP" altLang="en-US" sz="1400" b="1" u="sng" spc="100">
                <a:solidFill>
                  <a:schemeClr val="tx1">
                    <a:lumMod val="75000"/>
                    <a:lumOff val="25000"/>
                  </a:schemeClr>
                </a:solidFill>
                <a:latin typeface="Meiryo" panose="020B0604030504040204" pitchFamily="34" charset="-128"/>
                <a:ea typeface="Meiryo" panose="020B0604030504040204" pitchFamily="34" charset="-128"/>
              </a:rPr>
              <a:t>ショッピングの際、参考にしているものは？</a:t>
            </a:r>
          </a:p>
        </p:txBody>
      </p:sp>
      <p:graphicFrame>
        <p:nvGraphicFramePr>
          <p:cNvPr id="21" name="Chart 4">
            <a:extLst>
              <a:ext uri="{FF2B5EF4-FFF2-40B4-BE49-F238E27FC236}">
                <a16:creationId xmlns:a16="http://schemas.microsoft.com/office/drawing/2014/main" id="{94C4F118-9136-3341-9C19-87186D24A2CB}"/>
              </a:ext>
            </a:extLst>
          </p:cNvPr>
          <p:cNvGraphicFramePr/>
          <p:nvPr>
            <p:extLst>
              <p:ext uri="{D42A27DB-BD31-4B8C-83A1-F6EECF244321}">
                <p14:modId xmlns:p14="http://schemas.microsoft.com/office/powerpoint/2010/main" val="831165269"/>
              </p:ext>
            </p:extLst>
          </p:nvPr>
        </p:nvGraphicFramePr>
        <p:xfrm>
          <a:off x="893128" y="4745214"/>
          <a:ext cx="2870790" cy="1467130"/>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21">
            <a:extLst>
              <a:ext uri="{FF2B5EF4-FFF2-40B4-BE49-F238E27FC236}">
                <a16:creationId xmlns:a16="http://schemas.microsoft.com/office/drawing/2014/main" id="{0F0C5843-69AE-D649-B871-3CE275CFDEAA}"/>
              </a:ext>
            </a:extLst>
          </p:cNvPr>
          <p:cNvSpPr txBox="1"/>
          <p:nvPr/>
        </p:nvSpPr>
        <p:spPr>
          <a:xfrm>
            <a:off x="3111286" y="5310189"/>
            <a:ext cx="1472251" cy="523220"/>
          </a:xfrm>
          <a:prstGeom prst="rect">
            <a:avLst/>
          </a:prstGeom>
          <a:noFill/>
        </p:spPr>
        <p:txBody>
          <a:bodyPr wrap="square" rtlCol="0">
            <a:spAutoFit/>
          </a:bodyPr>
          <a:lstStyle/>
          <a:p>
            <a:r>
              <a:rPr kumimoji="1" lang="ja-JP" altLang="en-US" sz="1400" b="1" spc="100">
                <a:solidFill>
                  <a:schemeClr val="tx1">
                    <a:lumMod val="75000"/>
                    <a:lumOff val="25000"/>
                  </a:schemeClr>
                </a:solidFill>
                <a:latin typeface="Meiryo" panose="020B0604030504040204" pitchFamily="34" charset="-128"/>
                <a:ea typeface="Meiryo" panose="020B0604030504040204" pitchFamily="34" charset="-128"/>
              </a:rPr>
              <a:t>経験あり</a:t>
            </a:r>
            <a:endParaRPr kumimoji="1" lang="en-US" altLang="ja-JP" sz="1400" b="1" spc="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en-US" altLang="ja-JP" sz="1400" b="1" spc="100" dirty="0">
                <a:solidFill>
                  <a:schemeClr val="tx1">
                    <a:lumMod val="75000"/>
                    <a:lumOff val="25000"/>
                  </a:schemeClr>
                </a:solidFill>
                <a:latin typeface="Meiryo" panose="020B0604030504040204" pitchFamily="34" charset="-128"/>
                <a:ea typeface="Meiryo" panose="020B0604030504040204" pitchFamily="34" charset="-128"/>
              </a:rPr>
              <a:t>49%</a:t>
            </a:r>
            <a:endParaRPr kumimoji="1" lang="ja-JP" altLang="en-US" sz="1400" b="1" spc="1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7E19A7C8-19B6-AF4B-BC19-3F0456F7A5CB}"/>
              </a:ext>
            </a:extLst>
          </p:cNvPr>
          <p:cNvSpPr txBox="1"/>
          <p:nvPr/>
        </p:nvSpPr>
        <p:spPr>
          <a:xfrm>
            <a:off x="548839" y="5310189"/>
            <a:ext cx="1472251" cy="523220"/>
          </a:xfrm>
          <a:prstGeom prst="rect">
            <a:avLst/>
          </a:prstGeom>
          <a:noFill/>
        </p:spPr>
        <p:txBody>
          <a:bodyPr wrap="square" rtlCol="0">
            <a:spAutoFit/>
          </a:bodyPr>
          <a:lstStyle/>
          <a:p>
            <a:r>
              <a:rPr kumimoji="1" lang="ja-JP" altLang="en-US" sz="1400" b="1" spc="100">
                <a:solidFill>
                  <a:schemeClr val="tx1">
                    <a:lumMod val="75000"/>
                    <a:lumOff val="25000"/>
                  </a:schemeClr>
                </a:solidFill>
                <a:latin typeface="Meiryo" panose="020B0604030504040204" pitchFamily="34" charset="-128"/>
                <a:ea typeface="Meiryo" panose="020B0604030504040204" pitchFamily="34" charset="-128"/>
              </a:rPr>
              <a:t>経験なし</a:t>
            </a:r>
            <a:endParaRPr kumimoji="1" lang="en-US" altLang="ja-JP" sz="1400" b="1" spc="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en-US" altLang="ja-JP" sz="1400" b="1" spc="100" dirty="0">
                <a:solidFill>
                  <a:schemeClr val="tx1">
                    <a:lumMod val="75000"/>
                    <a:lumOff val="25000"/>
                  </a:schemeClr>
                </a:solidFill>
                <a:latin typeface="Meiryo" panose="020B0604030504040204" pitchFamily="34" charset="-128"/>
                <a:ea typeface="Meiryo" panose="020B0604030504040204" pitchFamily="34" charset="-128"/>
              </a:rPr>
              <a:t>51%</a:t>
            </a:r>
            <a:endParaRPr kumimoji="1" lang="ja-JP" altLang="en-US" sz="1400" b="1" spc="1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82E420D9-FBBD-8A49-9C6A-13A179F05A1C}"/>
              </a:ext>
            </a:extLst>
          </p:cNvPr>
          <p:cNvSpPr txBox="1"/>
          <p:nvPr/>
        </p:nvSpPr>
        <p:spPr>
          <a:xfrm>
            <a:off x="5046455" y="4568649"/>
            <a:ext cx="3807562" cy="178053"/>
          </a:xfrm>
          <a:prstGeom prst="rect">
            <a:avLst/>
          </a:prstGeom>
          <a:noFill/>
        </p:spPr>
        <p:txBody>
          <a:bodyPr wrap="square" rtlCol="0">
            <a:spAutoFit/>
          </a:bodyPr>
          <a:lstStyle/>
          <a:p>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マクロミル調査（</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2020.03</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実施）有効回答数</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209</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人</a:t>
            </a:r>
          </a:p>
        </p:txBody>
      </p:sp>
      <p:graphicFrame>
        <p:nvGraphicFramePr>
          <p:cNvPr id="25" name="表 24">
            <a:extLst>
              <a:ext uri="{FF2B5EF4-FFF2-40B4-BE49-F238E27FC236}">
                <a16:creationId xmlns:a16="http://schemas.microsoft.com/office/drawing/2014/main" id="{9B621D5E-4829-CB4C-8982-57BCFEE17D7E}"/>
              </a:ext>
            </a:extLst>
          </p:cNvPr>
          <p:cNvGraphicFramePr>
            <a:graphicFrameLocks noGrp="1"/>
          </p:cNvGraphicFramePr>
          <p:nvPr>
            <p:extLst>
              <p:ext uri="{D42A27DB-BD31-4B8C-83A1-F6EECF244321}">
                <p14:modId xmlns:p14="http://schemas.microsoft.com/office/powerpoint/2010/main" val="3247183730"/>
              </p:ext>
            </p:extLst>
          </p:nvPr>
        </p:nvGraphicFramePr>
        <p:xfrm>
          <a:off x="5076000" y="4788000"/>
          <a:ext cx="3807563" cy="1413220"/>
        </p:xfrm>
        <a:graphic>
          <a:graphicData uri="http://schemas.openxmlformats.org/drawingml/2006/table">
            <a:tbl>
              <a:tblPr>
                <a:tableStyleId>{5C22544A-7EE6-4342-B048-85BDC9FD1C3A}</a:tableStyleId>
              </a:tblPr>
              <a:tblGrid>
                <a:gridCol w="1401201">
                  <a:extLst>
                    <a:ext uri="{9D8B030D-6E8A-4147-A177-3AD203B41FA5}">
                      <a16:colId xmlns:a16="http://schemas.microsoft.com/office/drawing/2014/main" val="20000"/>
                    </a:ext>
                  </a:extLst>
                </a:gridCol>
                <a:gridCol w="1065703">
                  <a:extLst>
                    <a:ext uri="{9D8B030D-6E8A-4147-A177-3AD203B41FA5}">
                      <a16:colId xmlns:a16="http://schemas.microsoft.com/office/drawing/2014/main" val="20001"/>
                    </a:ext>
                  </a:extLst>
                </a:gridCol>
                <a:gridCol w="1340659">
                  <a:extLst>
                    <a:ext uri="{9D8B030D-6E8A-4147-A177-3AD203B41FA5}">
                      <a16:colId xmlns:a16="http://schemas.microsoft.com/office/drawing/2014/main" val="20002"/>
                    </a:ext>
                  </a:extLst>
                </a:gridCol>
              </a:tblGrid>
              <a:tr h="416951">
                <a:tc>
                  <a:txBody>
                    <a:bodyPr/>
                    <a:lstStyle/>
                    <a:p>
                      <a:pPr algn="l" fontAlgn="ctr"/>
                      <a:r>
                        <a:rPr lang="ja-JP" altLang="en-US" sz="900" u="none" strike="noStrike" dirty="0">
                          <a:solidFill>
                            <a:schemeClr val="tx1">
                              <a:lumMod val="75000"/>
                              <a:lumOff val="25000"/>
                            </a:schemeClr>
                          </a:solidFill>
                          <a:effectLst/>
                        </a:rPr>
                        <a:t>　</a:t>
                      </a:r>
                      <a:endParaRPr lang="ja-JP" altLang="en-US" sz="900" b="0"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endParaRPr>
                    </a:p>
                  </a:txBody>
                  <a:tcPr marL="144000" marR="7620" marT="7620" marB="0" anchor="ctr">
                    <a:solidFill>
                      <a:srgbClr val="F2D7D1"/>
                    </a:solidFill>
                  </a:tcPr>
                </a:tc>
                <a:tc>
                  <a:txBody>
                    <a:bodyPr/>
                    <a:lstStyle/>
                    <a:p>
                      <a:pPr algn="ctr" fontAlgn="ctr"/>
                      <a:r>
                        <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暮らしニスタ</a:t>
                      </a:r>
                    </a:p>
                  </a:txBody>
                  <a:tcPr marL="0" marR="0" marT="36000" marB="0" anchor="ctr">
                    <a:solidFill>
                      <a:srgbClr val="F2D7D1"/>
                    </a:solidFill>
                  </a:tcPr>
                </a:tc>
                <a:tc>
                  <a:txBody>
                    <a:bodyPr/>
                    <a:lstStyle/>
                    <a:p>
                      <a:pPr algn="ctr" fontAlgn="ctr"/>
                      <a:r>
                        <a:rPr lang="zh-TW" altLang="en-US" sz="10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競合主婦媒体</a:t>
                      </a:r>
                    </a:p>
                  </a:txBody>
                  <a:tcPr marL="0" marR="0" marT="36000" marB="0" anchor="ctr">
                    <a:solidFill>
                      <a:srgbClr val="F2D7D1"/>
                    </a:solidFill>
                  </a:tcPr>
                </a:tc>
                <a:extLst>
                  <a:ext uri="{0D108BD9-81ED-4DB2-BD59-A6C34878D82A}">
                    <a16:rowId xmlns:a16="http://schemas.microsoft.com/office/drawing/2014/main" val="10000"/>
                  </a:ext>
                </a:extLst>
              </a:tr>
              <a:tr h="436589">
                <a:tc>
                  <a:txBody>
                    <a:bodyPr/>
                    <a:lstStyle/>
                    <a:p>
                      <a:pPr algn="l" fontAlgn="ctr"/>
                      <a:r>
                        <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Web</a:t>
                      </a:r>
                      <a:r>
                        <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メディア</a:t>
                      </a:r>
                    </a:p>
                  </a:txBody>
                  <a:tcPr marL="144000" marR="7620" marT="7620" marB="0" anchor="ctr">
                    <a:solidFill>
                      <a:srgbClr val="F2D7D1"/>
                    </a:solidFill>
                  </a:tcPr>
                </a:tc>
                <a:tc>
                  <a:txBody>
                    <a:bodyPr/>
                    <a:lstStyle/>
                    <a:p>
                      <a:pPr algn="ctr" fontAlgn="ctr"/>
                      <a:r>
                        <a:rPr lang="en-US" altLang="ja-JP" sz="16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56</a:t>
                      </a: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p>
                  </a:txBody>
                  <a:tcPr marL="0" marR="0" marT="36000" marB="0" anchor="ctr">
                    <a:solidFill>
                      <a:srgbClr val="F2D7D1"/>
                    </a:solidFill>
                  </a:tcPr>
                </a:tc>
                <a:tc>
                  <a:txBody>
                    <a:bodyPr/>
                    <a:lstStyle/>
                    <a:p>
                      <a:pPr algn="ctr" fontAlgn="ctr"/>
                      <a:r>
                        <a:rPr lang="en-US" altLang="ja-JP" sz="16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52</a:t>
                      </a:r>
                      <a:r>
                        <a:rPr lang="en-US" altLang="ja-JP" sz="10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p>
                  </a:txBody>
                  <a:tcPr marL="0" marR="0" marT="36000" marB="0" anchor="ctr">
                    <a:solidFill>
                      <a:srgbClr val="F2D7D1"/>
                    </a:solidFill>
                  </a:tcPr>
                </a:tc>
                <a:extLst>
                  <a:ext uri="{0D108BD9-81ED-4DB2-BD59-A6C34878D82A}">
                    <a16:rowId xmlns:a16="http://schemas.microsoft.com/office/drawing/2014/main" val="10001"/>
                  </a:ext>
                </a:extLst>
              </a:tr>
              <a:tr h="238074">
                <a:tc>
                  <a:txBody>
                    <a:bodyPr/>
                    <a:lstStyle/>
                    <a:p>
                      <a:pPr algn="l" fontAlgn="ctr"/>
                      <a:r>
                        <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Web</a:t>
                      </a:r>
                      <a:r>
                        <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の口コミ</a:t>
                      </a:r>
                    </a:p>
                  </a:txBody>
                  <a:tcPr marL="144000" marR="7620" marT="7620" marB="0" anchor="ctr">
                    <a:solidFill>
                      <a:srgbClr val="F2D7D1"/>
                    </a:solidFill>
                  </a:tcPr>
                </a:tc>
                <a:tc>
                  <a:txBody>
                    <a:bodyPr/>
                    <a:lstStyle/>
                    <a:p>
                      <a:pPr algn="ctr" fontAlgn="ctr"/>
                      <a:r>
                        <a:rPr lang="en-US" altLang="ja-JP" sz="16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56</a:t>
                      </a: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p>
                  </a:txBody>
                  <a:tcPr marL="0" marR="0" marT="36000" marB="0" anchor="ctr">
                    <a:solidFill>
                      <a:srgbClr val="F2D7D1"/>
                    </a:solidFill>
                  </a:tcPr>
                </a:tc>
                <a:tc>
                  <a:txBody>
                    <a:bodyPr/>
                    <a:lstStyle/>
                    <a:p>
                      <a:pPr algn="ctr" fontAlgn="ctr"/>
                      <a:r>
                        <a:rPr lang="en-US" altLang="ja-JP" sz="16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47</a:t>
                      </a:r>
                      <a:r>
                        <a:rPr lang="en-US" altLang="ja-JP" sz="10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p>
                  </a:txBody>
                  <a:tcPr marL="0" marR="0" marT="36000" marB="0" anchor="ctr">
                    <a:solidFill>
                      <a:srgbClr val="F2D7D1"/>
                    </a:solidFill>
                  </a:tcPr>
                </a:tc>
                <a:extLst>
                  <a:ext uri="{0D108BD9-81ED-4DB2-BD59-A6C34878D82A}">
                    <a16:rowId xmlns:a16="http://schemas.microsoft.com/office/drawing/2014/main" val="10002"/>
                  </a:ext>
                </a:extLst>
              </a:tr>
              <a:tr h="238074">
                <a:tc>
                  <a:txBody>
                    <a:bodyPr/>
                    <a:lstStyle/>
                    <a:p>
                      <a:pPr algn="l" fontAlgn="ct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SNS</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rgbClr val="F2D7D1"/>
                    </a:solidFill>
                  </a:tcPr>
                </a:tc>
                <a:tc>
                  <a:txBody>
                    <a:bodyPr/>
                    <a:lstStyle/>
                    <a:p>
                      <a:pPr algn="ctr" fontAlgn="ctr"/>
                      <a:r>
                        <a:rPr lang="en-US" altLang="ja-JP" sz="16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39</a:t>
                      </a: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p>
                  </a:txBody>
                  <a:tcPr marL="0" marR="0" marT="36000" marB="0" anchor="ctr">
                    <a:solidFill>
                      <a:srgbClr val="F2D7D1"/>
                    </a:solidFill>
                  </a:tcPr>
                </a:tc>
                <a:tc>
                  <a:txBody>
                    <a:bodyPr/>
                    <a:lstStyle/>
                    <a:p>
                      <a:pPr algn="ctr" fontAlgn="ctr"/>
                      <a:r>
                        <a:rPr lang="en-US" altLang="ja-JP" sz="16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34</a:t>
                      </a:r>
                      <a:r>
                        <a:rPr lang="en-US" altLang="ja-JP" sz="10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p>
                  </a:txBody>
                  <a:tcPr marL="0" marR="0" marT="36000" marB="0" anchor="ctr">
                    <a:solidFill>
                      <a:srgbClr val="F2D7D1"/>
                    </a:solidFill>
                  </a:tcPr>
                </a:tc>
                <a:extLst>
                  <a:ext uri="{0D108BD9-81ED-4DB2-BD59-A6C34878D82A}">
                    <a16:rowId xmlns:a16="http://schemas.microsoft.com/office/drawing/2014/main" val="10003"/>
                  </a:ext>
                </a:extLst>
              </a:tr>
            </a:tbl>
          </a:graphicData>
        </a:graphic>
      </p:graphicFrame>
      <p:sp>
        <p:nvSpPr>
          <p:cNvPr id="26" name="テキスト ボックス 25">
            <a:extLst>
              <a:ext uri="{FF2B5EF4-FFF2-40B4-BE49-F238E27FC236}">
                <a16:creationId xmlns:a16="http://schemas.microsoft.com/office/drawing/2014/main" id="{D0595C4A-1013-D847-B486-1FDC51649494}"/>
              </a:ext>
            </a:extLst>
          </p:cNvPr>
          <p:cNvSpPr txBox="1"/>
          <p:nvPr/>
        </p:nvSpPr>
        <p:spPr>
          <a:xfrm>
            <a:off x="359923" y="6408952"/>
            <a:ext cx="4352266"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0867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96D7197-D2C8-8241-89E8-51B5CB7F17DE}"/>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2</a:t>
            </a:fld>
            <a:endParaRPr kumimoji="1" lang="ja-JP" altLang="en-US"/>
          </a:p>
        </p:txBody>
      </p:sp>
      <p:sp>
        <p:nvSpPr>
          <p:cNvPr id="11" name="フレーム 10">
            <a:extLst>
              <a:ext uri="{FF2B5EF4-FFF2-40B4-BE49-F238E27FC236}">
                <a16:creationId xmlns:a16="http://schemas.microsoft.com/office/drawing/2014/main" id="{33687637-AD68-204D-8F7B-CFD8E98D94DF}"/>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2" name="図 11">
            <a:extLst>
              <a:ext uri="{FF2B5EF4-FFF2-40B4-BE49-F238E27FC236}">
                <a16:creationId xmlns:a16="http://schemas.microsoft.com/office/drawing/2014/main" id="{A3C61308-0CB8-9444-B7EE-67F6BDAA81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644" y="2971800"/>
            <a:ext cx="2413000" cy="914400"/>
          </a:xfrm>
          <a:prstGeom prst="rect">
            <a:avLst/>
          </a:prstGeom>
        </p:spPr>
      </p:pic>
      <p:sp>
        <p:nvSpPr>
          <p:cNvPr id="13" name="テキスト ボックス 12">
            <a:extLst>
              <a:ext uri="{FF2B5EF4-FFF2-40B4-BE49-F238E27FC236}">
                <a16:creationId xmlns:a16="http://schemas.microsoft.com/office/drawing/2014/main" id="{C4E85B11-F9F4-8649-96D7-87BB202512E6}"/>
              </a:ext>
            </a:extLst>
          </p:cNvPr>
          <p:cNvSpPr txBox="1"/>
          <p:nvPr/>
        </p:nvSpPr>
        <p:spPr>
          <a:xfrm>
            <a:off x="355350" y="380539"/>
            <a:ext cx="838691"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目次</a:t>
            </a:r>
          </a:p>
        </p:txBody>
      </p:sp>
      <p:cxnSp>
        <p:nvCxnSpPr>
          <p:cNvPr id="14" name="直線コネクタ 13">
            <a:extLst>
              <a:ext uri="{FF2B5EF4-FFF2-40B4-BE49-F238E27FC236}">
                <a16:creationId xmlns:a16="http://schemas.microsoft.com/office/drawing/2014/main" id="{63154C21-CB2B-4D46-8FD2-3B6D59816949}"/>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4D18710D-A6EC-544C-97C1-1F11BAFEA5CD}"/>
              </a:ext>
            </a:extLst>
          </p:cNvPr>
          <p:cNvSpPr txBox="1"/>
          <p:nvPr/>
        </p:nvSpPr>
        <p:spPr>
          <a:xfrm>
            <a:off x="8656997" y="587217"/>
            <a:ext cx="827471"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Agenda</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BCB35971-A4E7-CF47-B5AF-0A1A2B1C535B}"/>
              </a:ext>
            </a:extLst>
          </p:cNvPr>
          <p:cNvSpPr txBox="1"/>
          <p:nvPr/>
        </p:nvSpPr>
        <p:spPr>
          <a:xfrm>
            <a:off x="3729032" y="1702616"/>
            <a:ext cx="4927965" cy="3631763"/>
          </a:xfrm>
          <a:prstGeom prst="rect">
            <a:avLst/>
          </a:prstGeom>
          <a:noFill/>
        </p:spPr>
        <p:txBody>
          <a:bodyPr wrap="square" rtlCol="0">
            <a:spAutoFit/>
          </a:bodyPr>
          <a:lstStyle/>
          <a:p>
            <a:pPr>
              <a:lnSpc>
                <a:spcPct val="300000"/>
              </a:lnSpc>
            </a:pPr>
            <a:r>
              <a:rPr kumimoji="1" lang="en-US" altLang="ja-JP" sz="2000" b="1" spc="150" dirty="0">
                <a:solidFill>
                  <a:schemeClr val="tx1">
                    <a:lumMod val="65000"/>
                    <a:lumOff val="35000"/>
                  </a:schemeClr>
                </a:solidFill>
                <a:latin typeface="Meiryo" panose="020B0604030504040204" pitchFamily="34" charset="-128"/>
                <a:ea typeface="Meiryo" panose="020B0604030504040204" pitchFamily="34" charset="-128"/>
              </a:rPr>
              <a:t>1. </a:t>
            </a:r>
            <a:r>
              <a:rPr kumimoji="1" lang="ja-JP" altLang="en-US" sz="2000" b="1" spc="150" dirty="0">
                <a:solidFill>
                  <a:schemeClr val="tx1">
                    <a:lumMod val="65000"/>
                    <a:lumOff val="35000"/>
                  </a:schemeClr>
                </a:solidFill>
                <a:latin typeface="Meiryo" panose="020B0604030504040204" pitchFamily="34" charset="-128"/>
                <a:ea typeface="Meiryo" panose="020B0604030504040204" pitchFamily="34" charset="-128"/>
              </a:rPr>
              <a:t>データで見る暮らしニスタ</a:t>
            </a:r>
            <a:endParaRPr kumimoji="1" lang="en-US" altLang="ja-JP" sz="1000" b="1" spc="150" dirty="0">
              <a:solidFill>
                <a:schemeClr val="tx1">
                  <a:lumMod val="65000"/>
                  <a:lumOff val="35000"/>
                </a:schemeClr>
              </a:solidFill>
              <a:latin typeface="Meiryo" panose="020B0604030504040204" pitchFamily="34" charset="-128"/>
              <a:ea typeface="Meiryo" panose="020B0604030504040204" pitchFamily="34" charset="-128"/>
            </a:endParaRPr>
          </a:p>
          <a:p>
            <a:pPr>
              <a:lnSpc>
                <a:spcPct val="300000"/>
              </a:lnSpc>
            </a:pPr>
            <a:r>
              <a:rPr kumimoji="1" lang="en-US" altLang="ja-JP" sz="2000" b="1" spc="150" dirty="0">
                <a:solidFill>
                  <a:schemeClr val="tx1">
                    <a:lumMod val="65000"/>
                    <a:lumOff val="35000"/>
                  </a:schemeClr>
                </a:solidFill>
                <a:latin typeface="Meiryo" panose="020B0604030504040204" pitchFamily="34" charset="-128"/>
                <a:ea typeface="Meiryo" panose="020B0604030504040204" pitchFamily="34" charset="-128"/>
              </a:rPr>
              <a:t>2. </a:t>
            </a:r>
            <a:r>
              <a:rPr kumimoji="1" lang="ja-JP" altLang="en-US" sz="2000" b="1" spc="150" dirty="0">
                <a:solidFill>
                  <a:schemeClr val="tx1">
                    <a:lumMod val="65000"/>
                    <a:lumOff val="35000"/>
                  </a:schemeClr>
                </a:solidFill>
                <a:latin typeface="Meiryo" panose="020B0604030504040204" pitchFamily="34" charset="-128"/>
                <a:ea typeface="Meiryo" panose="020B0604030504040204" pitchFamily="34" charset="-128"/>
              </a:rPr>
              <a:t>暮らしニスタの強み</a:t>
            </a:r>
            <a:endParaRPr kumimoji="1" lang="en-US" altLang="ja-JP" sz="1000" b="1" spc="150" dirty="0">
              <a:solidFill>
                <a:schemeClr val="tx1">
                  <a:lumMod val="65000"/>
                  <a:lumOff val="35000"/>
                </a:schemeClr>
              </a:solidFill>
              <a:latin typeface="Meiryo" panose="020B0604030504040204" pitchFamily="34" charset="-128"/>
              <a:ea typeface="Meiryo" panose="020B0604030504040204" pitchFamily="34" charset="-128"/>
            </a:endParaRPr>
          </a:p>
          <a:p>
            <a:pPr>
              <a:lnSpc>
                <a:spcPct val="300000"/>
              </a:lnSpc>
            </a:pPr>
            <a:r>
              <a:rPr kumimoji="1" lang="en-US" altLang="ja-JP" sz="2000" b="1" spc="150" dirty="0">
                <a:solidFill>
                  <a:schemeClr val="tx1">
                    <a:lumMod val="65000"/>
                    <a:lumOff val="35000"/>
                  </a:schemeClr>
                </a:solidFill>
                <a:latin typeface="Meiryo" panose="020B0604030504040204" pitchFamily="34" charset="-128"/>
                <a:ea typeface="Meiryo" panose="020B0604030504040204" pitchFamily="34" charset="-128"/>
              </a:rPr>
              <a:t>3. </a:t>
            </a:r>
            <a:r>
              <a:rPr kumimoji="1" lang="ja-JP" altLang="en-US" sz="2000" b="1" spc="150" dirty="0">
                <a:solidFill>
                  <a:schemeClr val="tx1">
                    <a:lumMod val="65000"/>
                    <a:lumOff val="35000"/>
                  </a:schemeClr>
                </a:solidFill>
                <a:latin typeface="Meiryo" panose="020B0604030504040204" pitchFamily="34" charset="-128"/>
                <a:ea typeface="Meiryo" panose="020B0604030504040204" pitchFamily="34" charset="-128"/>
              </a:rPr>
              <a:t>広告実施の際のポイント</a:t>
            </a:r>
            <a:endParaRPr kumimoji="1" lang="en-US" altLang="ja-JP" sz="1000" b="1" spc="150" dirty="0">
              <a:solidFill>
                <a:schemeClr val="tx1">
                  <a:lumMod val="65000"/>
                  <a:lumOff val="35000"/>
                </a:schemeClr>
              </a:solidFill>
              <a:latin typeface="Meiryo" panose="020B0604030504040204" pitchFamily="34" charset="-128"/>
              <a:ea typeface="Meiryo" panose="020B0604030504040204" pitchFamily="34" charset="-128"/>
            </a:endParaRPr>
          </a:p>
          <a:p>
            <a:pPr>
              <a:lnSpc>
                <a:spcPct val="300000"/>
              </a:lnSpc>
            </a:pPr>
            <a:r>
              <a:rPr kumimoji="1" lang="en-US" altLang="ja-JP" sz="2000" b="1" spc="150" dirty="0">
                <a:solidFill>
                  <a:schemeClr val="tx1">
                    <a:lumMod val="65000"/>
                    <a:lumOff val="35000"/>
                  </a:schemeClr>
                </a:solidFill>
                <a:latin typeface="Meiryo" panose="020B0604030504040204" pitchFamily="34" charset="-128"/>
                <a:ea typeface="Meiryo" panose="020B0604030504040204" pitchFamily="34" charset="-128"/>
              </a:rPr>
              <a:t>4. </a:t>
            </a:r>
            <a:r>
              <a:rPr kumimoji="1" lang="ja-JP" altLang="en-US" sz="2000" b="1" spc="150" dirty="0">
                <a:solidFill>
                  <a:schemeClr val="tx1">
                    <a:lumMod val="65000"/>
                    <a:lumOff val="35000"/>
                  </a:schemeClr>
                </a:solidFill>
                <a:latin typeface="Meiryo" panose="020B0604030504040204" pitchFamily="34" charset="-128"/>
                <a:ea typeface="Meiryo" panose="020B0604030504040204" pitchFamily="34" charset="-128"/>
              </a:rPr>
              <a:t>広告メニュー</a:t>
            </a:r>
            <a:endParaRPr kumimoji="1" lang="ja-JP" altLang="en-US" sz="1000" b="1" spc="15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70923AC-8B78-D14C-8FD1-13FB0C4E086A}"/>
              </a:ext>
            </a:extLst>
          </p:cNvPr>
          <p:cNvSpPr txBox="1"/>
          <p:nvPr/>
        </p:nvSpPr>
        <p:spPr>
          <a:xfrm>
            <a:off x="7475181" y="2056775"/>
            <a:ext cx="1789723" cy="3247043"/>
          </a:xfrm>
          <a:prstGeom prst="rect">
            <a:avLst/>
          </a:prstGeom>
          <a:noFill/>
        </p:spPr>
        <p:txBody>
          <a:bodyPr wrap="square" rtlCol="0">
            <a:spAutoFit/>
          </a:bodyPr>
          <a:lstStyle/>
          <a:p>
            <a:pPr algn="r">
              <a:lnSpc>
                <a:spcPct val="300000"/>
              </a:lnSpc>
            </a:pPr>
            <a:r>
              <a:rPr kumimoji="1" lang="en-US" altLang="ja-JP" sz="1000" spc="150" dirty="0">
                <a:solidFill>
                  <a:schemeClr val="tx1">
                    <a:lumMod val="65000"/>
                    <a:lumOff val="35000"/>
                  </a:schemeClr>
                </a:solidFill>
                <a:latin typeface="Meiryo" panose="020B0604030504040204" pitchFamily="34" charset="-128"/>
                <a:ea typeface="Meiryo" panose="020B0604030504040204" pitchFamily="34" charset="-128"/>
              </a:rPr>
              <a:t>…P5</a:t>
            </a:r>
          </a:p>
          <a:p>
            <a:pPr algn="r">
              <a:lnSpc>
                <a:spcPct val="300000"/>
              </a:lnSpc>
            </a:pPr>
            <a:endParaRPr kumimoji="1" lang="en-US" altLang="ja-JP" sz="1000" spc="150" dirty="0">
              <a:solidFill>
                <a:schemeClr val="tx1">
                  <a:lumMod val="65000"/>
                  <a:lumOff val="35000"/>
                </a:schemeClr>
              </a:solidFill>
              <a:latin typeface="Meiryo" panose="020B0604030504040204" pitchFamily="34" charset="-128"/>
              <a:ea typeface="Meiryo" panose="020B0604030504040204" pitchFamily="34" charset="-128"/>
            </a:endParaRPr>
          </a:p>
          <a:p>
            <a:pPr algn="r">
              <a:lnSpc>
                <a:spcPct val="300000"/>
              </a:lnSpc>
            </a:pPr>
            <a:r>
              <a:rPr kumimoji="1" lang="en-US" altLang="ja-JP" sz="1000" spc="150" dirty="0">
                <a:solidFill>
                  <a:schemeClr val="tx1">
                    <a:lumMod val="65000"/>
                    <a:lumOff val="35000"/>
                  </a:schemeClr>
                </a:solidFill>
                <a:latin typeface="Meiryo" panose="020B0604030504040204" pitchFamily="34" charset="-128"/>
                <a:ea typeface="Meiryo" panose="020B0604030504040204" pitchFamily="34" charset="-128"/>
              </a:rPr>
              <a:t>…P12</a:t>
            </a:r>
          </a:p>
          <a:p>
            <a:pPr algn="r">
              <a:lnSpc>
                <a:spcPct val="300000"/>
              </a:lnSpc>
            </a:pPr>
            <a:endParaRPr kumimoji="1" lang="en-US" altLang="ja-JP" sz="1000" spc="150" dirty="0">
              <a:solidFill>
                <a:schemeClr val="tx1">
                  <a:lumMod val="65000"/>
                  <a:lumOff val="35000"/>
                </a:schemeClr>
              </a:solidFill>
              <a:latin typeface="Meiryo" panose="020B0604030504040204" pitchFamily="34" charset="-128"/>
              <a:ea typeface="Meiryo" panose="020B0604030504040204" pitchFamily="34" charset="-128"/>
            </a:endParaRPr>
          </a:p>
          <a:p>
            <a:pPr algn="r">
              <a:lnSpc>
                <a:spcPct val="300000"/>
              </a:lnSpc>
            </a:pPr>
            <a:r>
              <a:rPr kumimoji="1" lang="en-US" altLang="ja-JP" sz="1000" spc="150" dirty="0">
                <a:solidFill>
                  <a:schemeClr val="tx1">
                    <a:lumMod val="65000"/>
                    <a:lumOff val="35000"/>
                  </a:schemeClr>
                </a:solidFill>
                <a:latin typeface="Meiryo" panose="020B0604030504040204" pitchFamily="34" charset="-128"/>
                <a:ea typeface="Meiryo" panose="020B0604030504040204" pitchFamily="34" charset="-128"/>
              </a:rPr>
              <a:t>…P18</a:t>
            </a:r>
          </a:p>
          <a:p>
            <a:pPr algn="r">
              <a:lnSpc>
                <a:spcPct val="300000"/>
              </a:lnSpc>
            </a:pPr>
            <a:endParaRPr kumimoji="1" lang="en-US" altLang="ja-JP" sz="1000" spc="150" dirty="0">
              <a:solidFill>
                <a:schemeClr val="tx1">
                  <a:lumMod val="65000"/>
                  <a:lumOff val="35000"/>
                </a:schemeClr>
              </a:solidFill>
              <a:latin typeface="Meiryo" panose="020B0604030504040204" pitchFamily="34" charset="-128"/>
              <a:ea typeface="Meiryo" panose="020B0604030504040204" pitchFamily="34" charset="-128"/>
            </a:endParaRPr>
          </a:p>
          <a:p>
            <a:pPr algn="r">
              <a:lnSpc>
                <a:spcPct val="300000"/>
              </a:lnSpc>
            </a:pPr>
            <a:r>
              <a:rPr kumimoji="1" lang="en-US" altLang="ja-JP" sz="1000" spc="150" dirty="0">
                <a:solidFill>
                  <a:schemeClr val="tx1">
                    <a:lumMod val="65000"/>
                    <a:lumOff val="35000"/>
                  </a:schemeClr>
                </a:solidFill>
                <a:latin typeface="Meiryo" panose="020B0604030504040204" pitchFamily="34" charset="-128"/>
                <a:ea typeface="Meiryo" panose="020B0604030504040204" pitchFamily="34" charset="-128"/>
              </a:rPr>
              <a:t>…P22</a:t>
            </a:r>
            <a:endParaRPr kumimoji="1" lang="ja-JP" altLang="en-US" sz="1000" spc="15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2" name="テキスト ボックス 1">
            <a:extLst>
              <a:ext uri="{FF2B5EF4-FFF2-40B4-BE49-F238E27FC236}">
                <a16:creationId xmlns:a16="http://schemas.microsoft.com/office/drawing/2014/main" id="{189F4600-791C-F3C2-3CC3-68BD613D35F0}"/>
              </a:ext>
            </a:extLst>
          </p:cNvPr>
          <p:cNvSpPr txBox="1"/>
          <p:nvPr/>
        </p:nvSpPr>
        <p:spPr>
          <a:xfrm>
            <a:off x="6671721" y="6659324"/>
            <a:ext cx="3104880" cy="216000"/>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CO.,LTD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17163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33A28D7-8146-8447-8FE9-2F9873F53E25}"/>
              </a:ext>
            </a:extLst>
          </p:cNvPr>
          <p:cNvSpPr>
            <a:spLocks noGrp="1"/>
          </p:cNvSpPr>
          <p:nvPr>
            <p:ph type="sldNum" sz="quarter" idx="12"/>
          </p:nvPr>
        </p:nvSpPr>
        <p:spPr>
          <a:xfrm>
            <a:off x="7254585" y="6356352"/>
            <a:ext cx="2228850" cy="365125"/>
          </a:xfrm>
        </p:spPr>
        <p:txBody>
          <a:bodyPr/>
          <a:lstStyle/>
          <a:p>
            <a:fld id="{F86E49CC-034B-8F41-A159-8DE18F0CDB36}" type="slidenum">
              <a:rPr kumimoji="1" lang="ja-JP" altLang="en-US" smtClean="0"/>
              <a:t>20</a:t>
            </a:fld>
            <a:endParaRPr kumimoji="1" lang="ja-JP" altLang="en-US"/>
          </a:p>
        </p:txBody>
      </p:sp>
      <p:sp>
        <p:nvSpPr>
          <p:cNvPr id="3" name="正方形/長方形 2">
            <a:extLst>
              <a:ext uri="{FF2B5EF4-FFF2-40B4-BE49-F238E27FC236}">
                <a16:creationId xmlns:a16="http://schemas.microsoft.com/office/drawing/2014/main" id="{DB8195A8-3798-0F4F-B503-00F3CAD9A294}"/>
              </a:ext>
            </a:extLst>
          </p:cNvPr>
          <p:cNvSpPr/>
          <p:nvPr/>
        </p:nvSpPr>
        <p:spPr>
          <a:xfrm>
            <a:off x="422564" y="644236"/>
            <a:ext cx="9060871" cy="5569527"/>
          </a:xfrm>
          <a:prstGeom prst="rect">
            <a:avLst/>
          </a:prstGeom>
          <a:solidFill>
            <a:srgbClr val="E4D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771D078-FA16-E94D-8AE1-1D6987EE00BF}"/>
              </a:ext>
            </a:extLst>
          </p:cNvPr>
          <p:cNvSpPr txBox="1"/>
          <p:nvPr/>
        </p:nvSpPr>
        <p:spPr>
          <a:xfrm>
            <a:off x="6727751" y="2659559"/>
            <a:ext cx="2297424" cy="5093702"/>
          </a:xfrm>
          <a:prstGeom prst="rect">
            <a:avLst/>
          </a:prstGeom>
          <a:noFill/>
        </p:spPr>
        <p:txBody>
          <a:bodyPr wrap="none" rtlCol="0">
            <a:spAutoFit/>
          </a:bodyPr>
          <a:lstStyle/>
          <a:p>
            <a:r>
              <a:rPr kumimoji="1" lang="en-US" altLang="ja-JP" sz="32500" dirty="0">
                <a:solidFill>
                  <a:schemeClr val="bg1"/>
                </a:solidFill>
              </a:rPr>
              <a:t>4</a:t>
            </a:r>
            <a:endParaRPr kumimoji="1" lang="ja-JP" altLang="en-US" sz="32500">
              <a:solidFill>
                <a:schemeClr val="bg1"/>
              </a:solidFill>
            </a:endParaRPr>
          </a:p>
        </p:txBody>
      </p:sp>
      <p:sp>
        <p:nvSpPr>
          <p:cNvPr id="5" name="テキスト ボックス 4">
            <a:extLst>
              <a:ext uri="{FF2B5EF4-FFF2-40B4-BE49-F238E27FC236}">
                <a16:creationId xmlns:a16="http://schemas.microsoft.com/office/drawing/2014/main" id="{2639FBCC-E557-B449-B30C-13CD28CA9C1D}"/>
              </a:ext>
            </a:extLst>
          </p:cNvPr>
          <p:cNvSpPr txBox="1"/>
          <p:nvPr/>
        </p:nvSpPr>
        <p:spPr>
          <a:xfrm>
            <a:off x="1021656" y="2440601"/>
            <a:ext cx="3070071" cy="646331"/>
          </a:xfrm>
          <a:prstGeom prst="rect">
            <a:avLst/>
          </a:prstGeom>
          <a:noFill/>
        </p:spPr>
        <p:txBody>
          <a:bodyPr wrap="none" rtlCol="0">
            <a:spAutoFit/>
          </a:bodyPr>
          <a:lstStyle/>
          <a:p>
            <a:r>
              <a:rPr kumimoji="1" lang="ja-JP" altLang="en-US" sz="3600" b="1" spc="150">
                <a:solidFill>
                  <a:schemeClr val="bg1"/>
                </a:solidFill>
                <a:latin typeface="Meiryo" panose="020B0604030504040204" pitchFamily="34" charset="-128"/>
                <a:ea typeface="Meiryo" panose="020B0604030504040204" pitchFamily="34" charset="-128"/>
              </a:rPr>
              <a:t>広告メニュー</a:t>
            </a:r>
          </a:p>
        </p:txBody>
      </p:sp>
      <p:sp>
        <p:nvSpPr>
          <p:cNvPr id="6" name="テキスト ボックス 5">
            <a:extLst>
              <a:ext uri="{FF2B5EF4-FFF2-40B4-BE49-F238E27FC236}">
                <a16:creationId xmlns:a16="http://schemas.microsoft.com/office/drawing/2014/main" id="{3C11B3B0-A749-2C42-AB12-DDA4F74B1EAD}"/>
              </a:ext>
            </a:extLst>
          </p:cNvPr>
          <p:cNvSpPr txBox="1"/>
          <p:nvPr/>
        </p:nvSpPr>
        <p:spPr>
          <a:xfrm>
            <a:off x="359923" y="6408952"/>
            <a:ext cx="424065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44869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線コネクタ 32">
            <a:extLst>
              <a:ext uri="{FF2B5EF4-FFF2-40B4-BE49-F238E27FC236}">
                <a16:creationId xmlns:a16="http://schemas.microsoft.com/office/drawing/2014/main" id="{669DA235-B01E-B447-8209-8941EE0A99C1}"/>
              </a:ext>
            </a:extLst>
          </p:cNvPr>
          <p:cNvCxnSpPr>
            <a:cxnSpLocks/>
          </p:cNvCxnSpPr>
          <p:nvPr/>
        </p:nvCxnSpPr>
        <p:spPr>
          <a:xfrm flipV="1">
            <a:off x="5032513" y="6213442"/>
            <a:ext cx="4280452" cy="11221"/>
          </a:xfrm>
          <a:prstGeom prst="line">
            <a:avLst/>
          </a:prstGeom>
          <a:ln w="76200">
            <a:solidFill>
              <a:srgbClr val="FCA1C6"/>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8234B760-C544-8E42-A79F-BC14C00E6F19}"/>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21</a:t>
            </a:fld>
            <a:endParaRPr kumimoji="1" lang="ja-JP" altLang="en-US"/>
          </a:p>
        </p:txBody>
      </p:sp>
      <p:sp>
        <p:nvSpPr>
          <p:cNvPr id="6" name="テキスト ボックス 5">
            <a:extLst>
              <a:ext uri="{FF2B5EF4-FFF2-40B4-BE49-F238E27FC236}">
                <a16:creationId xmlns:a16="http://schemas.microsoft.com/office/drawing/2014/main" id="{B9977E55-54CE-CD41-B41E-D80A6CF26E54}"/>
              </a:ext>
            </a:extLst>
          </p:cNvPr>
          <p:cNvSpPr txBox="1"/>
          <p:nvPr/>
        </p:nvSpPr>
        <p:spPr>
          <a:xfrm>
            <a:off x="355350" y="380539"/>
            <a:ext cx="2473754" cy="461665"/>
          </a:xfrm>
          <a:prstGeom prst="rect">
            <a:avLst/>
          </a:prstGeom>
          <a:noFill/>
        </p:spPr>
        <p:txBody>
          <a:bodyPr wrap="none" rtlCol="0">
            <a:spAutoFit/>
          </a:bodyPr>
          <a:lstStyle/>
          <a:p>
            <a:r>
              <a:rPr kumimoji="1" lang="ja-JP" altLang="en-US" sz="2400" b="1" spc="150" dirty="0">
                <a:solidFill>
                  <a:schemeClr val="tx1">
                    <a:lumMod val="75000"/>
                    <a:lumOff val="25000"/>
                  </a:schemeClr>
                </a:solidFill>
                <a:latin typeface="Meiryo" panose="020B0604030504040204" pitchFamily="34" charset="-128"/>
                <a:ea typeface="Meiryo" panose="020B0604030504040204" pitchFamily="34" charset="-128"/>
              </a:rPr>
              <a:t>タイアップ広告</a:t>
            </a:r>
          </a:p>
        </p:txBody>
      </p:sp>
      <p:cxnSp>
        <p:nvCxnSpPr>
          <p:cNvPr id="7" name="直線コネクタ 6">
            <a:extLst>
              <a:ext uri="{FF2B5EF4-FFF2-40B4-BE49-F238E27FC236}">
                <a16:creationId xmlns:a16="http://schemas.microsoft.com/office/drawing/2014/main" id="{F639A261-1BA8-0A43-8A99-E8C2A08145C1}"/>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フレーム 8">
            <a:extLst>
              <a:ext uri="{FF2B5EF4-FFF2-40B4-BE49-F238E27FC236}">
                <a16:creationId xmlns:a16="http://schemas.microsoft.com/office/drawing/2014/main" id="{DA41FB92-1583-AC47-9492-CE9CE2CE9729}"/>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25" name="表 24">
            <a:extLst>
              <a:ext uri="{FF2B5EF4-FFF2-40B4-BE49-F238E27FC236}">
                <a16:creationId xmlns:a16="http://schemas.microsoft.com/office/drawing/2014/main" id="{9B621D5E-4829-CB4C-8982-57BCFEE17D7E}"/>
              </a:ext>
            </a:extLst>
          </p:cNvPr>
          <p:cNvGraphicFramePr>
            <a:graphicFrameLocks noGrp="1"/>
          </p:cNvGraphicFramePr>
          <p:nvPr>
            <p:extLst>
              <p:ext uri="{D42A27DB-BD31-4B8C-83A1-F6EECF244321}">
                <p14:modId xmlns:p14="http://schemas.microsoft.com/office/powerpoint/2010/main" val="251175991"/>
              </p:ext>
            </p:extLst>
          </p:nvPr>
        </p:nvGraphicFramePr>
        <p:xfrm>
          <a:off x="5059029" y="1785468"/>
          <a:ext cx="4038183" cy="4009043"/>
        </p:xfrm>
        <a:graphic>
          <a:graphicData uri="http://schemas.openxmlformats.org/drawingml/2006/table">
            <a:tbl>
              <a:tblPr>
                <a:tableStyleId>{5C22544A-7EE6-4342-B048-85BDC9FD1C3A}</a:tableStyleId>
              </a:tblPr>
              <a:tblGrid>
                <a:gridCol w="1225410">
                  <a:extLst>
                    <a:ext uri="{9D8B030D-6E8A-4147-A177-3AD203B41FA5}">
                      <a16:colId xmlns:a16="http://schemas.microsoft.com/office/drawing/2014/main" val="20000"/>
                    </a:ext>
                  </a:extLst>
                </a:gridCol>
                <a:gridCol w="2812773">
                  <a:extLst>
                    <a:ext uri="{9D8B030D-6E8A-4147-A177-3AD203B41FA5}">
                      <a16:colId xmlns:a16="http://schemas.microsoft.com/office/drawing/2014/main" val="20001"/>
                    </a:ext>
                  </a:extLst>
                </a:gridCol>
              </a:tblGrid>
              <a:tr h="820313">
                <a:tc>
                  <a:txBody>
                    <a:bodyPr/>
                    <a:lstStyle/>
                    <a:p>
                      <a:pPr algn="l" fontAlgn="ctr"/>
                      <a:r>
                        <a:rPr lang="ja-JP" altLang="en-US" sz="1200" b="1" i="0" u="none" strike="noStrike">
                          <a:solidFill>
                            <a:schemeClr val="tx1">
                              <a:lumMod val="75000"/>
                              <a:lumOff val="25000"/>
                            </a:schemeClr>
                          </a:solidFill>
                          <a:effectLst/>
                          <a:latin typeface="Meiryo" panose="020B0604030504040204" pitchFamily="34" charset="-128"/>
                          <a:ea typeface="Meiryo" panose="020B0604030504040204" pitchFamily="34" charset="-128"/>
                        </a:rPr>
                        <a:t>料金</a:t>
                      </a:r>
                      <a:endParaRPr lang="ja-JP" altLang="en-US" sz="1200" b="0"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endParaRPr>
                    </a:p>
                  </a:txBody>
                  <a:tcPr marL="144000" marR="7620" marT="7620" marB="0" anchor="ctr">
                    <a:solidFill>
                      <a:srgbClr val="F2D7D1"/>
                    </a:solidFill>
                  </a:tcPr>
                </a:tc>
                <a:tc>
                  <a:txBody>
                    <a:bodyPr/>
                    <a:lstStyle/>
                    <a:p>
                      <a:pPr algn="ctr" fontAlgn="ctr"/>
                      <a:r>
                        <a:rPr lang="en-US" altLang="ja-JP" sz="16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¥1,000,000</a:t>
                      </a:r>
                      <a:r>
                        <a:rPr lang="ja-JP" altLang="en-US" sz="16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16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a:t>
                      </a:r>
                      <a:r>
                        <a:rPr lang="ja-JP" altLang="en-US" sz="16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記事</a:t>
                      </a:r>
                      <a:endParaRPr lang="en-US" altLang="ja-JP" sz="16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p>
                      <a:pPr algn="ctr" fontAlgn="ctr"/>
                      <a:r>
                        <a:rPr lang="en-US" altLang="ja-JP"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ja-JP" alt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ヒアリングを元にプランをご提案</a:t>
                      </a:r>
                    </a:p>
                  </a:txBody>
                  <a:tcPr marL="0" marR="0" marT="36000" marB="0" anchor="ctr">
                    <a:solidFill>
                      <a:schemeClr val="bg1">
                        <a:lumMod val="95000"/>
                      </a:schemeClr>
                    </a:solidFill>
                  </a:tcPr>
                </a:tc>
                <a:extLst>
                  <a:ext uri="{0D108BD9-81ED-4DB2-BD59-A6C34878D82A}">
                    <a16:rowId xmlns:a16="http://schemas.microsoft.com/office/drawing/2014/main" val="10000"/>
                  </a:ext>
                </a:extLst>
              </a:tr>
              <a:tr h="701326">
                <a:tc>
                  <a:txBody>
                    <a:bodyPr/>
                    <a:lstStyle/>
                    <a:p>
                      <a:pPr algn="l" fontAlgn="ctr"/>
                      <a:r>
                        <a:rPr 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a:t>
                      </a:r>
                      <a:endParaRPr lang="ja-JP" alt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rgbClr val="F2D7D1"/>
                    </a:solidFill>
                  </a:tcPr>
                </a:tc>
                <a:tc>
                  <a:txBody>
                    <a:bodyPr/>
                    <a:lstStyle/>
                    <a:p>
                      <a:pPr algn="ctr" fontAlgn="ctr"/>
                      <a:r>
                        <a:rPr lang="en-US" altLang="ja-JP" sz="16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10,000PV〜</a:t>
                      </a:r>
                      <a:endPar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0" marR="0" marT="36000" marB="0" anchor="ctr">
                    <a:solidFill>
                      <a:schemeClr val="bg1">
                        <a:lumMod val="95000"/>
                      </a:schemeClr>
                    </a:solidFill>
                  </a:tcPr>
                </a:tc>
                <a:extLst>
                  <a:ext uri="{0D108BD9-81ED-4DB2-BD59-A6C34878D82A}">
                    <a16:rowId xmlns:a16="http://schemas.microsoft.com/office/drawing/2014/main" val="10001"/>
                  </a:ext>
                </a:extLst>
              </a:tr>
              <a:tr h="621851">
                <a:tc>
                  <a:txBody>
                    <a:bodyPr/>
                    <a:lstStyle/>
                    <a:p>
                      <a:pPr algn="l" fontAlgn="ctr"/>
                      <a:r>
                        <a:rPr lang="ja-JP" altLang="en-US" sz="1200" b="1" i="0" u="none" strike="noStrike">
                          <a:solidFill>
                            <a:schemeClr val="tx1">
                              <a:lumMod val="75000"/>
                              <a:lumOff val="25000"/>
                            </a:schemeClr>
                          </a:solidFill>
                          <a:effectLst/>
                          <a:latin typeface="Meiryo" panose="020B0604030504040204" pitchFamily="34" charset="-128"/>
                          <a:ea typeface="Meiryo" panose="020B0604030504040204" pitchFamily="34" charset="-128"/>
                        </a:rPr>
                        <a:t>掲載期間</a:t>
                      </a:r>
                      <a:endParaRPr lang="ja-JP" alt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rgbClr val="F2D7D1"/>
                    </a:solidFill>
                  </a:tcPr>
                </a:tc>
                <a:tc>
                  <a:txBody>
                    <a:bodyPr/>
                    <a:lstStyle/>
                    <a:p>
                      <a:pPr algn="ctr" fontAlgn="ctr"/>
                      <a:r>
                        <a:rPr lang="ja-JP" alt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永久掲載</a:t>
                      </a:r>
                      <a:endParaRPr lang="en-US" altLang="ja-JP"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0" marR="0" marT="36000" marB="0" anchor="ctr">
                    <a:solidFill>
                      <a:schemeClr val="bg1">
                        <a:lumMod val="95000"/>
                      </a:schemeClr>
                    </a:solidFill>
                  </a:tcPr>
                </a:tc>
                <a:extLst>
                  <a:ext uri="{0D108BD9-81ED-4DB2-BD59-A6C34878D82A}">
                    <a16:rowId xmlns:a16="http://schemas.microsoft.com/office/drawing/2014/main" val="10002"/>
                  </a:ext>
                </a:extLst>
              </a:tr>
              <a:tr h="621851">
                <a:tc>
                  <a:txBody>
                    <a:bodyPr/>
                    <a:lstStyle/>
                    <a:p>
                      <a:pPr algn="l" fontAlgn="ctr"/>
                      <a:r>
                        <a:rPr lang="ja-JP" alt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公開開始時間</a:t>
                      </a:r>
                      <a:endParaRPr 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rgbClr val="F2D7D1"/>
                    </a:solidFill>
                  </a:tcPr>
                </a:tc>
                <a:tc>
                  <a:txBody>
                    <a:bodyPr/>
                    <a:lstStyle/>
                    <a:p>
                      <a:pPr algn="ctr" fontAlgn="ctr"/>
                      <a:r>
                        <a:rPr lang="ja-JP" altLang="en-US" sz="1200" b="1" i="0" u="none" strike="noStrike">
                          <a:solidFill>
                            <a:schemeClr val="tx1">
                              <a:lumMod val="75000"/>
                              <a:lumOff val="25000"/>
                            </a:schemeClr>
                          </a:solidFill>
                          <a:effectLst/>
                          <a:latin typeface="Meiryo" panose="020B0604030504040204" pitchFamily="34" charset="-128"/>
                          <a:ea typeface="Meiryo" panose="020B0604030504040204" pitchFamily="34" charset="-128"/>
                        </a:rPr>
                        <a:t>平日 </a:t>
                      </a:r>
                      <a:r>
                        <a:rPr lang="en-US" altLang="ja-JP"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11</a:t>
                      </a:r>
                      <a:r>
                        <a:rPr lang="ja-JP" altLang="en-US" sz="1200" b="1" i="0" u="none" strike="noStrike">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00</a:t>
                      </a:r>
                      <a:r>
                        <a:rPr lang="ja-JP" altLang="en-US" sz="1200" b="1" i="0" u="none" strike="noStrike">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17</a:t>
                      </a:r>
                      <a:r>
                        <a:rPr lang="ja-JP" altLang="en-US" sz="1200" b="1" i="0" u="none" strike="noStrike">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00</a:t>
                      </a:r>
                    </a:p>
                  </a:txBody>
                  <a:tcPr marL="0" marR="0" marT="36000" marB="0" anchor="ctr">
                    <a:solidFill>
                      <a:schemeClr val="bg1">
                        <a:lumMod val="95000"/>
                      </a:schemeClr>
                    </a:solidFill>
                  </a:tcPr>
                </a:tc>
                <a:extLst>
                  <a:ext uri="{0D108BD9-81ED-4DB2-BD59-A6C34878D82A}">
                    <a16:rowId xmlns:a16="http://schemas.microsoft.com/office/drawing/2014/main" val="10003"/>
                  </a:ext>
                </a:extLst>
              </a:tr>
              <a:tr h="621851">
                <a:tc>
                  <a:txBody>
                    <a:bodyPr/>
                    <a:lstStyle/>
                    <a:p>
                      <a:pPr algn="l" fontAlgn="ctr"/>
                      <a:r>
                        <a:rPr lang="ja-JP" altLang="en-US" sz="1200" b="1" i="0" u="none" strike="noStrike">
                          <a:solidFill>
                            <a:schemeClr val="tx1">
                              <a:lumMod val="75000"/>
                              <a:lumOff val="25000"/>
                            </a:schemeClr>
                          </a:solidFill>
                          <a:effectLst/>
                          <a:latin typeface="Meiryo" panose="020B0604030504040204" pitchFamily="34" charset="-128"/>
                          <a:ea typeface="Meiryo" panose="020B0604030504040204" pitchFamily="34" charset="-128"/>
                        </a:rPr>
                        <a:t>デバイス</a:t>
                      </a:r>
                      <a:endParaRPr 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rgbClr val="F2D7D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 altLang="ja-JP"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SP/PC</a:t>
                      </a:r>
                      <a:endParaRPr lang="en-US" altLang="ja-JP"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0" marR="0" marT="36000" marB="0" anchor="ctr">
                    <a:solidFill>
                      <a:schemeClr val="bg1">
                        <a:lumMod val="95000"/>
                      </a:schemeClr>
                    </a:solidFill>
                  </a:tcPr>
                </a:tc>
                <a:extLst>
                  <a:ext uri="{0D108BD9-81ED-4DB2-BD59-A6C34878D82A}">
                    <a16:rowId xmlns:a16="http://schemas.microsoft.com/office/drawing/2014/main" val="2553035655"/>
                  </a:ext>
                </a:extLst>
              </a:tr>
              <a:tr h="621851">
                <a:tc>
                  <a:txBody>
                    <a:bodyPr/>
                    <a:lstStyle/>
                    <a:p>
                      <a:pPr algn="l" fontAlgn="ctr"/>
                      <a:r>
                        <a:rPr lang="ja-JP" altLang="en-US" sz="1200" b="1" i="0" u="none" strike="noStrike">
                          <a:solidFill>
                            <a:schemeClr val="tx1">
                              <a:lumMod val="75000"/>
                              <a:lumOff val="25000"/>
                            </a:schemeClr>
                          </a:solidFill>
                          <a:effectLst/>
                          <a:latin typeface="Meiryo" panose="020B0604030504040204" pitchFamily="34" charset="-128"/>
                          <a:ea typeface="Meiryo" panose="020B0604030504040204" pitchFamily="34" charset="-128"/>
                        </a:rPr>
                        <a:t>レポート項目</a:t>
                      </a:r>
                      <a:endParaRPr 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rgbClr val="F2D7D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ご要望に併せてご報告</a:t>
                      </a:r>
                    </a:p>
                    <a:p>
                      <a:pPr marL="0" marR="0" lvl="0" indent="0" algn="ctr" defTabSz="914400" rtl="0" eaLnBrk="1" fontAlgn="ctr" latinLnBrk="0" hangingPunct="1">
                        <a:lnSpc>
                          <a:spcPct val="100000"/>
                        </a:lnSpc>
                        <a:spcBef>
                          <a:spcPts val="0"/>
                        </a:spcBef>
                        <a:spcAft>
                          <a:spcPts val="0"/>
                        </a:spcAft>
                        <a:buClrTx/>
                        <a:buSzTx/>
                        <a:buFontTx/>
                        <a:buNone/>
                        <a:tabLst/>
                        <a:defRPr/>
                      </a:pPr>
                      <a:r>
                        <a:rPr lang="en"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 / CL / CTR / </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読了率 </a:t>
                      </a: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 </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滞在時間 </a:t>
                      </a: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 </a:t>
                      </a: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ユーザー情報（性別、年代） 等</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0" marR="0" marT="36000" marB="0" anchor="ctr">
                    <a:solidFill>
                      <a:schemeClr val="bg1">
                        <a:lumMod val="95000"/>
                      </a:schemeClr>
                    </a:solidFill>
                  </a:tcPr>
                </a:tc>
                <a:extLst>
                  <a:ext uri="{0D108BD9-81ED-4DB2-BD59-A6C34878D82A}">
                    <a16:rowId xmlns:a16="http://schemas.microsoft.com/office/drawing/2014/main" val="1517432241"/>
                  </a:ext>
                </a:extLst>
              </a:tr>
            </a:tbl>
          </a:graphicData>
        </a:graphic>
      </p:graphicFrame>
      <p:sp>
        <p:nvSpPr>
          <p:cNvPr id="26" name="テキスト ボックス 25">
            <a:extLst>
              <a:ext uri="{FF2B5EF4-FFF2-40B4-BE49-F238E27FC236}">
                <a16:creationId xmlns:a16="http://schemas.microsoft.com/office/drawing/2014/main" id="{D0595C4A-1013-D847-B486-1FDC51649494}"/>
              </a:ext>
            </a:extLst>
          </p:cNvPr>
          <p:cNvSpPr txBox="1"/>
          <p:nvPr/>
        </p:nvSpPr>
        <p:spPr>
          <a:xfrm>
            <a:off x="359923" y="6408952"/>
            <a:ext cx="422160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DE21B283-C16D-1F4A-8B37-BAE6CA28CD30}"/>
              </a:ext>
            </a:extLst>
          </p:cNvPr>
          <p:cNvSpPr txBox="1"/>
          <p:nvPr/>
        </p:nvSpPr>
        <p:spPr>
          <a:xfrm>
            <a:off x="207634" y="1222743"/>
            <a:ext cx="9669634" cy="430887"/>
          </a:xfrm>
          <a:prstGeom prst="rect">
            <a:avLst/>
          </a:prstGeom>
          <a:noFill/>
        </p:spPr>
        <p:txBody>
          <a:bodyPr wrap="none" rtlCol="0">
            <a:spAutoFit/>
          </a:bodyPr>
          <a:lstStyle/>
          <a:p>
            <a:pPr algn="ctr"/>
            <a:r>
              <a:rPr kumimoji="1" lang="ja-JP" altLang="en-US" sz="2200" b="1" spc="110">
                <a:solidFill>
                  <a:srgbClr val="F74E92"/>
                </a:solidFill>
                <a:latin typeface="Meiryo" panose="020B0604030504040204" pitchFamily="34" charset="-128"/>
                <a:ea typeface="Meiryo" panose="020B0604030504040204" pitchFamily="34" charset="-128"/>
              </a:rPr>
              <a:t>ご要望に合わせて編集部で</a:t>
            </a:r>
            <a:r>
              <a:rPr kumimoji="1" lang="en" altLang="ja-JP" sz="2200" b="1" spc="110" dirty="0">
                <a:solidFill>
                  <a:srgbClr val="F74E92"/>
                </a:solidFill>
                <a:latin typeface="Meiryo" panose="020B0604030504040204" pitchFamily="34" charset="-128"/>
                <a:ea typeface="Meiryo" panose="020B0604030504040204" pitchFamily="34" charset="-128"/>
              </a:rPr>
              <a:t>PR</a:t>
            </a:r>
            <a:r>
              <a:rPr kumimoji="1" lang="ja-JP" altLang="en-US" sz="2200" b="1" spc="110">
                <a:solidFill>
                  <a:srgbClr val="F74E92"/>
                </a:solidFill>
                <a:latin typeface="Meiryo" panose="020B0604030504040204" pitchFamily="34" charset="-128"/>
                <a:ea typeface="Meiryo" panose="020B0604030504040204" pitchFamily="34" charset="-128"/>
              </a:rPr>
              <a:t>記事を制作し、記事を配信いたします。</a:t>
            </a:r>
          </a:p>
        </p:txBody>
      </p:sp>
      <p:sp>
        <p:nvSpPr>
          <p:cNvPr id="32" name="テキスト ボックス 31">
            <a:extLst>
              <a:ext uri="{FF2B5EF4-FFF2-40B4-BE49-F238E27FC236}">
                <a16:creationId xmlns:a16="http://schemas.microsoft.com/office/drawing/2014/main" id="{CC3934F3-CE01-F24D-BFF7-1E6738B7B322}"/>
              </a:ext>
            </a:extLst>
          </p:cNvPr>
          <p:cNvSpPr txBox="1"/>
          <p:nvPr/>
        </p:nvSpPr>
        <p:spPr>
          <a:xfrm>
            <a:off x="5012635" y="5972345"/>
            <a:ext cx="4059871" cy="246221"/>
          </a:xfrm>
          <a:prstGeom prst="rect">
            <a:avLst/>
          </a:prstGeom>
          <a:noFill/>
        </p:spPr>
        <p:txBody>
          <a:bodyPr wrap="square" rtlCol="0">
            <a:spAutoFit/>
          </a:bodyPr>
          <a:lstStyle/>
          <a:p>
            <a:r>
              <a:rPr kumimoji="1" lang="ja-JP" altLang="en-US" sz="1000" b="1" spc="100">
                <a:solidFill>
                  <a:schemeClr val="tx1">
                    <a:lumMod val="75000"/>
                    <a:lumOff val="25000"/>
                  </a:schemeClr>
                </a:solidFill>
                <a:latin typeface="Meiryo" panose="020B0604030504040204" pitchFamily="34" charset="-128"/>
                <a:ea typeface="Meiryo" panose="020B0604030504040204" pitchFamily="34" charset="-128"/>
              </a:rPr>
              <a:t>メニューの詳細やオプションは次ページ以降でご紹介します。</a:t>
            </a:r>
          </a:p>
        </p:txBody>
      </p:sp>
      <p:pic>
        <p:nvPicPr>
          <p:cNvPr id="37" name="図 36" descr="テーブル が含まれている画像&#10;&#10;自動的に生成された説明">
            <a:extLst>
              <a:ext uri="{FF2B5EF4-FFF2-40B4-BE49-F238E27FC236}">
                <a16:creationId xmlns:a16="http://schemas.microsoft.com/office/drawing/2014/main" id="{3F2C6A35-B29C-5248-A1D0-0A29D31C60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148" y="1982187"/>
            <a:ext cx="1905307" cy="3934394"/>
          </a:xfrm>
          <a:prstGeom prst="rect">
            <a:avLst/>
          </a:prstGeom>
        </p:spPr>
      </p:pic>
      <p:pic>
        <p:nvPicPr>
          <p:cNvPr id="39" name="図 38" descr="スクリーンショットの画面&#10;&#10;自動的に生成された説明">
            <a:extLst>
              <a:ext uri="{FF2B5EF4-FFF2-40B4-BE49-F238E27FC236}">
                <a16:creationId xmlns:a16="http://schemas.microsoft.com/office/drawing/2014/main" id="{ACE5E03E-28F6-A048-A927-618C517FD9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2955" y="1982187"/>
            <a:ext cx="1905307" cy="3934394"/>
          </a:xfrm>
          <a:prstGeom prst="rect">
            <a:avLst/>
          </a:prstGeom>
        </p:spPr>
      </p:pic>
    </p:spTree>
    <p:extLst>
      <p:ext uri="{BB962C8B-B14F-4D97-AF65-F5344CB8AC3E}">
        <p14:creationId xmlns:p14="http://schemas.microsoft.com/office/powerpoint/2010/main" val="3186752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3099A0D4-1313-7649-A925-FD6DF86F9E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52003" y="5389576"/>
            <a:ext cx="1752860" cy="1188424"/>
          </a:xfrm>
          <a:prstGeom prst="rect">
            <a:avLst/>
          </a:prstGeom>
        </p:spPr>
      </p:pic>
      <p:sp>
        <p:nvSpPr>
          <p:cNvPr id="37" name="角丸四角形 36">
            <a:extLst>
              <a:ext uri="{FF2B5EF4-FFF2-40B4-BE49-F238E27FC236}">
                <a16:creationId xmlns:a16="http://schemas.microsoft.com/office/drawing/2014/main" id="{7A770B4F-6D57-214A-8938-AAA16B7DED62}"/>
              </a:ext>
            </a:extLst>
          </p:cNvPr>
          <p:cNvSpPr/>
          <p:nvPr/>
        </p:nvSpPr>
        <p:spPr>
          <a:xfrm>
            <a:off x="8374297" y="5546439"/>
            <a:ext cx="557055" cy="1020175"/>
          </a:xfrm>
          <a:prstGeom prst="roundRect">
            <a:avLst>
              <a:gd name="adj" fmla="val 0"/>
            </a:avLst>
          </a:prstGeom>
          <a:noFill/>
          <a:ln w="19050">
            <a:solidFill>
              <a:srgbClr val="F74E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05B81E33-B932-5241-BD56-816522C436EF}"/>
              </a:ext>
            </a:extLst>
          </p:cNvPr>
          <p:cNvCxnSpPr>
            <a:cxnSpLocks/>
          </p:cNvCxnSpPr>
          <p:nvPr/>
        </p:nvCxnSpPr>
        <p:spPr>
          <a:xfrm>
            <a:off x="8722742" y="5313124"/>
            <a:ext cx="0" cy="159935"/>
          </a:xfrm>
          <a:prstGeom prst="line">
            <a:avLst/>
          </a:prstGeom>
          <a:ln w="9525">
            <a:solidFill>
              <a:srgbClr val="F74E9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D49EB055-74F1-0441-9CAC-6D2A2388C6F0}"/>
              </a:ext>
            </a:extLst>
          </p:cNvPr>
          <p:cNvCxnSpPr>
            <a:cxnSpLocks/>
          </p:cNvCxnSpPr>
          <p:nvPr/>
        </p:nvCxnSpPr>
        <p:spPr>
          <a:xfrm flipV="1">
            <a:off x="2397865" y="6292708"/>
            <a:ext cx="2606684" cy="6834"/>
          </a:xfrm>
          <a:prstGeom prst="line">
            <a:avLst/>
          </a:prstGeom>
          <a:ln w="76200">
            <a:solidFill>
              <a:srgbClr val="FCA1C6"/>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8234B760-C544-8E42-A79F-BC14C00E6F19}"/>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22</a:t>
            </a:fld>
            <a:endParaRPr kumimoji="1" lang="ja-JP" altLang="en-US"/>
          </a:p>
        </p:txBody>
      </p:sp>
      <p:sp>
        <p:nvSpPr>
          <p:cNvPr id="9" name="フレーム 8">
            <a:extLst>
              <a:ext uri="{FF2B5EF4-FFF2-40B4-BE49-F238E27FC236}">
                <a16:creationId xmlns:a16="http://schemas.microsoft.com/office/drawing/2014/main" id="{DA41FB92-1583-AC47-9492-CE9CE2CE9729}"/>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a:extLst>
              <a:ext uri="{FF2B5EF4-FFF2-40B4-BE49-F238E27FC236}">
                <a16:creationId xmlns:a16="http://schemas.microsoft.com/office/drawing/2014/main" id="{D0595C4A-1013-D847-B486-1FDC51649494}"/>
              </a:ext>
            </a:extLst>
          </p:cNvPr>
          <p:cNvSpPr txBox="1"/>
          <p:nvPr/>
        </p:nvSpPr>
        <p:spPr>
          <a:xfrm>
            <a:off x="359923" y="6408953"/>
            <a:ext cx="442838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1872807-58BD-3F4C-B62D-61BE7B2911DB}"/>
              </a:ext>
            </a:extLst>
          </p:cNvPr>
          <p:cNvSpPr txBox="1"/>
          <p:nvPr/>
        </p:nvSpPr>
        <p:spPr>
          <a:xfrm>
            <a:off x="203678" y="937258"/>
            <a:ext cx="5623975" cy="338554"/>
          </a:xfrm>
          <a:prstGeom prst="rect">
            <a:avLst/>
          </a:prstGeom>
          <a:noFill/>
        </p:spPr>
        <p:txBody>
          <a:bodyPr wrap="none" rtlCol="0">
            <a:spAutoFit/>
          </a:bodyPr>
          <a:lstStyle/>
          <a:p>
            <a:r>
              <a:rPr kumimoji="1" lang="ja-JP" altLang="en-US" sz="1600" b="1" spc="150" dirty="0">
                <a:latin typeface="Meiryo" panose="020B0604030504040204" pitchFamily="34" charset="-128"/>
                <a:ea typeface="Meiryo" panose="020B0604030504040204" pitchFamily="34" charset="-128"/>
              </a:rPr>
              <a:t>①制作費＆掲載費（</a:t>
            </a:r>
            <a:r>
              <a:rPr kumimoji="1" lang="en-US" altLang="ja-JP" sz="1600" b="1" spc="150" dirty="0">
                <a:latin typeface="Meiryo" panose="020B0604030504040204" pitchFamily="34" charset="-128"/>
                <a:ea typeface="Meiryo" panose="020B0604030504040204" pitchFamily="34" charset="-128"/>
              </a:rPr>
              <a:t>PV</a:t>
            </a:r>
            <a:r>
              <a:rPr kumimoji="1" lang="ja-JP" altLang="en-US" sz="1600" b="1" spc="150" dirty="0">
                <a:latin typeface="Meiryo" panose="020B0604030504040204" pitchFamily="34" charset="-128"/>
                <a:ea typeface="Meiryo" panose="020B0604030504040204" pitchFamily="34" charset="-128"/>
              </a:rPr>
              <a:t>保証）セット価格（</a:t>
            </a:r>
            <a:r>
              <a:rPr kumimoji="1" lang="en-US" altLang="ja-JP" sz="1600" b="1" spc="150" dirty="0">
                <a:solidFill>
                  <a:srgbClr val="FF0000"/>
                </a:solidFill>
                <a:latin typeface="Meiryo" panose="020B0604030504040204" pitchFamily="34" charset="-128"/>
                <a:ea typeface="Meiryo" panose="020B0604030504040204" pitchFamily="34" charset="-128"/>
              </a:rPr>
              <a:t>GROSS</a:t>
            </a:r>
            <a:r>
              <a:rPr kumimoji="1" lang="ja-JP" altLang="en-US" sz="1600" b="1" spc="150" dirty="0">
                <a:latin typeface="Meiryo" panose="020B0604030504040204" pitchFamily="34" charset="-128"/>
                <a:ea typeface="Meiryo" panose="020B0604030504040204" pitchFamily="34" charset="-128"/>
              </a:rPr>
              <a:t>）</a:t>
            </a:r>
          </a:p>
        </p:txBody>
      </p:sp>
      <p:graphicFrame>
        <p:nvGraphicFramePr>
          <p:cNvPr id="24" name="表 23">
            <a:extLst>
              <a:ext uri="{FF2B5EF4-FFF2-40B4-BE49-F238E27FC236}">
                <a16:creationId xmlns:a16="http://schemas.microsoft.com/office/drawing/2014/main" id="{30B4575D-F93F-BB4F-BD88-171D7AE46C12}"/>
              </a:ext>
            </a:extLst>
          </p:cNvPr>
          <p:cNvGraphicFramePr>
            <a:graphicFrameLocks noGrp="1"/>
          </p:cNvGraphicFramePr>
          <p:nvPr>
            <p:extLst>
              <p:ext uri="{D42A27DB-BD31-4B8C-83A1-F6EECF244321}">
                <p14:modId xmlns:p14="http://schemas.microsoft.com/office/powerpoint/2010/main" val="417835672"/>
              </p:ext>
            </p:extLst>
          </p:nvPr>
        </p:nvGraphicFramePr>
        <p:xfrm>
          <a:off x="549997" y="5170043"/>
          <a:ext cx="4098804" cy="973791"/>
        </p:xfrm>
        <a:graphic>
          <a:graphicData uri="http://schemas.openxmlformats.org/drawingml/2006/table">
            <a:tbl>
              <a:tblPr>
                <a:tableStyleId>{5C22544A-7EE6-4342-B048-85BDC9FD1C3A}</a:tableStyleId>
              </a:tblPr>
              <a:tblGrid>
                <a:gridCol w="1024701">
                  <a:extLst>
                    <a:ext uri="{9D8B030D-6E8A-4147-A177-3AD203B41FA5}">
                      <a16:colId xmlns:a16="http://schemas.microsoft.com/office/drawing/2014/main" val="20000"/>
                    </a:ext>
                  </a:extLst>
                </a:gridCol>
                <a:gridCol w="1024701">
                  <a:extLst>
                    <a:ext uri="{9D8B030D-6E8A-4147-A177-3AD203B41FA5}">
                      <a16:colId xmlns:a16="http://schemas.microsoft.com/office/drawing/2014/main" val="20001"/>
                    </a:ext>
                  </a:extLst>
                </a:gridCol>
                <a:gridCol w="1024701">
                  <a:extLst>
                    <a:ext uri="{9D8B030D-6E8A-4147-A177-3AD203B41FA5}">
                      <a16:colId xmlns:a16="http://schemas.microsoft.com/office/drawing/2014/main" val="1604938103"/>
                    </a:ext>
                  </a:extLst>
                </a:gridCol>
                <a:gridCol w="1024701">
                  <a:extLst>
                    <a:ext uri="{9D8B030D-6E8A-4147-A177-3AD203B41FA5}">
                      <a16:colId xmlns:a16="http://schemas.microsoft.com/office/drawing/2014/main" val="2469483603"/>
                    </a:ext>
                  </a:extLst>
                </a:gridCol>
              </a:tblGrid>
              <a:tr h="196816">
                <a:tc>
                  <a:txBody>
                    <a:bodyPr/>
                    <a:lstStyle/>
                    <a:p>
                      <a:pPr algn="ctr" fontAlgn="ct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保証</a:t>
                      </a:r>
                      <a:r>
                        <a:rPr lang="en"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１記事</a:t>
                      </a:r>
                      <a:endParaRPr lang="ja-JP" altLang="en-US" sz="800" b="0"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endParaRPr>
                    </a:p>
                  </a:txBody>
                  <a:tcPr anchor="ctr">
                    <a:solidFill>
                      <a:srgbClr val="F2D7D1"/>
                    </a:solidFill>
                  </a:tcPr>
                </a:tc>
                <a:tc>
                  <a:txBody>
                    <a:bodyPr/>
                    <a:lstStyle/>
                    <a:p>
                      <a:pPr algn="ctr" fontAlgn="ct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想定達成期間</a:t>
                      </a:r>
                      <a:endPar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単価</a:t>
                      </a:r>
                    </a:p>
                  </a:txBody>
                  <a:tcPr anchor="ctr">
                    <a:solidFill>
                      <a:srgbClr val="F2D7D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想定</a:t>
                      </a:r>
                      <a:r>
                        <a:rPr lang="en"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CTR</a:t>
                      </a:r>
                      <a:endPar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extLst>
                  <a:ext uri="{0D108BD9-81ED-4DB2-BD59-A6C34878D82A}">
                    <a16:rowId xmlns:a16="http://schemas.microsoft.com/office/drawing/2014/main" val="10000"/>
                  </a:ext>
                </a:extLst>
              </a:tr>
              <a:tr h="254830">
                <a:tc>
                  <a:txBody>
                    <a:bodyPr/>
                    <a:lstStyle/>
                    <a:p>
                      <a:pPr algn="l" fontAlgn="ct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10,000</a:t>
                      </a:r>
                      <a:endPar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algn="l" fontAlgn="ct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30</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日</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¥70</a:t>
                      </a:r>
                    </a:p>
                  </a:txBody>
                  <a:tcPr anchor="ctr">
                    <a:solidFill>
                      <a:schemeClr val="bg1">
                        <a:lumMod val="95000"/>
                      </a:schemeClr>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２～５％</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1"/>
                  </a:ext>
                </a:extLst>
              </a:tr>
              <a:tr h="261109">
                <a:tc>
                  <a:txBody>
                    <a:bodyPr/>
                    <a:lstStyle/>
                    <a:p>
                      <a:pPr algn="l" fontAlgn="ct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20,000</a:t>
                      </a:r>
                      <a:endPar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algn="l" fontAlgn="ct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55</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日</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¥65</a:t>
                      </a:r>
                    </a:p>
                  </a:txBody>
                  <a:tcPr anchor="ctr">
                    <a:solidFill>
                      <a:schemeClr val="bg1">
                        <a:lumMod val="95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9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2"/>
                  </a:ext>
                </a:extLst>
              </a:tr>
              <a:tr h="244492">
                <a:tc>
                  <a:txBody>
                    <a:bodyPr/>
                    <a:lstStyle/>
                    <a:p>
                      <a:pPr algn="l" fontAlgn="ct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30,000</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algn="l" fontAlgn="ct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80</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日</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¥60</a:t>
                      </a:r>
                    </a:p>
                  </a:txBody>
                  <a:tcPr anchor="ctr">
                    <a:solidFill>
                      <a:schemeClr val="bg1">
                        <a:lumMod val="95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9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36" name="テキスト ボックス 35">
            <a:extLst>
              <a:ext uri="{FF2B5EF4-FFF2-40B4-BE49-F238E27FC236}">
                <a16:creationId xmlns:a16="http://schemas.microsoft.com/office/drawing/2014/main" id="{CF6CE501-1BEA-404F-84E3-4AE5A9F131EB}"/>
              </a:ext>
            </a:extLst>
          </p:cNvPr>
          <p:cNvSpPr txBox="1"/>
          <p:nvPr/>
        </p:nvSpPr>
        <p:spPr>
          <a:xfrm>
            <a:off x="7606156" y="4980892"/>
            <a:ext cx="2055956" cy="338554"/>
          </a:xfrm>
          <a:prstGeom prst="rect">
            <a:avLst/>
          </a:prstGeom>
          <a:noFill/>
        </p:spPr>
        <p:txBody>
          <a:bodyPr wrap="square" rtlCol="0">
            <a:spAutoFit/>
          </a:bodyPr>
          <a:lstStyle/>
          <a:p>
            <a:r>
              <a:rPr kumimoji="1" lang="ja-JP" altLang="en-US" sz="800" b="1" dirty="0">
                <a:solidFill>
                  <a:schemeClr val="tx1">
                    <a:lumMod val="75000"/>
                    <a:lumOff val="25000"/>
                  </a:schemeClr>
                </a:solidFill>
                <a:latin typeface="Meiryo" panose="020B0604030504040204" pitchFamily="34" charset="-128"/>
                <a:ea typeface="Meiryo" panose="020B0604030504040204" pitchFamily="34" charset="-128"/>
              </a:rPr>
              <a:t>トップページの「人気連載」欄にバナー</a:t>
            </a:r>
            <a:endParaRPr kumimoji="1" lang="en-US" altLang="ja-JP" sz="800" b="1"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800" b="1" dirty="0">
                <a:solidFill>
                  <a:schemeClr val="tx1">
                    <a:lumMod val="75000"/>
                    <a:lumOff val="25000"/>
                  </a:schemeClr>
                </a:solidFill>
                <a:latin typeface="Meiryo" panose="020B0604030504040204" pitchFamily="34" charset="-128"/>
                <a:ea typeface="Meiryo" panose="020B0604030504040204" pitchFamily="34" charset="-128"/>
              </a:rPr>
              <a:t>を作成し、</a:t>
            </a:r>
            <a:r>
              <a:rPr kumimoji="1" lang="en" altLang="ja-JP" sz="800" b="1" dirty="0">
                <a:solidFill>
                  <a:schemeClr val="tx1">
                    <a:lumMod val="75000"/>
                    <a:lumOff val="25000"/>
                  </a:schemeClr>
                </a:solidFill>
                <a:latin typeface="Meiryo" panose="020B0604030504040204" pitchFamily="34" charset="-128"/>
                <a:ea typeface="Meiryo" panose="020B0604030504040204" pitchFamily="34" charset="-128"/>
              </a:rPr>
              <a:t>LP</a:t>
            </a:r>
            <a:r>
              <a:rPr kumimoji="1" lang="ja-JP" altLang="en-US" sz="800" b="1" dirty="0">
                <a:solidFill>
                  <a:schemeClr val="tx1">
                    <a:lumMod val="75000"/>
                    <a:lumOff val="25000"/>
                  </a:schemeClr>
                </a:solidFill>
                <a:latin typeface="Meiryo" panose="020B0604030504040204" pitchFamily="34" charset="-128"/>
                <a:ea typeface="Meiryo" panose="020B0604030504040204" pitchFamily="34" charset="-128"/>
              </a:rPr>
              <a:t>に誘導します。</a:t>
            </a:r>
          </a:p>
        </p:txBody>
      </p:sp>
      <p:sp>
        <p:nvSpPr>
          <p:cNvPr id="83" name="テキスト ボックス 82">
            <a:extLst>
              <a:ext uri="{FF2B5EF4-FFF2-40B4-BE49-F238E27FC236}">
                <a16:creationId xmlns:a16="http://schemas.microsoft.com/office/drawing/2014/main" id="{F457B10F-9536-CE42-AF13-7CF25E914184}"/>
              </a:ext>
            </a:extLst>
          </p:cNvPr>
          <p:cNvSpPr txBox="1"/>
          <p:nvPr/>
        </p:nvSpPr>
        <p:spPr>
          <a:xfrm>
            <a:off x="4266593" y="1190475"/>
            <a:ext cx="1436612" cy="276999"/>
          </a:xfrm>
          <a:prstGeom prst="rect">
            <a:avLst/>
          </a:prstGeom>
          <a:noFill/>
        </p:spPr>
        <p:txBody>
          <a:bodyPr wrap="none" rtlCol="0">
            <a:spAutoFit/>
          </a:bodyPr>
          <a:lstStyle/>
          <a:p>
            <a:pPr algn="ctr"/>
            <a:r>
              <a:rPr kumimoji="1" lang="ja-JP" altLang="en-US" sz="1200" b="1" spc="300" dirty="0">
                <a:solidFill>
                  <a:srgbClr val="F74E92"/>
                </a:solidFill>
                <a:latin typeface="Meiryo" panose="020B0604030504040204" pitchFamily="34" charset="-128"/>
                <a:ea typeface="Meiryo" panose="020B0604030504040204" pitchFamily="34" charset="-128"/>
              </a:rPr>
              <a:t>＼イチオシ</a:t>
            </a:r>
            <a:r>
              <a:rPr kumimoji="1" lang="en-US" altLang="ja-JP" sz="1200" b="1" spc="300" dirty="0">
                <a:solidFill>
                  <a:srgbClr val="F74E92"/>
                </a:solidFill>
                <a:latin typeface="Meiryo" panose="020B0604030504040204" pitchFamily="34" charset="-128"/>
                <a:ea typeface="Meiryo" panose="020B0604030504040204" pitchFamily="34" charset="-128"/>
              </a:rPr>
              <a:t>!</a:t>
            </a:r>
            <a:r>
              <a:rPr kumimoji="1" lang="ja-JP" altLang="en-US" sz="1200" b="1" spc="300" dirty="0">
                <a:solidFill>
                  <a:srgbClr val="F74E92"/>
                </a:solidFill>
                <a:latin typeface="Meiryo" panose="020B0604030504040204" pitchFamily="34" charset="-128"/>
                <a:ea typeface="Meiryo" panose="020B0604030504040204" pitchFamily="34" charset="-128"/>
              </a:rPr>
              <a:t>／</a:t>
            </a:r>
          </a:p>
        </p:txBody>
      </p:sp>
      <p:sp>
        <p:nvSpPr>
          <p:cNvPr id="58" name="テキスト ボックス 57">
            <a:extLst>
              <a:ext uri="{FF2B5EF4-FFF2-40B4-BE49-F238E27FC236}">
                <a16:creationId xmlns:a16="http://schemas.microsoft.com/office/drawing/2014/main" id="{46C5E223-D2C8-0E4B-A0B5-065BC41B24F4}"/>
              </a:ext>
            </a:extLst>
          </p:cNvPr>
          <p:cNvSpPr txBox="1"/>
          <p:nvPr/>
        </p:nvSpPr>
        <p:spPr>
          <a:xfrm>
            <a:off x="2313853" y="6163798"/>
            <a:ext cx="2173737" cy="246221"/>
          </a:xfrm>
          <a:prstGeom prst="rect">
            <a:avLst/>
          </a:prstGeom>
          <a:noFill/>
        </p:spPr>
        <p:txBody>
          <a:bodyPr wrap="square" rtlCol="0">
            <a:spAutoFit/>
          </a:bodyPr>
          <a:lstStyle/>
          <a:p>
            <a:r>
              <a:rPr kumimoji="1" lang="ja-JP" altLang="en-US" sz="1000" b="1" dirty="0">
                <a:solidFill>
                  <a:schemeClr val="tx1">
                    <a:lumMod val="75000"/>
                    <a:lumOff val="25000"/>
                  </a:schemeClr>
                </a:solidFill>
                <a:latin typeface="Meiryo" panose="020B0604030504040204" pitchFamily="34" charset="-128"/>
                <a:ea typeface="Meiryo" panose="020B0604030504040204" pitchFamily="34" charset="-128"/>
              </a:rPr>
              <a:t>③オプション（任意）</a:t>
            </a:r>
            <a:r>
              <a:rPr kumimoji="1" lang="en-US" altLang="ja-JP" sz="1000" b="1" dirty="0">
                <a:solidFill>
                  <a:schemeClr val="tx1">
                    <a:lumMod val="75000"/>
                    <a:lumOff val="25000"/>
                  </a:schemeClr>
                </a:solidFill>
                <a:latin typeface="Meiryo" panose="020B0604030504040204" pitchFamily="34" charset="-128"/>
                <a:ea typeface="Meiryo" panose="020B0604030504040204" pitchFamily="34" charset="-128"/>
              </a:rPr>
              <a:t>※</a:t>
            </a:r>
            <a:r>
              <a:rPr kumimoji="1" lang="en" altLang="ja-JP" sz="1000" b="1" dirty="0">
                <a:solidFill>
                  <a:schemeClr val="tx1">
                    <a:lumMod val="75000"/>
                    <a:lumOff val="25000"/>
                  </a:schemeClr>
                </a:solidFill>
                <a:latin typeface="Meiryo" panose="020B0604030504040204" pitchFamily="34" charset="-128"/>
                <a:ea typeface="Meiryo" panose="020B0604030504040204" pitchFamily="34" charset="-128"/>
              </a:rPr>
              <a:t>P.2</a:t>
            </a:r>
            <a:r>
              <a:rPr kumimoji="1" lang="en-US" altLang="ja-JP" sz="1000" b="1" dirty="0">
                <a:solidFill>
                  <a:schemeClr val="tx1">
                    <a:lumMod val="75000"/>
                    <a:lumOff val="25000"/>
                  </a:schemeClr>
                </a:solidFill>
                <a:latin typeface="Meiryo" panose="020B0604030504040204" pitchFamily="34" charset="-128"/>
                <a:ea typeface="Meiryo" panose="020B0604030504040204" pitchFamily="34" charset="-128"/>
              </a:rPr>
              <a:t>3</a:t>
            </a:r>
            <a:endParaRPr kumimoji="1" lang="ja-JP" altLang="en-US" sz="1000" b="1"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4CC8CBCA-FC60-C446-A14A-1440763D471B}"/>
              </a:ext>
            </a:extLst>
          </p:cNvPr>
          <p:cNvSpPr txBox="1"/>
          <p:nvPr/>
        </p:nvSpPr>
        <p:spPr>
          <a:xfrm>
            <a:off x="587060" y="355184"/>
            <a:ext cx="8731878" cy="515526"/>
          </a:xfrm>
          <a:prstGeom prst="rect">
            <a:avLst/>
          </a:prstGeom>
          <a:noFill/>
        </p:spPr>
        <p:txBody>
          <a:bodyPr wrap="none" rtlCol="0">
            <a:spAutoFit/>
          </a:bodyPr>
          <a:lstStyle/>
          <a:p>
            <a:pPr algn="ctr">
              <a:lnSpc>
                <a:spcPct val="150000"/>
              </a:lnSpc>
            </a:pPr>
            <a:r>
              <a:rPr kumimoji="1" lang="ja-JP" altLang="en-US" sz="2000" b="1" spc="150" dirty="0">
                <a:solidFill>
                  <a:srgbClr val="F74E92"/>
                </a:solidFill>
                <a:latin typeface="Meiryo" panose="020B0604030504040204" pitchFamily="34" charset="-128"/>
                <a:ea typeface="Meiryo" panose="020B0604030504040204" pitchFamily="34" charset="-128"/>
              </a:rPr>
              <a:t>メニューは、それぞれご要望に合わせて①②③よりお選びください。</a:t>
            </a:r>
            <a:endParaRPr kumimoji="1" lang="ja-JP" altLang="en-US" sz="2000" spc="150" dirty="0">
              <a:solidFill>
                <a:srgbClr val="F74E92"/>
              </a:solidFill>
              <a:latin typeface="Meiryo" panose="020B0604030504040204" pitchFamily="34" charset="-128"/>
              <a:ea typeface="Meiryo" panose="020B0604030504040204" pitchFamily="34" charset="-128"/>
            </a:endParaRPr>
          </a:p>
        </p:txBody>
      </p:sp>
      <p:cxnSp>
        <p:nvCxnSpPr>
          <p:cNvPr id="68" name="直線コネクタ 67">
            <a:extLst>
              <a:ext uri="{FF2B5EF4-FFF2-40B4-BE49-F238E27FC236}">
                <a16:creationId xmlns:a16="http://schemas.microsoft.com/office/drawing/2014/main" id="{DAC41C9D-DB4F-A64E-A75F-401112859520}"/>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表 10">
            <a:extLst>
              <a:ext uri="{FF2B5EF4-FFF2-40B4-BE49-F238E27FC236}">
                <a16:creationId xmlns:a16="http://schemas.microsoft.com/office/drawing/2014/main" id="{8111E5F2-56AC-30BB-C5DE-52B7E1BB8165}"/>
              </a:ext>
            </a:extLst>
          </p:cNvPr>
          <p:cNvGraphicFramePr>
            <a:graphicFrameLocks noGrp="1"/>
          </p:cNvGraphicFramePr>
          <p:nvPr>
            <p:extLst>
              <p:ext uri="{D42A27DB-BD31-4B8C-83A1-F6EECF244321}">
                <p14:modId xmlns:p14="http://schemas.microsoft.com/office/powerpoint/2010/main" val="4118337460"/>
              </p:ext>
            </p:extLst>
          </p:nvPr>
        </p:nvGraphicFramePr>
        <p:xfrm>
          <a:off x="326182" y="1405931"/>
          <a:ext cx="9251910" cy="3520948"/>
        </p:xfrm>
        <a:graphic>
          <a:graphicData uri="http://schemas.openxmlformats.org/drawingml/2006/table">
            <a:tbl>
              <a:tblPr firstRow="1" bandRow="1">
                <a:tableStyleId>{5C22544A-7EE6-4342-B048-85BDC9FD1C3A}</a:tableStyleId>
              </a:tblPr>
              <a:tblGrid>
                <a:gridCol w="1850382">
                  <a:extLst>
                    <a:ext uri="{9D8B030D-6E8A-4147-A177-3AD203B41FA5}">
                      <a16:colId xmlns:a16="http://schemas.microsoft.com/office/drawing/2014/main" val="4156360104"/>
                    </a:ext>
                  </a:extLst>
                </a:gridCol>
                <a:gridCol w="1850382">
                  <a:extLst>
                    <a:ext uri="{9D8B030D-6E8A-4147-A177-3AD203B41FA5}">
                      <a16:colId xmlns:a16="http://schemas.microsoft.com/office/drawing/2014/main" val="2836961121"/>
                    </a:ext>
                  </a:extLst>
                </a:gridCol>
                <a:gridCol w="1850382">
                  <a:extLst>
                    <a:ext uri="{9D8B030D-6E8A-4147-A177-3AD203B41FA5}">
                      <a16:colId xmlns:a16="http://schemas.microsoft.com/office/drawing/2014/main" val="2311101065"/>
                    </a:ext>
                  </a:extLst>
                </a:gridCol>
                <a:gridCol w="1850382">
                  <a:extLst>
                    <a:ext uri="{9D8B030D-6E8A-4147-A177-3AD203B41FA5}">
                      <a16:colId xmlns:a16="http://schemas.microsoft.com/office/drawing/2014/main" val="4028175326"/>
                    </a:ext>
                  </a:extLst>
                </a:gridCol>
                <a:gridCol w="1850382">
                  <a:extLst>
                    <a:ext uri="{9D8B030D-6E8A-4147-A177-3AD203B41FA5}">
                      <a16:colId xmlns:a16="http://schemas.microsoft.com/office/drawing/2014/main" val="1373189756"/>
                    </a:ext>
                  </a:extLst>
                </a:gridCol>
              </a:tblGrid>
              <a:tr h="375293">
                <a:tc>
                  <a:txBody>
                    <a:bodyPr/>
                    <a:lstStyle/>
                    <a:p>
                      <a:pPr algn="ctr"/>
                      <a:endParaRPr kumimoji="1" lang="ja-JP" altLang="en-US" sz="1200" dirty="0">
                        <a:latin typeface="メイリオ" panose="020B0604030504040204" pitchFamily="50" charset="-128"/>
                        <a:ea typeface="メイリオ" panose="020B0604030504040204" pitchFamily="50" charset="-128"/>
                      </a:endParaRPr>
                    </a:p>
                  </a:txBody>
                  <a:tcPr anchor="ctr">
                    <a:solidFill>
                      <a:srgbClr val="FCA1C6"/>
                    </a:solidFill>
                  </a:tcPr>
                </a:tc>
                <a:tc>
                  <a:txBody>
                    <a:bodyPr/>
                    <a:lstStyle/>
                    <a:p>
                      <a:pPr algn="ctr"/>
                      <a:r>
                        <a:rPr kumimoji="1" lang="ja-JP" altLang="en-US" sz="1100" dirty="0">
                          <a:latin typeface="メイリオ" panose="020B0604030504040204" pitchFamily="50" charset="-128"/>
                          <a:ea typeface="メイリオ" panose="020B0604030504040204" pitchFamily="50" charset="-128"/>
                        </a:rPr>
                        <a:t>スタンダードタイアップ</a:t>
                      </a:r>
                    </a:p>
                  </a:txBody>
                  <a:tcPr anchor="ctr">
                    <a:solidFill>
                      <a:srgbClr val="FCA1C6"/>
                    </a:solidFill>
                  </a:tcPr>
                </a:tc>
                <a:tc>
                  <a:txBody>
                    <a:bodyPr/>
                    <a:lstStyle/>
                    <a:p>
                      <a:pPr algn="ctr"/>
                      <a:r>
                        <a:rPr kumimoji="1" lang="ja-JP" altLang="en-US" sz="1100" dirty="0">
                          <a:latin typeface="メイリオ" panose="020B0604030504040204" pitchFamily="50" charset="-128"/>
                          <a:ea typeface="メイリオ" panose="020B0604030504040204" pitchFamily="50" charset="-128"/>
                        </a:rPr>
                        <a:t>ユーザー投稿タイアップ</a:t>
                      </a:r>
                    </a:p>
                  </a:txBody>
                  <a:tcPr anchor="ctr">
                    <a:solidFill>
                      <a:srgbClr val="F74E92"/>
                    </a:solidFill>
                  </a:tcPr>
                </a:tc>
                <a:tc>
                  <a:txBody>
                    <a:bodyPr/>
                    <a:lstStyle/>
                    <a:p>
                      <a:pPr algn="ctr"/>
                      <a:r>
                        <a:rPr kumimoji="1" lang="ja-JP" altLang="en-US" sz="1100" dirty="0">
                          <a:latin typeface="メイリオ" panose="020B0604030504040204" pitchFamily="50" charset="-128"/>
                          <a:ea typeface="メイリオ" panose="020B0604030504040204" pitchFamily="50" charset="-128"/>
                        </a:rPr>
                        <a:t>インタビュータイアップ</a:t>
                      </a:r>
                    </a:p>
                  </a:txBody>
                  <a:tcPr anchor="ctr">
                    <a:solidFill>
                      <a:srgbClr val="FCA1C6"/>
                    </a:solidFill>
                  </a:tcPr>
                </a:tc>
                <a:tc>
                  <a:txBody>
                    <a:bodyPr/>
                    <a:lstStyle/>
                    <a:p>
                      <a:pPr algn="ctr"/>
                      <a:r>
                        <a:rPr kumimoji="1" lang="ja-JP" altLang="en-US" sz="1100" dirty="0">
                          <a:latin typeface="メイリオ" panose="020B0604030504040204" pitchFamily="50" charset="-128"/>
                          <a:ea typeface="メイリオ" panose="020B0604030504040204" pitchFamily="50" charset="-128"/>
                        </a:rPr>
                        <a:t>連載タイアップ</a:t>
                      </a:r>
                    </a:p>
                  </a:txBody>
                  <a:tcPr anchor="ctr">
                    <a:solidFill>
                      <a:srgbClr val="FCA1C6"/>
                    </a:solidFill>
                  </a:tcPr>
                </a:tc>
                <a:extLst>
                  <a:ext uri="{0D108BD9-81ED-4DB2-BD59-A6C34878D82A}">
                    <a16:rowId xmlns:a16="http://schemas.microsoft.com/office/drawing/2014/main" val="557488799"/>
                  </a:ext>
                </a:extLst>
              </a:tr>
              <a:tr h="1513421">
                <a:tc>
                  <a:txBody>
                    <a:bodyPr/>
                    <a:lstStyle/>
                    <a:p>
                      <a:pPr algn="ctr"/>
                      <a:r>
                        <a:rPr kumimoji="1" lang="ja-JP" altLang="en-US" sz="1400" b="0" dirty="0">
                          <a:latin typeface="メイリオ" panose="020B0604030504040204" pitchFamily="50" charset="-128"/>
                          <a:ea typeface="メイリオ" panose="020B0604030504040204" pitchFamily="50" charset="-128"/>
                        </a:rPr>
                        <a:t>メニュー内容</a:t>
                      </a:r>
                      <a:endParaRPr kumimoji="1" lang="en-US" altLang="ja-JP" sz="1400" b="0" dirty="0">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algn="ctr" fontAlgn="ct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endParaRPr kumimoji="1" lang="ja-JP" altLang="en-US" dirty="0">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4066724699"/>
                  </a:ext>
                </a:extLst>
              </a:tr>
              <a:tr h="544078">
                <a:tc>
                  <a:txBody>
                    <a:bodyPr/>
                    <a:lstStyle/>
                    <a:p>
                      <a:pPr algn="ctr"/>
                      <a:r>
                        <a:rPr kumimoji="1" lang="en-US" altLang="ja-JP" sz="1400" b="0" dirty="0">
                          <a:latin typeface="メイリオ" panose="020B0604030504040204" pitchFamily="50" charset="-128"/>
                          <a:ea typeface="メイリオ" panose="020B0604030504040204" pitchFamily="50" charset="-128"/>
                        </a:rPr>
                        <a:t>10,000PV</a:t>
                      </a:r>
                      <a:r>
                        <a:rPr kumimoji="1" lang="ja-JP" altLang="en-US" sz="1400" b="0" dirty="0">
                          <a:latin typeface="メイリオ" panose="020B0604030504040204" pitchFamily="50" charset="-128"/>
                          <a:ea typeface="メイリオ" panose="020B0604030504040204" pitchFamily="50" charset="-128"/>
                        </a:rPr>
                        <a:t>保証</a:t>
                      </a:r>
                      <a:endParaRPr kumimoji="1" lang="en-US" altLang="ja-JP" sz="1400" b="0" dirty="0">
                        <a:latin typeface="メイリオ" panose="020B0604030504040204" pitchFamily="50" charset="-128"/>
                        <a:ea typeface="メイリオ" panose="020B0604030504040204" pitchFamily="50" charset="-128"/>
                      </a:endParaRPr>
                    </a:p>
                  </a:txBody>
                  <a:tcPr anchor="ctr">
                    <a:solidFill>
                      <a:srgbClr val="F2E9F2"/>
                    </a:solidFill>
                  </a:tcPr>
                </a:tc>
                <a:tc>
                  <a:txBody>
                    <a:bodyPr/>
                    <a:lstStyle/>
                    <a:p>
                      <a:pPr algn="ctr"/>
                      <a:r>
                        <a:rPr kumimoji="1" lang="en-US" altLang="ja-JP" sz="1400" b="1" dirty="0">
                          <a:latin typeface="メイリオ" panose="020B0604030504040204" pitchFamily="50" charset="-128"/>
                          <a:ea typeface="メイリオ" panose="020B0604030504040204" pitchFamily="50" charset="-128"/>
                        </a:rPr>
                        <a:t>1,000,000</a:t>
                      </a:r>
                      <a:r>
                        <a:rPr kumimoji="1" lang="ja-JP" altLang="en-US" sz="1400" b="1" dirty="0">
                          <a:latin typeface="メイリオ" panose="020B0604030504040204" pitchFamily="50" charset="-128"/>
                          <a:ea typeface="メイリオ" panose="020B0604030504040204" pitchFamily="50" charset="-128"/>
                        </a:rPr>
                        <a:t>円</a:t>
                      </a:r>
                    </a:p>
                  </a:txBody>
                  <a:tcPr anchor="ctr">
                    <a:solidFill>
                      <a:srgbClr val="F2E9F2"/>
                    </a:solidFill>
                  </a:tcPr>
                </a:tc>
                <a:tc>
                  <a:txBody>
                    <a:bodyPr/>
                    <a:lstStyle/>
                    <a:p>
                      <a:pPr algn="ctr"/>
                      <a:r>
                        <a:rPr kumimoji="1" lang="en-US" altLang="ja-JP" sz="1400" b="1" dirty="0">
                          <a:latin typeface="メイリオ" panose="020B0604030504040204" pitchFamily="50" charset="-128"/>
                          <a:ea typeface="メイリオ" panose="020B0604030504040204" pitchFamily="50" charset="-128"/>
                        </a:rPr>
                        <a:t>1,300,000</a:t>
                      </a:r>
                      <a:r>
                        <a:rPr kumimoji="1" lang="ja-JP" altLang="en-US" sz="1400" b="1" dirty="0">
                          <a:latin typeface="メイリオ" panose="020B0604030504040204" pitchFamily="50" charset="-128"/>
                          <a:ea typeface="メイリオ" panose="020B0604030504040204" pitchFamily="50" charset="-128"/>
                        </a:rPr>
                        <a:t>円</a:t>
                      </a:r>
                    </a:p>
                  </a:txBody>
                  <a:tcPr anchor="ctr">
                    <a:solidFill>
                      <a:srgbClr val="F2E9F2"/>
                    </a:solidFill>
                  </a:tcPr>
                </a:tc>
                <a:tc>
                  <a:txBody>
                    <a:bodyPr/>
                    <a:lstStyle/>
                    <a:p>
                      <a:pPr algn="ctr"/>
                      <a:r>
                        <a:rPr kumimoji="1" lang="en-US" altLang="ja-JP" sz="1400" b="1" dirty="0">
                          <a:latin typeface="メイリオ" panose="020B0604030504040204" pitchFamily="50" charset="-128"/>
                          <a:ea typeface="メイリオ" panose="020B0604030504040204" pitchFamily="50" charset="-128"/>
                        </a:rPr>
                        <a:t>1,500,000</a:t>
                      </a:r>
                      <a:r>
                        <a:rPr kumimoji="1" lang="ja-JP" altLang="en-US" sz="1400" b="1" dirty="0">
                          <a:latin typeface="メイリオ" panose="020B0604030504040204" pitchFamily="50" charset="-128"/>
                          <a:ea typeface="メイリオ" panose="020B0604030504040204" pitchFamily="50" charset="-128"/>
                        </a:rPr>
                        <a:t>円</a:t>
                      </a:r>
                    </a:p>
                  </a:txBody>
                  <a:tcPr anchor="ctr">
                    <a:solidFill>
                      <a:srgbClr val="F2E9F2"/>
                    </a:solidFill>
                  </a:tcPr>
                </a:tc>
                <a:tc>
                  <a:txBody>
                    <a:bodyPr/>
                    <a:lstStyle/>
                    <a:p>
                      <a:pPr algn="ctr"/>
                      <a:r>
                        <a:rPr kumimoji="1" lang="en-US" altLang="ja-JP" sz="1200" b="1" dirty="0">
                          <a:latin typeface="メイリオ" panose="020B0604030504040204" pitchFamily="50" charset="-128"/>
                          <a:ea typeface="メイリオ" panose="020B0604030504040204" pitchFamily="50" charset="-128"/>
                        </a:rPr>
                        <a:t>3</a:t>
                      </a:r>
                      <a:r>
                        <a:rPr kumimoji="1" lang="ja-JP" altLang="en-US" sz="1200" b="1" dirty="0">
                          <a:latin typeface="メイリオ" panose="020B0604030504040204" pitchFamily="50" charset="-128"/>
                          <a:ea typeface="メイリオ" panose="020B0604030504040204" pitchFamily="50" charset="-128"/>
                        </a:rPr>
                        <a:t>記事</a:t>
                      </a:r>
                      <a:r>
                        <a:rPr kumimoji="1" lang="en-US" altLang="ja-JP" sz="1200" b="1" dirty="0">
                          <a:latin typeface="メイリオ" panose="020B0604030504040204" pitchFamily="50" charset="-128"/>
                          <a:ea typeface="メイリオ" panose="020B0604030504040204" pitchFamily="50" charset="-128"/>
                        </a:rPr>
                        <a:t>/3,900,000</a:t>
                      </a:r>
                      <a:r>
                        <a:rPr kumimoji="1" lang="ja-JP" altLang="en-US" sz="1200" b="1" dirty="0">
                          <a:latin typeface="メイリオ" panose="020B0604030504040204" pitchFamily="50" charset="-128"/>
                          <a:ea typeface="メイリオ" panose="020B0604030504040204" pitchFamily="50" charset="-128"/>
                        </a:rPr>
                        <a:t>円</a:t>
                      </a:r>
                      <a:endParaRPr kumimoji="1" lang="en-US" altLang="ja-JP" sz="1200" b="1" dirty="0">
                        <a:latin typeface="メイリオ" panose="020B0604030504040204" pitchFamily="50" charset="-128"/>
                        <a:ea typeface="メイリオ" panose="020B0604030504040204" pitchFamily="50" charset="-128"/>
                      </a:endParaRPr>
                    </a:p>
                    <a:p>
                      <a:pPr algn="ctr"/>
                      <a:r>
                        <a:rPr kumimoji="1" lang="en-US" altLang="ja-JP" sz="1200" b="1" dirty="0">
                          <a:latin typeface="メイリオ" panose="020B0604030504040204" pitchFamily="50" charset="-128"/>
                          <a:ea typeface="メイリオ" panose="020B0604030504040204" pitchFamily="50" charset="-128"/>
                        </a:rPr>
                        <a:t>6</a:t>
                      </a:r>
                      <a:r>
                        <a:rPr kumimoji="1" lang="ja-JP" altLang="en-US" sz="1200" b="1" dirty="0">
                          <a:latin typeface="メイリオ" panose="020B0604030504040204" pitchFamily="50" charset="-128"/>
                          <a:ea typeface="メイリオ" panose="020B0604030504040204" pitchFamily="50" charset="-128"/>
                        </a:rPr>
                        <a:t>記事</a:t>
                      </a:r>
                      <a:r>
                        <a:rPr kumimoji="1" lang="en-US" altLang="ja-JP" sz="1200" b="1" dirty="0">
                          <a:latin typeface="メイリオ" panose="020B0604030504040204" pitchFamily="50" charset="-128"/>
                          <a:ea typeface="メイリオ" panose="020B0604030504040204" pitchFamily="50" charset="-128"/>
                        </a:rPr>
                        <a:t>/7,200,000</a:t>
                      </a:r>
                      <a:r>
                        <a:rPr kumimoji="1" lang="ja-JP" altLang="en-US" sz="1200" b="1" dirty="0">
                          <a:latin typeface="メイリオ" panose="020B0604030504040204" pitchFamily="50" charset="-128"/>
                          <a:ea typeface="メイリオ" panose="020B0604030504040204" pitchFamily="50" charset="-128"/>
                        </a:rPr>
                        <a:t>円</a:t>
                      </a:r>
                    </a:p>
                  </a:txBody>
                  <a:tcPr anchor="ctr">
                    <a:solidFill>
                      <a:srgbClr val="F2E9F2"/>
                    </a:solidFill>
                  </a:tcPr>
                </a:tc>
                <a:extLst>
                  <a:ext uri="{0D108BD9-81ED-4DB2-BD59-A6C34878D82A}">
                    <a16:rowId xmlns:a16="http://schemas.microsoft.com/office/drawing/2014/main" val="2006754214"/>
                  </a:ext>
                </a:extLst>
              </a:tr>
              <a:tr h="544078">
                <a:tc>
                  <a:txBody>
                    <a:bodyPr/>
                    <a:lstStyle/>
                    <a:p>
                      <a:pPr algn="ctr"/>
                      <a:r>
                        <a:rPr kumimoji="1" lang="en-US" altLang="ja-JP" sz="1400" b="0" dirty="0">
                          <a:latin typeface="メイリオ" panose="020B0604030504040204" pitchFamily="50" charset="-128"/>
                          <a:ea typeface="メイリオ" panose="020B0604030504040204" pitchFamily="50" charset="-128"/>
                        </a:rPr>
                        <a:t>20,000PV</a:t>
                      </a:r>
                      <a:r>
                        <a:rPr kumimoji="1" lang="ja-JP" altLang="en-US" sz="1400" b="0" dirty="0">
                          <a:latin typeface="メイリオ" panose="020B0604030504040204" pitchFamily="50" charset="-128"/>
                          <a:ea typeface="メイリオ" panose="020B0604030504040204" pitchFamily="50" charset="-128"/>
                        </a:rPr>
                        <a:t>保証</a:t>
                      </a:r>
                    </a:p>
                  </a:txBody>
                  <a:tcPr anchor="ctr">
                    <a:solidFill>
                      <a:srgbClr val="F2E9F2"/>
                    </a:solidFill>
                  </a:tcPr>
                </a:tc>
                <a:tc>
                  <a:txBody>
                    <a:bodyPr/>
                    <a:lstStyle/>
                    <a:p>
                      <a:pPr algn="ctr"/>
                      <a:r>
                        <a:rPr kumimoji="1" lang="en-US" altLang="ja-JP" sz="1400" b="1" dirty="0">
                          <a:latin typeface="メイリオ" panose="020B0604030504040204" pitchFamily="50" charset="-128"/>
                          <a:ea typeface="メイリオ" panose="020B0604030504040204" pitchFamily="50" charset="-128"/>
                        </a:rPr>
                        <a:t>1,600,000</a:t>
                      </a:r>
                      <a:r>
                        <a:rPr kumimoji="1" lang="ja-JP" altLang="en-US" sz="1400" b="1" dirty="0">
                          <a:latin typeface="メイリオ" panose="020B0604030504040204" pitchFamily="50" charset="-128"/>
                          <a:ea typeface="メイリオ" panose="020B0604030504040204" pitchFamily="50" charset="-128"/>
                        </a:rPr>
                        <a:t>円</a:t>
                      </a:r>
                    </a:p>
                  </a:txBody>
                  <a:tcPr anchor="ctr">
                    <a:solidFill>
                      <a:srgbClr val="F2E9F2"/>
                    </a:solidFill>
                  </a:tcPr>
                </a:tc>
                <a:tc>
                  <a:txBody>
                    <a:bodyPr/>
                    <a:lstStyle/>
                    <a:p>
                      <a:pPr algn="ctr"/>
                      <a:r>
                        <a:rPr kumimoji="1" lang="en-US" altLang="ja-JP" sz="1400" b="1" dirty="0">
                          <a:latin typeface="メイリオ" panose="020B0604030504040204" pitchFamily="50" charset="-128"/>
                          <a:ea typeface="メイリオ" panose="020B0604030504040204" pitchFamily="50" charset="-128"/>
                        </a:rPr>
                        <a:t>1,900,000</a:t>
                      </a:r>
                      <a:r>
                        <a:rPr kumimoji="1" lang="ja-JP" altLang="en-US" sz="1400" b="1" dirty="0">
                          <a:latin typeface="メイリオ" panose="020B0604030504040204" pitchFamily="50" charset="-128"/>
                          <a:ea typeface="メイリオ" panose="020B0604030504040204" pitchFamily="50" charset="-128"/>
                        </a:rPr>
                        <a:t>円</a:t>
                      </a:r>
                    </a:p>
                  </a:txBody>
                  <a:tcPr anchor="ctr">
                    <a:solidFill>
                      <a:srgbClr val="F2E9F2"/>
                    </a:solidFill>
                  </a:tcPr>
                </a:tc>
                <a:tc>
                  <a:txBody>
                    <a:bodyPr/>
                    <a:lstStyle/>
                    <a:p>
                      <a:pPr algn="ctr"/>
                      <a:r>
                        <a:rPr kumimoji="1" lang="en-US" altLang="ja-JP" sz="1400" b="1" dirty="0">
                          <a:latin typeface="メイリオ" panose="020B0604030504040204" pitchFamily="50" charset="-128"/>
                          <a:ea typeface="メイリオ" panose="020B0604030504040204" pitchFamily="50" charset="-128"/>
                        </a:rPr>
                        <a:t>2,100,000</a:t>
                      </a:r>
                      <a:r>
                        <a:rPr kumimoji="1" lang="ja-JP" altLang="en-US" sz="1400" b="1" dirty="0">
                          <a:latin typeface="メイリオ" panose="020B0604030504040204" pitchFamily="50" charset="-128"/>
                          <a:ea typeface="メイリオ" panose="020B0604030504040204" pitchFamily="50" charset="-128"/>
                        </a:rPr>
                        <a:t>円</a:t>
                      </a:r>
                    </a:p>
                  </a:txBody>
                  <a:tcPr anchor="ctr">
                    <a:solidFill>
                      <a:srgbClr val="F2E9F2"/>
                    </a:solidFill>
                  </a:tcPr>
                </a:tc>
                <a:tc>
                  <a:txBody>
                    <a:bodyPr/>
                    <a:lstStyle/>
                    <a:p>
                      <a:pPr algn="ctr"/>
                      <a:r>
                        <a:rPr kumimoji="1" lang="en-US" altLang="ja-JP" sz="1200" b="1" dirty="0">
                          <a:latin typeface="メイリオ" panose="020B0604030504040204" pitchFamily="50" charset="-128"/>
                          <a:ea typeface="メイリオ" panose="020B0604030504040204" pitchFamily="50" charset="-128"/>
                        </a:rPr>
                        <a:t>3</a:t>
                      </a:r>
                      <a:r>
                        <a:rPr kumimoji="1" lang="ja-JP" altLang="en-US" sz="1200" b="1" dirty="0">
                          <a:latin typeface="メイリオ" panose="020B0604030504040204" pitchFamily="50" charset="-128"/>
                          <a:ea typeface="メイリオ" panose="020B0604030504040204" pitchFamily="50" charset="-128"/>
                        </a:rPr>
                        <a:t>記事</a:t>
                      </a:r>
                      <a:r>
                        <a:rPr kumimoji="1" lang="en-US" altLang="ja-JP" sz="1200" b="1" dirty="0">
                          <a:latin typeface="メイリオ" panose="020B0604030504040204" pitchFamily="50" charset="-128"/>
                          <a:ea typeface="メイリオ" panose="020B0604030504040204" pitchFamily="50" charset="-128"/>
                        </a:rPr>
                        <a:t>/5,700,000</a:t>
                      </a:r>
                      <a:r>
                        <a:rPr kumimoji="1" lang="ja-JP" altLang="en-US" sz="1200" b="1" dirty="0">
                          <a:latin typeface="メイリオ" panose="020B0604030504040204" pitchFamily="50" charset="-128"/>
                          <a:ea typeface="メイリオ" panose="020B0604030504040204" pitchFamily="50" charset="-128"/>
                        </a:rPr>
                        <a:t>円</a:t>
                      </a:r>
                      <a:endParaRPr kumimoji="1" lang="en-US" altLang="ja-JP" sz="1200" b="1" dirty="0">
                        <a:latin typeface="メイリオ" panose="020B0604030504040204" pitchFamily="50" charset="-128"/>
                        <a:ea typeface="メイリオ" panose="020B0604030504040204" pitchFamily="50" charset="-128"/>
                      </a:endParaRPr>
                    </a:p>
                    <a:p>
                      <a:pPr algn="ctr"/>
                      <a:r>
                        <a:rPr kumimoji="1" lang="en-US" altLang="ja-JP" sz="1200" b="1" dirty="0">
                          <a:latin typeface="メイリオ" panose="020B0604030504040204" pitchFamily="50" charset="-128"/>
                          <a:ea typeface="メイリオ" panose="020B0604030504040204" pitchFamily="50" charset="-128"/>
                        </a:rPr>
                        <a:t>6</a:t>
                      </a:r>
                      <a:r>
                        <a:rPr kumimoji="1" lang="ja-JP" altLang="en-US" sz="1200" b="1" dirty="0">
                          <a:latin typeface="メイリオ" panose="020B0604030504040204" pitchFamily="50" charset="-128"/>
                          <a:ea typeface="メイリオ" panose="020B0604030504040204" pitchFamily="50" charset="-128"/>
                        </a:rPr>
                        <a:t>記事</a:t>
                      </a:r>
                      <a:r>
                        <a:rPr kumimoji="1" lang="en-US" altLang="ja-JP" sz="1200" b="1" dirty="0">
                          <a:latin typeface="メイリオ" panose="020B0604030504040204" pitchFamily="50" charset="-128"/>
                          <a:ea typeface="メイリオ" panose="020B0604030504040204" pitchFamily="50" charset="-128"/>
                        </a:rPr>
                        <a:t>/10,800,000</a:t>
                      </a:r>
                      <a:r>
                        <a:rPr kumimoji="1" lang="ja-JP" altLang="en-US" sz="1200" b="1" dirty="0">
                          <a:latin typeface="メイリオ" panose="020B0604030504040204" pitchFamily="50" charset="-128"/>
                          <a:ea typeface="メイリオ" panose="020B0604030504040204" pitchFamily="50" charset="-128"/>
                        </a:rPr>
                        <a:t>円</a:t>
                      </a:r>
                    </a:p>
                  </a:txBody>
                  <a:tcPr anchor="ctr">
                    <a:solidFill>
                      <a:srgbClr val="F2E9F2"/>
                    </a:solidFill>
                  </a:tcPr>
                </a:tc>
                <a:extLst>
                  <a:ext uri="{0D108BD9-81ED-4DB2-BD59-A6C34878D82A}">
                    <a16:rowId xmlns:a16="http://schemas.microsoft.com/office/drawing/2014/main" val="3517532553"/>
                  </a:ext>
                </a:extLst>
              </a:tr>
              <a:tr h="544078">
                <a:tc>
                  <a:txBody>
                    <a:bodyPr/>
                    <a:lstStyle/>
                    <a:p>
                      <a:pPr algn="ctr"/>
                      <a:r>
                        <a:rPr kumimoji="1" lang="en-US" altLang="ja-JP" sz="1400" b="0" dirty="0">
                          <a:latin typeface="メイリオ" panose="020B0604030504040204" pitchFamily="50" charset="-128"/>
                          <a:ea typeface="メイリオ" panose="020B0604030504040204" pitchFamily="50" charset="-128"/>
                        </a:rPr>
                        <a:t>30,000PV</a:t>
                      </a:r>
                      <a:r>
                        <a:rPr kumimoji="1" lang="ja-JP" altLang="en-US" sz="1400" b="0" dirty="0">
                          <a:latin typeface="メイリオ" panose="020B0604030504040204" pitchFamily="50" charset="-128"/>
                          <a:ea typeface="メイリオ" panose="020B0604030504040204" pitchFamily="50" charset="-128"/>
                        </a:rPr>
                        <a:t>保証</a:t>
                      </a:r>
                    </a:p>
                  </a:txBody>
                  <a:tcPr anchor="ctr">
                    <a:solidFill>
                      <a:srgbClr val="F2E9F2"/>
                    </a:solidFill>
                  </a:tcPr>
                </a:tc>
                <a:tc>
                  <a:txBody>
                    <a:bodyPr/>
                    <a:lstStyle/>
                    <a:p>
                      <a:pPr algn="ctr"/>
                      <a:r>
                        <a:rPr kumimoji="1" lang="en-US" altLang="ja-JP" sz="1400" b="1" dirty="0">
                          <a:latin typeface="メイリオ" panose="020B0604030504040204" pitchFamily="50" charset="-128"/>
                          <a:ea typeface="メイリオ" panose="020B0604030504040204" pitchFamily="50" charset="-128"/>
                        </a:rPr>
                        <a:t>2,100,000</a:t>
                      </a:r>
                      <a:r>
                        <a:rPr kumimoji="1" lang="ja-JP" altLang="en-US" sz="1400" b="1" dirty="0">
                          <a:latin typeface="メイリオ" panose="020B0604030504040204" pitchFamily="50" charset="-128"/>
                          <a:ea typeface="メイリオ" panose="020B0604030504040204" pitchFamily="50" charset="-128"/>
                        </a:rPr>
                        <a:t>円</a:t>
                      </a:r>
                    </a:p>
                  </a:txBody>
                  <a:tcPr anchor="ctr">
                    <a:solidFill>
                      <a:srgbClr val="F2E9F2"/>
                    </a:solidFill>
                  </a:tcPr>
                </a:tc>
                <a:tc>
                  <a:txBody>
                    <a:bodyPr/>
                    <a:lstStyle/>
                    <a:p>
                      <a:pPr algn="ctr"/>
                      <a:r>
                        <a:rPr kumimoji="1" lang="en-US" altLang="ja-JP" sz="1400" b="1" dirty="0">
                          <a:latin typeface="メイリオ" panose="020B0604030504040204" pitchFamily="50" charset="-128"/>
                          <a:ea typeface="メイリオ" panose="020B0604030504040204" pitchFamily="50" charset="-128"/>
                        </a:rPr>
                        <a:t>2,400,000</a:t>
                      </a:r>
                      <a:r>
                        <a:rPr kumimoji="1" lang="ja-JP" altLang="en-US" sz="1400" b="1" dirty="0">
                          <a:latin typeface="メイリオ" panose="020B0604030504040204" pitchFamily="50" charset="-128"/>
                          <a:ea typeface="メイリオ" panose="020B0604030504040204" pitchFamily="50" charset="-128"/>
                        </a:rPr>
                        <a:t>円</a:t>
                      </a:r>
                    </a:p>
                  </a:txBody>
                  <a:tcPr anchor="ctr">
                    <a:solidFill>
                      <a:srgbClr val="F2E9F2"/>
                    </a:solidFill>
                  </a:tcPr>
                </a:tc>
                <a:tc>
                  <a:txBody>
                    <a:bodyPr/>
                    <a:lstStyle/>
                    <a:p>
                      <a:pPr algn="ctr"/>
                      <a:r>
                        <a:rPr kumimoji="1" lang="en-US" altLang="ja-JP" sz="1400" b="1" dirty="0">
                          <a:latin typeface="メイリオ" panose="020B0604030504040204" pitchFamily="50" charset="-128"/>
                          <a:ea typeface="メイリオ" panose="020B0604030504040204" pitchFamily="50" charset="-128"/>
                        </a:rPr>
                        <a:t>2,600,000</a:t>
                      </a:r>
                      <a:r>
                        <a:rPr kumimoji="1" lang="ja-JP" altLang="en-US" sz="1400" b="1" dirty="0">
                          <a:latin typeface="メイリオ" panose="020B0604030504040204" pitchFamily="50" charset="-128"/>
                          <a:ea typeface="メイリオ" panose="020B0604030504040204" pitchFamily="50" charset="-128"/>
                        </a:rPr>
                        <a:t>円</a:t>
                      </a:r>
                    </a:p>
                  </a:txBody>
                  <a:tcPr anchor="ctr">
                    <a:solidFill>
                      <a:srgbClr val="F2E9F2"/>
                    </a:solidFill>
                  </a:tcPr>
                </a:tc>
                <a:tc>
                  <a:txBody>
                    <a:bodyPr/>
                    <a:lstStyle/>
                    <a:p>
                      <a:pPr algn="ctr"/>
                      <a:r>
                        <a:rPr kumimoji="1" lang="en-US" altLang="ja-JP" sz="1200" b="1" dirty="0">
                          <a:latin typeface="メイリオ" panose="020B0604030504040204" pitchFamily="50" charset="-128"/>
                          <a:ea typeface="メイリオ" panose="020B0604030504040204" pitchFamily="50" charset="-128"/>
                        </a:rPr>
                        <a:t>3</a:t>
                      </a:r>
                      <a:r>
                        <a:rPr kumimoji="1" lang="ja-JP" altLang="en-US" sz="1200" b="1" dirty="0">
                          <a:latin typeface="メイリオ" panose="020B0604030504040204" pitchFamily="50" charset="-128"/>
                          <a:ea typeface="メイリオ" panose="020B0604030504040204" pitchFamily="50" charset="-128"/>
                        </a:rPr>
                        <a:t>記事</a:t>
                      </a:r>
                      <a:r>
                        <a:rPr kumimoji="1" lang="en-US" altLang="ja-JP" sz="1200" b="1" dirty="0">
                          <a:latin typeface="メイリオ" panose="020B0604030504040204" pitchFamily="50" charset="-128"/>
                          <a:ea typeface="メイリオ" panose="020B0604030504040204" pitchFamily="50" charset="-128"/>
                        </a:rPr>
                        <a:t>/7,200,000</a:t>
                      </a:r>
                      <a:r>
                        <a:rPr kumimoji="1" lang="ja-JP" altLang="en-US" sz="1200" b="1" dirty="0">
                          <a:latin typeface="メイリオ" panose="020B0604030504040204" pitchFamily="50" charset="-128"/>
                          <a:ea typeface="メイリオ" panose="020B0604030504040204" pitchFamily="50" charset="-128"/>
                        </a:rPr>
                        <a:t>円</a:t>
                      </a:r>
                      <a:endParaRPr kumimoji="1" lang="en-US" altLang="ja-JP" sz="1200" b="1" dirty="0">
                        <a:latin typeface="メイリオ" panose="020B0604030504040204" pitchFamily="50" charset="-128"/>
                        <a:ea typeface="メイリオ" panose="020B0604030504040204" pitchFamily="50" charset="-128"/>
                      </a:endParaRPr>
                    </a:p>
                    <a:p>
                      <a:pPr algn="ctr"/>
                      <a:r>
                        <a:rPr kumimoji="1" lang="en-US" altLang="ja-JP" sz="1200" b="1" dirty="0">
                          <a:latin typeface="メイリオ" panose="020B0604030504040204" pitchFamily="50" charset="-128"/>
                          <a:ea typeface="メイリオ" panose="020B0604030504040204" pitchFamily="50" charset="-128"/>
                        </a:rPr>
                        <a:t>6</a:t>
                      </a:r>
                      <a:r>
                        <a:rPr kumimoji="1" lang="ja-JP" altLang="en-US" sz="1200" b="1" dirty="0">
                          <a:latin typeface="メイリオ" panose="020B0604030504040204" pitchFamily="50" charset="-128"/>
                          <a:ea typeface="メイリオ" panose="020B0604030504040204" pitchFamily="50" charset="-128"/>
                        </a:rPr>
                        <a:t>記事</a:t>
                      </a:r>
                      <a:r>
                        <a:rPr kumimoji="1" lang="en-US" altLang="ja-JP" sz="1200" b="1" dirty="0">
                          <a:latin typeface="メイリオ" panose="020B0604030504040204" pitchFamily="50" charset="-128"/>
                          <a:ea typeface="メイリオ" panose="020B0604030504040204" pitchFamily="50" charset="-128"/>
                        </a:rPr>
                        <a:t>/13,800,000</a:t>
                      </a:r>
                      <a:r>
                        <a:rPr kumimoji="1" lang="ja-JP" altLang="en-US" sz="1200" b="1" dirty="0">
                          <a:latin typeface="メイリオ" panose="020B0604030504040204" pitchFamily="50" charset="-128"/>
                          <a:ea typeface="メイリオ" panose="020B0604030504040204" pitchFamily="50" charset="-128"/>
                        </a:rPr>
                        <a:t>円</a:t>
                      </a:r>
                    </a:p>
                  </a:txBody>
                  <a:tcPr anchor="ctr">
                    <a:solidFill>
                      <a:srgbClr val="F2E9F2"/>
                    </a:solidFill>
                  </a:tcPr>
                </a:tc>
                <a:extLst>
                  <a:ext uri="{0D108BD9-81ED-4DB2-BD59-A6C34878D82A}">
                    <a16:rowId xmlns:a16="http://schemas.microsoft.com/office/drawing/2014/main" val="3157352846"/>
                  </a:ext>
                </a:extLst>
              </a:tr>
            </a:tbl>
          </a:graphicData>
        </a:graphic>
      </p:graphicFrame>
      <p:sp>
        <p:nvSpPr>
          <p:cNvPr id="14" name="角丸四角形 42">
            <a:extLst>
              <a:ext uri="{FF2B5EF4-FFF2-40B4-BE49-F238E27FC236}">
                <a16:creationId xmlns:a16="http://schemas.microsoft.com/office/drawing/2014/main" id="{0FD602D2-69AC-833D-0861-733A32793BEE}"/>
              </a:ext>
            </a:extLst>
          </p:cNvPr>
          <p:cNvSpPr/>
          <p:nvPr/>
        </p:nvSpPr>
        <p:spPr>
          <a:xfrm>
            <a:off x="2239038" y="2965121"/>
            <a:ext cx="1684978" cy="26919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491CC4B-458B-5C4E-849B-519B3E8E1D86}"/>
              </a:ext>
            </a:extLst>
          </p:cNvPr>
          <p:cNvSpPr txBox="1"/>
          <p:nvPr/>
        </p:nvSpPr>
        <p:spPr>
          <a:xfrm>
            <a:off x="2482974" y="3019411"/>
            <a:ext cx="1221082" cy="230832"/>
          </a:xfrm>
          <a:prstGeom prst="rect">
            <a:avLst/>
          </a:prstGeom>
          <a:noFill/>
        </p:spPr>
        <p:txBody>
          <a:bodyPr wrap="square" rtlCol="0">
            <a:spAutoFit/>
          </a:bodyPr>
          <a:lstStyle/>
          <a:p>
            <a:pPr algn="ctr"/>
            <a:r>
              <a:rPr kumimoji="1" lang="ja-JP" altLang="en-US" sz="900" b="1" spc="100">
                <a:solidFill>
                  <a:srgbClr val="F74E92"/>
                </a:solidFill>
                <a:latin typeface="Meiryo" panose="020B0604030504040204" pitchFamily="34" charset="-128"/>
                <a:ea typeface="Meiryo" panose="020B0604030504040204" pitchFamily="34" charset="-128"/>
              </a:rPr>
              <a:t>取材・撮影　</a:t>
            </a:r>
            <a:r>
              <a:rPr kumimoji="1" lang="ja-JP" altLang="en-US" sz="900" b="1" spc="100">
                <a:solidFill>
                  <a:schemeClr val="tx1">
                    <a:lumMod val="75000"/>
                    <a:lumOff val="25000"/>
                  </a:schemeClr>
                </a:solidFill>
                <a:latin typeface="Meiryo" panose="020B0604030504040204" pitchFamily="34" charset="-128"/>
                <a:ea typeface="Meiryo" panose="020B0604030504040204" pitchFamily="34" charset="-128"/>
              </a:rPr>
              <a:t>なし</a:t>
            </a:r>
          </a:p>
        </p:txBody>
      </p:sp>
      <p:sp>
        <p:nvSpPr>
          <p:cNvPr id="16" name="角丸四角形 76">
            <a:extLst>
              <a:ext uri="{FF2B5EF4-FFF2-40B4-BE49-F238E27FC236}">
                <a16:creationId xmlns:a16="http://schemas.microsoft.com/office/drawing/2014/main" id="{7346A4E5-A3BF-99D9-D7CA-105C47094B7D}"/>
              </a:ext>
            </a:extLst>
          </p:cNvPr>
          <p:cNvSpPr/>
          <p:nvPr/>
        </p:nvSpPr>
        <p:spPr>
          <a:xfrm>
            <a:off x="4119454" y="2965121"/>
            <a:ext cx="1684978" cy="26919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3C5759D-F4E7-5B2A-3C2B-C4ECE023BB25}"/>
              </a:ext>
            </a:extLst>
          </p:cNvPr>
          <p:cNvSpPr txBox="1"/>
          <p:nvPr/>
        </p:nvSpPr>
        <p:spPr>
          <a:xfrm>
            <a:off x="4364068" y="3019411"/>
            <a:ext cx="1221082" cy="230832"/>
          </a:xfrm>
          <a:prstGeom prst="rect">
            <a:avLst/>
          </a:prstGeom>
          <a:noFill/>
        </p:spPr>
        <p:txBody>
          <a:bodyPr wrap="square" rtlCol="0">
            <a:spAutoFit/>
          </a:bodyPr>
          <a:lstStyle/>
          <a:p>
            <a:pPr algn="ctr"/>
            <a:r>
              <a:rPr kumimoji="1" lang="ja-JP" altLang="en-US" sz="900" b="1" spc="100" dirty="0">
                <a:solidFill>
                  <a:srgbClr val="F74E92"/>
                </a:solidFill>
                <a:latin typeface="Meiryo" panose="020B0604030504040204" pitchFamily="34" charset="-128"/>
                <a:ea typeface="Meiryo" panose="020B0604030504040204" pitchFamily="34" charset="-128"/>
              </a:rPr>
              <a:t>取材・撮影　</a:t>
            </a:r>
            <a:r>
              <a:rPr kumimoji="1" lang="ja-JP" altLang="en-US" sz="900" b="1" spc="100" dirty="0">
                <a:solidFill>
                  <a:schemeClr val="tx1">
                    <a:lumMod val="75000"/>
                    <a:lumOff val="25000"/>
                  </a:schemeClr>
                </a:solidFill>
                <a:latin typeface="Meiryo" panose="020B0604030504040204" pitchFamily="34" charset="-128"/>
                <a:ea typeface="Meiryo" panose="020B0604030504040204" pitchFamily="34" charset="-128"/>
              </a:rPr>
              <a:t>なし</a:t>
            </a:r>
          </a:p>
        </p:txBody>
      </p:sp>
      <p:sp>
        <p:nvSpPr>
          <p:cNvPr id="22" name="角丸四角形 78">
            <a:extLst>
              <a:ext uri="{FF2B5EF4-FFF2-40B4-BE49-F238E27FC236}">
                <a16:creationId xmlns:a16="http://schemas.microsoft.com/office/drawing/2014/main" id="{5C94DDBE-B242-BE00-AE77-8935668EA895}"/>
              </a:ext>
            </a:extLst>
          </p:cNvPr>
          <p:cNvSpPr/>
          <p:nvPr/>
        </p:nvSpPr>
        <p:spPr>
          <a:xfrm>
            <a:off x="5970389" y="2967919"/>
            <a:ext cx="1684978" cy="26919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34F20F3-1CCC-BFF2-BFCC-6A55578F8D46}"/>
              </a:ext>
            </a:extLst>
          </p:cNvPr>
          <p:cNvSpPr txBox="1"/>
          <p:nvPr/>
        </p:nvSpPr>
        <p:spPr>
          <a:xfrm>
            <a:off x="6216376" y="2990310"/>
            <a:ext cx="1221082" cy="230832"/>
          </a:xfrm>
          <a:prstGeom prst="rect">
            <a:avLst/>
          </a:prstGeom>
          <a:noFill/>
        </p:spPr>
        <p:txBody>
          <a:bodyPr wrap="square" rtlCol="0">
            <a:spAutoFit/>
          </a:bodyPr>
          <a:lstStyle/>
          <a:p>
            <a:pPr algn="ctr"/>
            <a:r>
              <a:rPr kumimoji="1" lang="ja-JP" altLang="en-US" sz="900" b="1" spc="100" dirty="0">
                <a:solidFill>
                  <a:srgbClr val="F74E92"/>
                </a:solidFill>
                <a:latin typeface="Meiryo" panose="020B0604030504040204" pitchFamily="34" charset="-128"/>
                <a:ea typeface="Meiryo" panose="020B0604030504040204" pitchFamily="34" charset="-128"/>
              </a:rPr>
              <a:t>取材・撮影　</a:t>
            </a:r>
            <a:r>
              <a:rPr kumimoji="1" lang="ja-JP" altLang="en-US" sz="900" b="1" spc="100" dirty="0">
                <a:solidFill>
                  <a:schemeClr val="tx1">
                    <a:lumMod val="75000"/>
                    <a:lumOff val="25000"/>
                  </a:schemeClr>
                </a:solidFill>
                <a:latin typeface="Meiryo" panose="020B0604030504040204" pitchFamily="34" charset="-128"/>
                <a:ea typeface="Meiryo" panose="020B0604030504040204" pitchFamily="34" charset="-128"/>
              </a:rPr>
              <a:t>あり</a:t>
            </a:r>
          </a:p>
        </p:txBody>
      </p:sp>
      <p:sp>
        <p:nvSpPr>
          <p:cNvPr id="25" name="角丸四角形 80">
            <a:extLst>
              <a:ext uri="{FF2B5EF4-FFF2-40B4-BE49-F238E27FC236}">
                <a16:creationId xmlns:a16="http://schemas.microsoft.com/office/drawing/2014/main" id="{4A0DFDA1-3C64-6488-0E03-A04DDCBAE1A0}"/>
              </a:ext>
            </a:extLst>
          </p:cNvPr>
          <p:cNvSpPr/>
          <p:nvPr/>
        </p:nvSpPr>
        <p:spPr>
          <a:xfrm>
            <a:off x="7814636" y="2957286"/>
            <a:ext cx="1684978" cy="26919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E77FD074-E151-47D2-79DE-7F36230EA358}"/>
              </a:ext>
            </a:extLst>
          </p:cNvPr>
          <p:cNvSpPr txBox="1"/>
          <p:nvPr/>
        </p:nvSpPr>
        <p:spPr>
          <a:xfrm>
            <a:off x="8077197" y="2979677"/>
            <a:ext cx="1221082" cy="230832"/>
          </a:xfrm>
          <a:prstGeom prst="rect">
            <a:avLst/>
          </a:prstGeom>
          <a:noFill/>
        </p:spPr>
        <p:txBody>
          <a:bodyPr wrap="square" rtlCol="0">
            <a:spAutoFit/>
          </a:bodyPr>
          <a:lstStyle/>
          <a:p>
            <a:pPr algn="ctr"/>
            <a:r>
              <a:rPr kumimoji="1" lang="ja-JP" altLang="en-US" sz="900" b="1" spc="100">
                <a:solidFill>
                  <a:srgbClr val="F74E92"/>
                </a:solidFill>
                <a:latin typeface="Meiryo" panose="020B0604030504040204" pitchFamily="34" charset="-128"/>
                <a:ea typeface="Meiryo" panose="020B0604030504040204" pitchFamily="34" charset="-128"/>
              </a:rPr>
              <a:t>取材・撮影　</a:t>
            </a:r>
            <a:r>
              <a:rPr kumimoji="1" lang="ja-JP" altLang="en-US" sz="900" b="1" spc="100">
                <a:solidFill>
                  <a:schemeClr val="tx1">
                    <a:lumMod val="75000"/>
                    <a:lumOff val="25000"/>
                  </a:schemeClr>
                </a:solidFill>
                <a:latin typeface="Meiryo" panose="020B0604030504040204" pitchFamily="34" charset="-128"/>
                <a:ea typeface="Meiryo" panose="020B0604030504040204" pitchFamily="34" charset="-128"/>
              </a:rPr>
              <a:t>あり</a:t>
            </a:r>
          </a:p>
        </p:txBody>
      </p:sp>
      <p:sp>
        <p:nvSpPr>
          <p:cNvPr id="39" name="テキスト ボックス 38">
            <a:extLst>
              <a:ext uri="{FF2B5EF4-FFF2-40B4-BE49-F238E27FC236}">
                <a16:creationId xmlns:a16="http://schemas.microsoft.com/office/drawing/2014/main" id="{D700F387-EBF2-F742-C14A-8B3582362E11}"/>
              </a:ext>
            </a:extLst>
          </p:cNvPr>
          <p:cNvSpPr txBox="1"/>
          <p:nvPr/>
        </p:nvSpPr>
        <p:spPr>
          <a:xfrm>
            <a:off x="3975967" y="1786623"/>
            <a:ext cx="1908000" cy="1061829"/>
          </a:xfrm>
          <a:prstGeom prst="rect">
            <a:avLst/>
          </a:prstGeom>
          <a:noFill/>
        </p:spPr>
        <p:txBody>
          <a:bodyPr wrap="square" rtlCol="0">
            <a:spAutoFit/>
          </a:bodyPr>
          <a:lstStyle/>
          <a:p>
            <a:pPr fontAlgn="ct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暮らしニスタプレミア</a:t>
            </a:r>
            <a:r>
              <a:rPr lang="en-US" altLang="ja-JP" sz="900" b="1" dirty="0">
                <a:solidFill>
                  <a:schemeClr val="tx1">
                    <a:lumMod val="75000"/>
                    <a:lumOff val="25000"/>
                  </a:schemeClr>
                </a:solidFill>
                <a:latin typeface="Meiryo" panose="020B0604030504040204" pitchFamily="34" charset="-128"/>
                <a:ea typeface="Meiryo" panose="020B0604030504040204" pitchFamily="34" charset="-128"/>
              </a:rPr>
              <a:t>3</a:t>
            </a: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名によるアイデア投稿を編集部がまとめて記事化。</a:t>
            </a:r>
            <a:endParaRPr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fontAlgn="ctr"/>
            <a:endParaRPr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fontAlgn="ctr"/>
            <a:r>
              <a:rPr lang="en-US" altLang="ja-JP" sz="900" dirty="0">
                <a:solidFill>
                  <a:schemeClr val="tx1">
                    <a:lumMod val="75000"/>
                    <a:lumOff val="25000"/>
                  </a:schemeClr>
                </a:solidFill>
                <a:latin typeface="Meiryo" panose="020B0604030504040204" pitchFamily="34" charset="-128"/>
                <a:ea typeface="Meiryo" panose="020B0604030504040204" pitchFamily="34" charset="-128"/>
              </a:rPr>
              <a:t>Ex: </a:t>
            </a:r>
            <a:r>
              <a:rPr lang="en-US" altLang="ja-JP" sz="900" dirty="0">
                <a:solidFill>
                  <a:schemeClr val="tx1">
                    <a:lumMod val="75000"/>
                    <a:lumOff val="25000"/>
                  </a:schemeClr>
                </a:solidFill>
                <a:latin typeface="Meiryo" panose="020B0604030504040204" pitchFamily="34" charset="-128"/>
                <a:ea typeface="Meiryo" panose="020B0604030504040204" pitchFamily="34" charset="-128"/>
                <a:hlinkClick r:id="rId3"/>
              </a:rPr>
              <a:t>https://kurashinista.jp/column/detail/2924</a:t>
            </a:r>
            <a:endParaRPr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FB372267-D646-F668-B7F9-7AD70C54D531}"/>
              </a:ext>
            </a:extLst>
          </p:cNvPr>
          <p:cNvSpPr txBox="1"/>
          <p:nvPr/>
        </p:nvSpPr>
        <p:spPr>
          <a:xfrm>
            <a:off x="5901278" y="1793897"/>
            <a:ext cx="1908000" cy="923330"/>
          </a:xfrm>
          <a:prstGeom prst="rect">
            <a:avLst/>
          </a:prstGeom>
          <a:noFill/>
        </p:spPr>
        <p:txBody>
          <a:bodyPr wrap="square" rtlCol="0">
            <a:spAutoFit/>
          </a:bodyPr>
          <a:lstStyle/>
          <a:p>
            <a:pPr fontAlgn="ct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テーマに合った暮らしニスタ</a:t>
            </a:r>
            <a:endParaRPr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fontAlgn="ct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プレミアを起用した取材記事。</a:t>
            </a:r>
            <a:endParaRPr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fontAlgn="ctr"/>
            <a:endParaRPr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fontAlgn="ctr"/>
            <a:r>
              <a:rPr lang="en-US" altLang="ja-JP" sz="900" dirty="0">
                <a:solidFill>
                  <a:schemeClr val="tx1">
                    <a:lumMod val="75000"/>
                    <a:lumOff val="25000"/>
                  </a:schemeClr>
                </a:solidFill>
                <a:latin typeface="Meiryo" panose="020B0604030504040204" pitchFamily="34" charset="-128"/>
                <a:ea typeface="Meiryo" panose="020B0604030504040204" pitchFamily="34" charset="-128"/>
              </a:rPr>
              <a:t>Ex: </a:t>
            </a:r>
            <a:r>
              <a:rPr lang="en-US" altLang="ja-JP" sz="900" dirty="0">
                <a:solidFill>
                  <a:schemeClr val="tx1">
                    <a:lumMod val="75000"/>
                    <a:lumOff val="25000"/>
                  </a:schemeClr>
                </a:solidFill>
                <a:latin typeface="Meiryo" panose="020B0604030504040204" pitchFamily="34" charset="-128"/>
                <a:ea typeface="Meiryo" panose="020B0604030504040204" pitchFamily="34" charset="-128"/>
                <a:hlinkClick r:id="rId4"/>
              </a:rPr>
              <a:t>https://kurashinista.jp/column/detail/3198</a:t>
            </a:r>
            <a:endParaRPr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E03F9A55-2C3B-AFD5-94CF-661946AC9D6A}"/>
              </a:ext>
            </a:extLst>
          </p:cNvPr>
          <p:cNvSpPr txBox="1"/>
          <p:nvPr/>
        </p:nvSpPr>
        <p:spPr>
          <a:xfrm>
            <a:off x="7754112" y="1783091"/>
            <a:ext cx="1908000" cy="1200329"/>
          </a:xfrm>
          <a:prstGeom prst="rect">
            <a:avLst/>
          </a:prstGeom>
          <a:noFill/>
        </p:spPr>
        <p:txBody>
          <a:bodyPr wrap="square" rtlCol="0">
            <a:spAutoFit/>
          </a:bodyPr>
          <a:lstStyle/>
          <a:p>
            <a:pPr lvl="0" defTabSz="914400" fontAlgn="ctr">
              <a:defRPr/>
            </a:pP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暮らしニスタの</a:t>
            </a:r>
            <a:r>
              <a:rPr lang="en-US" altLang="ja-JP" sz="900" b="1" dirty="0">
                <a:solidFill>
                  <a:schemeClr val="tx1">
                    <a:lumMod val="75000"/>
                    <a:lumOff val="25000"/>
                  </a:schemeClr>
                </a:solidFill>
                <a:latin typeface="Meiryo" panose="020B0604030504040204" pitchFamily="34" charset="-128"/>
                <a:ea typeface="Meiryo" panose="020B0604030504040204" pitchFamily="34" charset="-128"/>
              </a:rPr>
              <a:t>TOP</a:t>
            </a: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ページに連載コンテンツとして掲載</a:t>
            </a:r>
            <a:endParaRPr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lvl="0" defTabSz="914400" fontAlgn="ctr">
              <a:defRPr/>
            </a:pP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継続的なコミュニケーションや</a:t>
            </a:r>
            <a:endParaRPr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lvl="0" defTabSz="914400" fontAlgn="ctr">
              <a:defRPr/>
            </a:pP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複数商品での訴求が可能です。</a:t>
            </a:r>
            <a:endParaRPr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lvl="0" defTabSz="914400" fontAlgn="ctr">
              <a:defRPr/>
            </a:pPr>
            <a:endParaRPr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lvl="0" defTabSz="914400" fontAlgn="ctr">
              <a:defRPr/>
            </a:pPr>
            <a:r>
              <a:rPr lang="en-US" altLang="ja-JP" sz="900" dirty="0">
                <a:solidFill>
                  <a:schemeClr val="tx1">
                    <a:lumMod val="75000"/>
                    <a:lumOff val="25000"/>
                  </a:schemeClr>
                </a:solidFill>
                <a:latin typeface="Meiryo" panose="020B0604030504040204" pitchFamily="34" charset="-128"/>
                <a:ea typeface="Meiryo" panose="020B0604030504040204" pitchFamily="34" charset="-128"/>
              </a:rPr>
              <a:t>Ex: </a:t>
            </a:r>
            <a:r>
              <a:rPr lang="en-US" altLang="ja-JP" sz="900" dirty="0">
                <a:solidFill>
                  <a:schemeClr val="tx1">
                    <a:lumMod val="75000"/>
                    <a:lumOff val="25000"/>
                  </a:schemeClr>
                </a:solidFill>
                <a:latin typeface="Meiryo" panose="020B0604030504040204" pitchFamily="34" charset="-128"/>
                <a:ea typeface="Meiryo" panose="020B0604030504040204" pitchFamily="34" charset="-128"/>
                <a:hlinkClick r:id="rId5"/>
              </a:rPr>
              <a:t>https://kurashinista.jp/magazine/1</a:t>
            </a:r>
            <a:endParaRPr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FF2EF162-D93E-4BA0-BF0B-A8084271A667}"/>
              </a:ext>
            </a:extLst>
          </p:cNvPr>
          <p:cNvSpPr txBox="1"/>
          <p:nvPr/>
        </p:nvSpPr>
        <p:spPr>
          <a:xfrm>
            <a:off x="2132147" y="1787815"/>
            <a:ext cx="1908000" cy="1061829"/>
          </a:xfrm>
          <a:prstGeom prst="rect">
            <a:avLst/>
          </a:prstGeom>
          <a:noFill/>
        </p:spPr>
        <p:txBody>
          <a:bodyPr wrap="square" rtlCol="0">
            <a:spAutoFit/>
          </a:bodyPr>
          <a:lstStyle/>
          <a:p>
            <a:pPr fontAlgn="ct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撮影は行わず、支給素材（画像・資料）で記事制作を行うお手軽</a:t>
            </a:r>
            <a:endParaRPr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fontAlgn="ctr"/>
            <a:r>
              <a:rPr lang="ja-JP" altLang="en-US" sz="900" b="1" dirty="0">
                <a:solidFill>
                  <a:schemeClr val="tx1">
                    <a:lumMod val="75000"/>
                    <a:lumOff val="25000"/>
                  </a:schemeClr>
                </a:solidFill>
                <a:latin typeface="Meiryo" panose="020B0604030504040204" pitchFamily="34" charset="-128"/>
                <a:ea typeface="Meiryo" panose="020B0604030504040204" pitchFamily="34" charset="-128"/>
              </a:rPr>
              <a:t>プラン。</a:t>
            </a:r>
            <a:endParaRPr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fontAlgn="ctr"/>
            <a:endParaRPr lang="en-US" altLang="ja-JP" sz="900" b="1" dirty="0">
              <a:solidFill>
                <a:schemeClr val="tx1">
                  <a:lumMod val="75000"/>
                  <a:lumOff val="25000"/>
                </a:schemeClr>
              </a:solidFill>
              <a:latin typeface="Meiryo" panose="020B0604030504040204" pitchFamily="34" charset="-128"/>
              <a:ea typeface="Meiryo" panose="020B0604030504040204" pitchFamily="34" charset="-128"/>
            </a:endParaRPr>
          </a:p>
          <a:p>
            <a:pPr fontAlgn="ctr"/>
            <a:r>
              <a:rPr lang="en-US" altLang="ja-JP" sz="900" dirty="0">
                <a:solidFill>
                  <a:schemeClr val="tx1">
                    <a:lumMod val="75000"/>
                    <a:lumOff val="25000"/>
                  </a:schemeClr>
                </a:solidFill>
                <a:latin typeface="Meiryo" panose="020B0604030504040204" pitchFamily="34" charset="-128"/>
                <a:ea typeface="Meiryo" panose="020B0604030504040204" pitchFamily="34" charset="-128"/>
              </a:rPr>
              <a:t>Ex: </a:t>
            </a:r>
            <a:r>
              <a:rPr lang="en-US" altLang="ja-JP" sz="900" dirty="0">
                <a:solidFill>
                  <a:schemeClr val="tx1">
                    <a:lumMod val="75000"/>
                    <a:lumOff val="25000"/>
                  </a:schemeClr>
                </a:solidFill>
                <a:latin typeface="Meiryo" panose="020B0604030504040204" pitchFamily="34" charset="-128"/>
                <a:ea typeface="Meiryo" panose="020B0604030504040204" pitchFamily="34" charset="-128"/>
                <a:hlinkClick r:id="rId6"/>
              </a:rPr>
              <a:t>https://kurashinista.jp/column/detail/4009</a:t>
            </a:r>
            <a:endParaRPr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5" name="直線コネクタ 4">
            <a:extLst>
              <a:ext uri="{FF2B5EF4-FFF2-40B4-BE49-F238E27FC236}">
                <a16:creationId xmlns:a16="http://schemas.microsoft.com/office/drawing/2014/main" id="{F7E38A41-5515-1F3D-0ED6-C00245CB0400}"/>
              </a:ext>
            </a:extLst>
          </p:cNvPr>
          <p:cNvCxnSpPr>
            <a:cxnSpLocks/>
          </p:cNvCxnSpPr>
          <p:nvPr/>
        </p:nvCxnSpPr>
        <p:spPr>
          <a:xfrm>
            <a:off x="2174679" y="1708833"/>
            <a:ext cx="0" cy="3240000"/>
          </a:xfrm>
          <a:prstGeom prst="line">
            <a:avLst/>
          </a:prstGeom>
          <a:ln w="19050">
            <a:solidFill>
              <a:srgbClr val="FCA1C6"/>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B7EC1A3-DF0A-20B9-6477-B52E8CAD583B}"/>
              </a:ext>
            </a:extLst>
          </p:cNvPr>
          <p:cNvCxnSpPr>
            <a:cxnSpLocks/>
          </p:cNvCxnSpPr>
          <p:nvPr/>
        </p:nvCxnSpPr>
        <p:spPr>
          <a:xfrm>
            <a:off x="7722213" y="1708833"/>
            <a:ext cx="0" cy="3204000"/>
          </a:xfrm>
          <a:prstGeom prst="line">
            <a:avLst/>
          </a:prstGeom>
          <a:ln w="19050">
            <a:solidFill>
              <a:srgbClr val="FCA1C6"/>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5439AFB-5478-CBE2-0679-20E79B13A3B9}"/>
              </a:ext>
            </a:extLst>
          </p:cNvPr>
          <p:cNvCxnSpPr>
            <a:cxnSpLocks/>
          </p:cNvCxnSpPr>
          <p:nvPr/>
        </p:nvCxnSpPr>
        <p:spPr>
          <a:xfrm>
            <a:off x="9569931" y="1743940"/>
            <a:ext cx="0" cy="3204000"/>
          </a:xfrm>
          <a:prstGeom prst="line">
            <a:avLst/>
          </a:prstGeom>
          <a:ln w="19050">
            <a:solidFill>
              <a:srgbClr val="FCA1C6"/>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BA05DBD-2953-107C-97B2-8C4B77BC22EB}"/>
              </a:ext>
            </a:extLst>
          </p:cNvPr>
          <p:cNvCxnSpPr>
            <a:cxnSpLocks/>
          </p:cNvCxnSpPr>
          <p:nvPr/>
        </p:nvCxnSpPr>
        <p:spPr>
          <a:xfrm>
            <a:off x="2153412" y="4934099"/>
            <a:ext cx="7416000" cy="0"/>
          </a:xfrm>
          <a:prstGeom prst="line">
            <a:avLst/>
          </a:prstGeom>
          <a:ln w="19050">
            <a:solidFill>
              <a:srgbClr val="FCA1C6"/>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28B59D7E-8C1B-6A57-2B93-1869A0310D65}"/>
              </a:ext>
            </a:extLst>
          </p:cNvPr>
          <p:cNvSpPr/>
          <p:nvPr/>
        </p:nvSpPr>
        <p:spPr>
          <a:xfrm>
            <a:off x="4030237" y="1427197"/>
            <a:ext cx="1853729" cy="3511158"/>
          </a:xfrm>
          <a:prstGeom prst="rect">
            <a:avLst/>
          </a:prstGeom>
          <a:noFill/>
          <a:ln w="19050">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74065C2-A1B7-AB30-AE95-EAC2F56DD43F}"/>
              </a:ext>
            </a:extLst>
          </p:cNvPr>
          <p:cNvSpPr txBox="1"/>
          <p:nvPr/>
        </p:nvSpPr>
        <p:spPr>
          <a:xfrm>
            <a:off x="274435" y="4929918"/>
            <a:ext cx="2346409" cy="261610"/>
          </a:xfrm>
          <a:prstGeom prst="rect">
            <a:avLst/>
          </a:prstGeom>
          <a:noFill/>
        </p:spPr>
        <p:txBody>
          <a:bodyPr wrap="square" rtlCol="0">
            <a:spAutoFit/>
          </a:bodyPr>
          <a:lstStyle/>
          <a:p>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制作費も</a:t>
            </a:r>
            <a:r>
              <a:rPr kumimoji="1" lang="en-US" altLang="ja-JP" sz="1100" dirty="0">
                <a:latin typeface="メイリオ" panose="020B0604030504040204" pitchFamily="50" charset="-128"/>
                <a:ea typeface="メイリオ" panose="020B0604030504040204" pitchFamily="50" charset="-128"/>
              </a:rPr>
              <a:t>G</a:t>
            </a:r>
            <a:r>
              <a:rPr kumimoji="1" lang="ja-JP" altLang="en-US" sz="1100" dirty="0">
                <a:latin typeface="メイリオ" panose="020B0604030504040204" pitchFamily="50" charset="-128"/>
                <a:ea typeface="メイリオ" panose="020B0604030504040204" pitchFamily="50" charset="-128"/>
              </a:rPr>
              <a:t>料金にしております。</a:t>
            </a:r>
          </a:p>
        </p:txBody>
      </p:sp>
    </p:spTree>
    <p:extLst>
      <p:ext uri="{BB962C8B-B14F-4D97-AF65-F5344CB8AC3E}">
        <p14:creationId xmlns:p14="http://schemas.microsoft.com/office/powerpoint/2010/main" val="427664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234B760-C544-8E42-A79F-BC14C00E6F19}"/>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23</a:t>
            </a:fld>
            <a:endParaRPr kumimoji="1" lang="ja-JP" altLang="en-US"/>
          </a:p>
        </p:txBody>
      </p:sp>
      <p:sp>
        <p:nvSpPr>
          <p:cNvPr id="9" name="フレーム 8">
            <a:extLst>
              <a:ext uri="{FF2B5EF4-FFF2-40B4-BE49-F238E27FC236}">
                <a16:creationId xmlns:a16="http://schemas.microsoft.com/office/drawing/2014/main" id="{DA41FB92-1583-AC47-9492-CE9CE2CE9729}"/>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25" name="表 24">
            <a:extLst>
              <a:ext uri="{FF2B5EF4-FFF2-40B4-BE49-F238E27FC236}">
                <a16:creationId xmlns:a16="http://schemas.microsoft.com/office/drawing/2014/main" id="{9B621D5E-4829-CB4C-8982-57BCFEE17D7E}"/>
              </a:ext>
            </a:extLst>
          </p:cNvPr>
          <p:cNvGraphicFramePr>
            <a:graphicFrameLocks noGrp="1"/>
          </p:cNvGraphicFramePr>
          <p:nvPr/>
        </p:nvGraphicFramePr>
        <p:xfrm>
          <a:off x="1338238" y="1012459"/>
          <a:ext cx="7270772" cy="5007341"/>
        </p:xfrm>
        <a:graphic>
          <a:graphicData uri="http://schemas.openxmlformats.org/drawingml/2006/table">
            <a:tbl>
              <a:tblPr>
                <a:tableStyleId>{5C22544A-7EE6-4342-B048-85BDC9FD1C3A}</a:tableStyleId>
              </a:tblPr>
              <a:tblGrid>
                <a:gridCol w="1673639">
                  <a:extLst>
                    <a:ext uri="{9D8B030D-6E8A-4147-A177-3AD203B41FA5}">
                      <a16:colId xmlns:a16="http://schemas.microsoft.com/office/drawing/2014/main" val="20000"/>
                    </a:ext>
                  </a:extLst>
                </a:gridCol>
                <a:gridCol w="3552163">
                  <a:extLst>
                    <a:ext uri="{9D8B030D-6E8A-4147-A177-3AD203B41FA5}">
                      <a16:colId xmlns:a16="http://schemas.microsoft.com/office/drawing/2014/main" val="20001"/>
                    </a:ext>
                  </a:extLst>
                </a:gridCol>
                <a:gridCol w="1100883">
                  <a:extLst>
                    <a:ext uri="{9D8B030D-6E8A-4147-A177-3AD203B41FA5}">
                      <a16:colId xmlns:a16="http://schemas.microsoft.com/office/drawing/2014/main" val="336798854"/>
                    </a:ext>
                  </a:extLst>
                </a:gridCol>
                <a:gridCol w="944087">
                  <a:extLst>
                    <a:ext uri="{9D8B030D-6E8A-4147-A177-3AD203B41FA5}">
                      <a16:colId xmlns:a16="http://schemas.microsoft.com/office/drawing/2014/main" val="1371774074"/>
                    </a:ext>
                  </a:extLst>
                </a:gridCol>
              </a:tblGrid>
              <a:tr h="174778">
                <a:tc>
                  <a:txBody>
                    <a:bodyPr/>
                    <a:lstStyle/>
                    <a:p>
                      <a:pPr algn="ctr" fontAlgn="ct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項目</a:t>
                      </a:r>
                      <a:endParaRPr lang="ja-JP" altLang="en-US" sz="800" b="0"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endParaRPr>
                    </a:p>
                  </a:txBody>
                  <a:tcPr marL="144000" marR="7620" marT="7620" marB="0" anchor="ctr">
                    <a:solidFill>
                      <a:srgbClr val="F2D7D1"/>
                    </a:solidFill>
                  </a:tcPr>
                </a:tc>
                <a:tc>
                  <a:txBody>
                    <a:bodyPr/>
                    <a:lstStyle/>
                    <a:p>
                      <a:pPr algn="ctr" fontAlgn="ct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概要</a:t>
                      </a:r>
                      <a:endPar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0" marR="0" marT="36000" marB="0" anchor="ctr">
                    <a:solidFill>
                      <a:srgbClr val="F2D7D1"/>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料金</a:t>
                      </a:r>
                    </a:p>
                  </a:txBody>
                  <a:tcPr marL="0" marR="0" marT="36000" marB="0" anchor="ctr">
                    <a:solidFill>
                      <a:srgbClr val="F2D7D1"/>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200" b="1" i="0" u="none" strike="noStrike">
                        <a:solidFill>
                          <a:schemeClr val="tx1">
                            <a:lumMod val="75000"/>
                            <a:lumOff val="25000"/>
                          </a:schemeClr>
                        </a:solidFill>
                        <a:effectLst/>
                        <a:latin typeface="Meiryo" panose="020B0604030504040204" pitchFamily="34" charset="-128"/>
                        <a:ea typeface="Meiryo" panose="020B0604030504040204" pitchFamily="34" charset="-128"/>
                      </a:endParaRPr>
                    </a:p>
                  </a:txBody>
                  <a:tcPr marL="0" marR="0" marT="36000" marB="0" anchor="ctr">
                    <a:solidFill>
                      <a:schemeClr val="bg1">
                        <a:lumMod val="95000"/>
                      </a:schemeClr>
                    </a:solidFill>
                  </a:tcPr>
                </a:tc>
                <a:extLst>
                  <a:ext uri="{0D108BD9-81ED-4DB2-BD59-A6C34878D82A}">
                    <a16:rowId xmlns:a16="http://schemas.microsoft.com/office/drawing/2014/main" val="10000"/>
                  </a:ext>
                </a:extLst>
              </a:tr>
              <a:tr h="466788">
                <a:tc>
                  <a:txBody>
                    <a:bodyPr/>
                    <a:lstStyle/>
                    <a:p>
                      <a:pPr algn="l" fontAlgn="ct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撮影</a:t>
                      </a:r>
                      <a:endPar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algn="l" fontAlgn="ct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プロカメラマンによるテーマに合った素材写真</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¥100,000</a:t>
                      </a: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/3</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ｈ</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1"/>
                  </a:ext>
                </a:extLst>
              </a:tr>
              <a:tr h="466788">
                <a:tc>
                  <a:txBody>
                    <a:bodyPr/>
                    <a:lstStyle/>
                    <a:p>
                      <a:pPr algn="l" fontAlgn="ct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追加ユーザーアサイン</a:t>
                      </a:r>
                      <a:endPar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algn="l" fontAlgn="ct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人気ユーザーによる記事投稿</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¥50,000</a:t>
                      </a:r>
                    </a:p>
                  </a:txBody>
                  <a:tcPr anchor="ctr">
                    <a:solidFill>
                      <a:schemeClr val="bg1">
                        <a:lumMod val="95000"/>
                      </a:schemeClr>
                    </a:solidFill>
                  </a:tcPr>
                </a:tc>
                <a:tc>
                  <a:txBody>
                    <a:bodyPr/>
                    <a:lstStyle/>
                    <a:p>
                      <a:pPr algn="l" fontAlgn="ct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名</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2"/>
                  </a:ext>
                </a:extLst>
              </a:tr>
              <a:tr h="466788">
                <a:tc>
                  <a:txBody>
                    <a:bodyPr/>
                    <a:lstStyle/>
                    <a:p>
                      <a:pPr algn="l" fontAlgn="ct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著名人アサイン</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algn="l" fontAlgn="ct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商品訴求に適した著名人の起用</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要相談</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名</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3"/>
                  </a:ext>
                </a:extLst>
              </a:tr>
              <a:tr h="466788">
                <a:tc>
                  <a:txBody>
                    <a:bodyPr/>
                    <a:lstStyle/>
                    <a:p>
                      <a:pPr algn="l" fontAlgn="ctr"/>
                      <a:r>
                        <a:rPr lang="en"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LP</a:t>
                      </a: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利用</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広告等の誘導先として記事を利用</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¥150,000</a:t>
                      </a:r>
                    </a:p>
                  </a:txBody>
                  <a:tcPr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記事</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2553035655"/>
                  </a:ext>
                </a:extLst>
              </a:tr>
              <a:tr h="466788">
                <a:tc>
                  <a:txBody>
                    <a:bodyPr/>
                    <a:lstStyle/>
                    <a:p>
                      <a:pPr algn="l" fontAlgn="ct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タグ設置</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リタゲタグや調査タグ等のご指定タグを設置</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¥150,000</a:t>
                      </a:r>
                    </a:p>
                  </a:txBody>
                  <a:tcPr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個</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E9F2"/>
                    </a:solidFill>
                  </a:tcPr>
                </a:tc>
                <a:extLst>
                  <a:ext uri="{0D108BD9-81ED-4DB2-BD59-A6C34878D82A}">
                    <a16:rowId xmlns:a16="http://schemas.microsoft.com/office/drawing/2014/main" val="2406265591"/>
                  </a:ext>
                </a:extLst>
              </a:tr>
              <a:tr h="466788">
                <a:tc>
                  <a:txBody>
                    <a:bodyPr/>
                    <a:lstStyle/>
                    <a:p>
                      <a:pPr algn="l" fontAlgn="ct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アンケート設置</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アンケート</a:t>
                      </a: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問を設置します</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¥200,000</a:t>
                      </a:r>
                    </a:p>
                  </a:txBody>
                  <a:tcPr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箇所</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441607700"/>
                  </a:ext>
                </a:extLst>
              </a:tr>
              <a:tr h="233394">
                <a:tc rowSpan="2">
                  <a:txBody>
                    <a:bodyPr/>
                    <a:lstStyle/>
                    <a:p>
                      <a:pPr algn="l" fontAlgn="ct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二次利用</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オウンドメディアや</a:t>
                      </a: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WEB</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素材等での利用</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¥150,000</a:t>
                      </a:r>
                    </a:p>
                  </a:txBody>
                  <a:tcPr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年</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E9F2"/>
                    </a:solidFill>
                  </a:tcPr>
                </a:tc>
                <a:extLst>
                  <a:ext uri="{0D108BD9-81ED-4DB2-BD59-A6C34878D82A}">
                    <a16:rowId xmlns:a16="http://schemas.microsoft.com/office/drawing/2014/main" val="398794484"/>
                  </a:ext>
                </a:extLst>
              </a:tr>
              <a:tr h="233394">
                <a:tc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雑誌やチラシなど無期限で使用</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¥200,000</a:t>
                      </a:r>
                    </a:p>
                  </a:txBody>
                  <a:tcPr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無期限</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E9F2"/>
                    </a:solidFill>
                  </a:tcPr>
                </a:tc>
                <a:extLst>
                  <a:ext uri="{0D108BD9-81ED-4DB2-BD59-A6C34878D82A}">
                    <a16:rowId xmlns:a16="http://schemas.microsoft.com/office/drawing/2014/main" val="3369644747"/>
                  </a:ext>
                </a:extLst>
              </a:tr>
              <a:tr h="466788">
                <a:tc>
                  <a:txBody>
                    <a:bodyPr/>
                    <a:lstStyle/>
                    <a:p>
                      <a:pPr algn="l" fontAlgn="ctr"/>
                      <a:r>
                        <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LINE</a:t>
                      </a: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配信</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LINE</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ダイジェストスポット</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¥850,000</a:t>
                      </a:r>
                    </a:p>
                  </a:txBody>
                  <a:tcPr anchor="ctr">
                    <a:solidFill>
                      <a:srgbClr val="F2E9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E9F2"/>
                    </a:solidFill>
                  </a:tcPr>
                </a:tc>
                <a:extLst>
                  <a:ext uri="{0D108BD9-81ED-4DB2-BD59-A6C34878D82A}">
                    <a16:rowId xmlns:a16="http://schemas.microsoft.com/office/drawing/2014/main" val="1817114843"/>
                  </a:ext>
                </a:extLst>
              </a:tr>
              <a:tr h="466788">
                <a:tc>
                  <a:txBody>
                    <a:bodyPr/>
                    <a:lstStyle/>
                    <a:p>
                      <a:pPr algn="l" fontAlgn="ctr"/>
                      <a:r>
                        <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広告運用</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Craft.</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　</a:t>
                      </a: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Standard Native</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800" b="0" i="0" u="none" strike="noStrike" dirty="0" err="1">
                          <a:solidFill>
                            <a:schemeClr val="tx1">
                              <a:lumMod val="75000"/>
                              <a:lumOff val="25000"/>
                            </a:schemeClr>
                          </a:solidFill>
                          <a:effectLst/>
                          <a:latin typeface="Meiryo" panose="020B0604030504040204" pitchFamily="34" charset="-128"/>
                          <a:ea typeface="Meiryo" panose="020B0604030504040204" pitchFamily="34" charset="-128"/>
                        </a:rPr>
                        <a:t>popIn</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¥15</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50</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CPC</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　＋手数料</a:t>
                      </a: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30</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※Min. \1,000,000</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721821386"/>
                  </a:ext>
                </a:extLst>
              </a:tr>
              <a:tr h="519139">
                <a:tc>
                  <a:txBody>
                    <a:bodyPr/>
                    <a:lstStyle/>
                    <a:p>
                      <a:pPr algn="l" fontAlgn="ct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SNS</a:t>
                      </a:r>
                      <a:r>
                        <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配信</a:t>
                      </a:r>
                      <a:endParaRPr 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44000" marR="7620" marT="7620" marB="0"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暮らしニスタの</a:t>
                      </a: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Instagram</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Twitter</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Facebook</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で記事紹介の投稿</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¥100,000</a:t>
                      </a:r>
                    </a:p>
                  </a:txBody>
                  <a:tcPr anchor="c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/3</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媒体での投稿</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2018999542"/>
                  </a:ext>
                </a:extLst>
              </a:tr>
            </a:tbl>
          </a:graphicData>
        </a:graphic>
      </p:graphicFrame>
      <p:sp>
        <p:nvSpPr>
          <p:cNvPr id="26" name="テキスト ボックス 25">
            <a:extLst>
              <a:ext uri="{FF2B5EF4-FFF2-40B4-BE49-F238E27FC236}">
                <a16:creationId xmlns:a16="http://schemas.microsoft.com/office/drawing/2014/main" id="{D0595C4A-1013-D847-B486-1FDC51649494}"/>
              </a:ext>
            </a:extLst>
          </p:cNvPr>
          <p:cNvSpPr txBox="1"/>
          <p:nvPr/>
        </p:nvSpPr>
        <p:spPr>
          <a:xfrm>
            <a:off x="359923" y="6408952"/>
            <a:ext cx="429780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1872807-58BD-3F4C-B62D-61BE7B2911DB}"/>
              </a:ext>
            </a:extLst>
          </p:cNvPr>
          <p:cNvSpPr txBox="1"/>
          <p:nvPr/>
        </p:nvSpPr>
        <p:spPr>
          <a:xfrm>
            <a:off x="1328613" y="599824"/>
            <a:ext cx="3371244" cy="338554"/>
          </a:xfrm>
          <a:prstGeom prst="rect">
            <a:avLst/>
          </a:prstGeom>
          <a:noFill/>
        </p:spPr>
        <p:txBody>
          <a:bodyPr wrap="none" rtlCol="0">
            <a:spAutoFit/>
          </a:bodyPr>
          <a:lstStyle/>
          <a:p>
            <a:r>
              <a:rPr kumimoji="1" lang="ja-JP" altLang="en-US" sz="1600" b="1" spc="150" dirty="0">
                <a:solidFill>
                  <a:schemeClr val="tx1">
                    <a:lumMod val="75000"/>
                    <a:lumOff val="25000"/>
                  </a:schemeClr>
                </a:solidFill>
                <a:latin typeface="Meiryo" panose="020B0604030504040204" pitchFamily="34" charset="-128"/>
                <a:ea typeface="Meiryo" panose="020B0604030504040204" pitchFamily="34" charset="-128"/>
              </a:rPr>
              <a:t>③オプションメニュー</a:t>
            </a:r>
            <a:r>
              <a:rPr kumimoji="1" lang="ja-JP" altLang="en-US" sz="1600" b="1" spc="150" dirty="0">
                <a:solidFill>
                  <a:srgbClr val="FF0000"/>
                </a:solidFill>
                <a:latin typeface="Meiryo" panose="020B0604030504040204" pitchFamily="34" charset="-128"/>
                <a:ea typeface="Meiryo" panose="020B0604030504040204" pitchFamily="34" charset="-128"/>
              </a:rPr>
              <a:t>（</a:t>
            </a:r>
            <a:r>
              <a:rPr kumimoji="1" lang="en-US" altLang="ja-JP" sz="1600" b="1" spc="150" dirty="0">
                <a:solidFill>
                  <a:srgbClr val="FF0000"/>
                </a:solidFill>
                <a:latin typeface="Meiryo" panose="020B0604030504040204" pitchFamily="34" charset="-128"/>
                <a:ea typeface="Meiryo" panose="020B0604030504040204" pitchFamily="34" charset="-128"/>
              </a:rPr>
              <a:t>NET</a:t>
            </a:r>
            <a:r>
              <a:rPr kumimoji="1" lang="ja-JP" altLang="en-US" sz="1600" b="1" spc="150" dirty="0">
                <a:solidFill>
                  <a:srgbClr val="FF0000"/>
                </a:solidFill>
                <a:latin typeface="Meiryo" panose="020B0604030504040204" pitchFamily="34" charset="-128"/>
                <a:ea typeface="Meiryo" panose="020B0604030504040204" pitchFamily="34" charset="-128"/>
              </a:rPr>
              <a:t>）</a:t>
            </a:r>
          </a:p>
        </p:txBody>
      </p:sp>
      <p:sp>
        <p:nvSpPr>
          <p:cNvPr id="7" name="テキスト ボックス 6">
            <a:extLst>
              <a:ext uri="{FF2B5EF4-FFF2-40B4-BE49-F238E27FC236}">
                <a16:creationId xmlns:a16="http://schemas.microsoft.com/office/drawing/2014/main" id="{DD4D0C45-CA73-0946-8452-D1BD7193F87F}"/>
              </a:ext>
            </a:extLst>
          </p:cNvPr>
          <p:cNvSpPr txBox="1"/>
          <p:nvPr/>
        </p:nvSpPr>
        <p:spPr>
          <a:xfrm>
            <a:off x="610533" y="3200394"/>
            <a:ext cx="635110" cy="215444"/>
          </a:xfrm>
          <a:prstGeom prst="rect">
            <a:avLst/>
          </a:prstGeom>
          <a:noFill/>
        </p:spPr>
        <p:txBody>
          <a:bodyPr wrap="none" rtlCol="0">
            <a:spAutoFit/>
          </a:bodyPr>
          <a:lstStyle/>
          <a:p>
            <a:r>
              <a:rPr kumimoji="1" lang="ja-JP" altLang="en-US" sz="800" b="1">
                <a:solidFill>
                  <a:srgbClr val="F74E92"/>
                </a:solidFill>
                <a:latin typeface="Meiryo" panose="020B0604030504040204" pitchFamily="34" charset="-128"/>
                <a:ea typeface="Meiryo" panose="020B0604030504040204" pitchFamily="34" charset="-128"/>
              </a:rPr>
              <a:t>オススメ</a:t>
            </a:r>
            <a:r>
              <a:rPr kumimoji="1" lang="en-US" altLang="ja-JP" sz="800" b="1" dirty="0">
                <a:solidFill>
                  <a:srgbClr val="F74E92"/>
                </a:solidFill>
                <a:latin typeface="Meiryo" panose="020B0604030504040204" pitchFamily="34" charset="-128"/>
                <a:ea typeface="Meiryo" panose="020B0604030504040204" pitchFamily="34" charset="-128"/>
              </a:rPr>
              <a:t>!</a:t>
            </a:r>
            <a:endParaRPr kumimoji="1" lang="ja-JP" altLang="en-US" sz="800" b="1">
              <a:solidFill>
                <a:srgbClr val="F74E92"/>
              </a:solidFill>
              <a:latin typeface="Meiryo" panose="020B0604030504040204" pitchFamily="34" charset="-128"/>
              <a:ea typeface="Meiryo" panose="020B0604030504040204" pitchFamily="34" charset="-128"/>
            </a:endParaRPr>
          </a:p>
        </p:txBody>
      </p:sp>
      <p:sp>
        <p:nvSpPr>
          <p:cNvPr id="8" name="角丸四角形 7">
            <a:extLst>
              <a:ext uri="{FF2B5EF4-FFF2-40B4-BE49-F238E27FC236}">
                <a16:creationId xmlns:a16="http://schemas.microsoft.com/office/drawing/2014/main" id="{F09DDEE7-FAE7-BC4A-8AA0-5FF1EC3BE5E5}"/>
              </a:ext>
            </a:extLst>
          </p:cNvPr>
          <p:cNvSpPr/>
          <p:nvPr/>
        </p:nvSpPr>
        <p:spPr>
          <a:xfrm>
            <a:off x="1269081" y="3060026"/>
            <a:ext cx="45719" cy="458804"/>
          </a:xfrm>
          <a:prstGeom prst="roundRect">
            <a:avLst>
              <a:gd name="adj" fmla="val 5000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9D3921E-17D0-9F4E-A803-24BEB66C4379}"/>
              </a:ext>
            </a:extLst>
          </p:cNvPr>
          <p:cNvSpPr txBox="1"/>
          <p:nvPr/>
        </p:nvSpPr>
        <p:spPr>
          <a:xfrm>
            <a:off x="610533" y="4131727"/>
            <a:ext cx="635110" cy="215444"/>
          </a:xfrm>
          <a:prstGeom prst="rect">
            <a:avLst/>
          </a:prstGeom>
          <a:noFill/>
        </p:spPr>
        <p:txBody>
          <a:bodyPr wrap="none" rtlCol="0">
            <a:spAutoFit/>
          </a:bodyPr>
          <a:lstStyle/>
          <a:p>
            <a:r>
              <a:rPr kumimoji="1" lang="ja-JP" altLang="en-US" sz="800" b="1">
                <a:solidFill>
                  <a:srgbClr val="F74E92"/>
                </a:solidFill>
                <a:latin typeface="Meiryo" panose="020B0604030504040204" pitchFamily="34" charset="-128"/>
                <a:ea typeface="Meiryo" panose="020B0604030504040204" pitchFamily="34" charset="-128"/>
              </a:rPr>
              <a:t>オススメ</a:t>
            </a:r>
            <a:r>
              <a:rPr kumimoji="1" lang="en-US" altLang="ja-JP" sz="800" b="1" dirty="0">
                <a:solidFill>
                  <a:srgbClr val="F74E92"/>
                </a:solidFill>
                <a:latin typeface="Meiryo" panose="020B0604030504040204" pitchFamily="34" charset="-128"/>
                <a:ea typeface="Meiryo" panose="020B0604030504040204" pitchFamily="34" charset="-128"/>
              </a:rPr>
              <a:t>!</a:t>
            </a:r>
            <a:endParaRPr kumimoji="1" lang="ja-JP" altLang="en-US" sz="800" b="1">
              <a:solidFill>
                <a:srgbClr val="F74E92"/>
              </a:solidFill>
              <a:latin typeface="Meiryo" panose="020B0604030504040204" pitchFamily="34" charset="-128"/>
              <a:ea typeface="Meiryo" panose="020B0604030504040204" pitchFamily="34" charset="-128"/>
            </a:endParaRPr>
          </a:p>
        </p:txBody>
      </p:sp>
      <p:sp>
        <p:nvSpPr>
          <p:cNvPr id="11" name="角丸四角形 10">
            <a:extLst>
              <a:ext uri="{FF2B5EF4-FFF2-40B4-BE49-F238E27FC236}">
                <a16:creationId xmlns:a16="http://schemas.microsoft.com/office/drawing/2014/main" id="{BBDE2AF5-C69B-494A-A047-A96D733C54FB}"/>
              </a:ext>
            </a:extLst>
          </p:cNvPr>
          <p:cNvSpPr/>
          <p:nvPr/>
        </p:nvSpPr>
        <p:spPr>
          <a:xfrm>
            <a:off x="1269081" y="3991359"/>
            <a:ext cx="45719" cy="458804"/>
          </a:xfrm>
          <a:prstGeom prst="roundRect">
            <a:avLst>
              <a:gd name="adj" fmla="val 5000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9BF231F-8BFE-B84B-9C5F-B20FC40F6C83}"/>
              </a:ext>
            </a:extLst>
          </p:cNvPr>
          <p:cNvSpPr txBox="1"/>
          <p:nvPr/>
        </p:nvSpPr>
        <p:spPr>
          <a:xfrm>
            <a:off x="610533" y="4605861"/>
            <a:ext cx="635110" cy="215444"/>
          </a:xfrm>
          <a:prstGeom prst="rect">
            <a:avLst/>
          </a:prstGeom>
          <a:noFill/>
        </p:spPr>
        <p:txBody>
          <a:bodyPr wrap="none" rtlCol="0">
            <a:spAutoFit/>
          </a:bodyPr>
          <a:lstStyle/>
          <a:p>
            <a:r>
              <a:rPr kumimoji="1" lang="ja-JP" altLang="en-US" sz="800" b="1">
                <a:solidFill>
                  <a:srgbClr val="F74E92"/>
                </a:solidFill>
                <a:latin typeface="Meiryo" panose="020B0604030504040204" pitchFamily="34" charset="-128"/>
                <a:ea typeface="Meiryo" panose="020B0604030504040204" pitchFamily="34" charset="-128"/>
              </a:rPr>
              <a:t>オススメ</a:t>
            </a:r>
            <a:r>
              <a:rPr kumimoji="1" lang="en-US" altLang="ja-JP" sz="800" b="1" dirty="0">
                <a:solidFill>
                  <a:srgbClr val="F74E92"/>
                </a:solidFill>
                <a:latin typeface="Meiryo" panose="020B0604030504040204" pitchFamily="34" charset="-128"/>
                <a:ea typeface="Meiryo" panose="020B0604030504040204" pitchFamily="34" charset="-128"/>
              </a:rPr>
              <a:t>!</a:t>
            </a:r>
            <a:endParaRPr kumimoji="1" lang="ja-JP" altLang="en-US" sz="800" b="1">
              <a:solidFill>
                <a:srgbClr val="F74E92"/>
              </a:solidFill>
              <a:latin typeface="Meiryo" panose="020B0604030504040204" pitchFamily="34" charset="-128"/>
              <a:ea typeface="Meiryo" panose="020B0604030504040204" pitchFamily="34" charset="-128"/>
            </a:endParaRPr>
          </a:p>
        </p:txBody>
      </p:sp>
      <p:sp>
        <p:nvSpPr>
          <p:cNvPr id="13" name="角丸四角形 12">
            <a:extLst>
              <a:ext uri="{FF2B5EF4-FFF2-40B4-BE49-F238E27FC236}">
                <a16:creationId xmlns:a16="http://schemas.microsoft.com/office/drawing/2014/main" id="{CE66EAE9-CFB3-E84A-A695-9848C5FA715E}"/>
              </a:ext>
            </a:extLst>
          </p:cNvPr>
          <p:cNvSpPr/>
          <p:nvPr/>
        </p:nvSpPr>
        <p:spPr>
          <a:xfrm>
            <a:off x="1269081" y="4465493"/>
            <a:ext cx="45719" cy="458804"/>
          </a:xfrm>
          <a:prstGeom prst="roundRect">
            <a:avLst>
              <a:gd name="adj" fmla="val 5000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6D5AAF4-C1C8-44E6-8DBE-311919221B70}"/>
              </a:ext>
            </a:extLst>
          </p:cNvPr>
          <p:cNvSpPr/>
          <p:nvPr/>
        </p:nvSpPr>
        <p:spPr>
          <a:xfrm>
            <a:off x="4526703" y="608230"/>
            <a:ext cx="428625" cy="256930"/>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09500E3-A7F8-464C-BA6D-05E8797F89F9}"/>
              </a:ext>
            </a:extLst>
          </p:cNvPr>
          <p:cNvSpPr txBox="1"/>
          <p:nvPr/>
        </p:nvSpPr>
        <p:spPr>
          <a:xfrm>
            <a:off x="4483014" y="599824"/>
            <a:ext cx="809625" cy="276999"/>
          </a:xfrm>
          <a:prstGeom prst="rect">
            <a:avLst/>
          </a:prstGeom>
          <a:noFill/>
        </p:spPr>
        <p:txBody>
          <a:bodyPr wrap="square" rtlCol="0">
            <a:spAutoFit/>
          </a:bodyPr>
          <a:lstStyle/>
          <a:p>
            <a:r>
              <a:rPr kumimoji="1" lang="ja-JP" altLang="en-US" sz="1200" dirty="0">
                <a:latin typeface="HGSｺﾞｼｯｸE" panose="020B0900000000000000" pitchFamily="50" charset="-128"/>
                <a:ea typeface="HGSｺﾞｼｯｸE" panose="020B0900000000000000" pitchFamily="50" charset="-128"/>
              </a:rPr>
              <a:t>任意</a:t>
            </a:r>
          </a:p>
        </p:txBody>
      </p:sp>
    </p:spTree>
    <p:extLst>
      <p:ext uri="{BB962C8B-B14F-4D97-AF65-F5344CB8AC3E}">
        <p14:creationId xmlns:p14="http://schemas.microsoft.com/office/powerpoint/2010/main" val="3113999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a:extLst>
              <a:ext uri="{FF2B5EF4-FFF2-40B4-BE49-F238E27FC236}">
                <a16:creationId xmlns:a16="http://schemas.microsoft.com/office/drawing/2014/main" id="{08DA90FC-5B62-9141-8408-88DE85B49EF3}"/>
              </a:ext>
            </a:extLst>
          </p:cNvPr>
          <p:cNvSpPr/>
          <p:nvPr/>
        </p:nvSpPr>
        <p:spPr>
          <a:xfrm>
            <a:off x="421356" y="395869"/>
            <a:ext cx="9124544" cy="470062"/>
          </a:xfrm>
          <a:prstGeom prst="roundRect">
            <a:avLst>
              <a:gd name="adj" fmla="val 5000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A9EFDADB-6DC0-CC49-8A76-B97C1B3C754F}"/>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24</a:t>
            </a:fld>
            <a:endParaRPr kumimoji="1" lang="ja-JP" altLang="en-US"/>
          </a:p>
        </p:txBody>
      </p:sp>
      <p:sp>
        <p:nvSpPr>
          <p:cNvPr id="9" name="テキスト ボックス 8">
            <a:extLst>
              <a:ext uri="{FF2B5EF4-FFF2-40B4-BE49-F238E27FC236}">
                <a16:creationId xmlns:a16="http://schemas.microsoft.com/office/drawing/2014/main" id="{74202295-C7C1-5F42-910C-D5AA4039AC1C}"/>
              </a:ext>
            </a:extLst>
          </p:cNvPr>
          <p:cNvSpPr txBox="1"/>
          <p:nvPr/>
        </p:nvSpPr>
        <p:spPr>
          <a:xfrm>
            <a:off x="2226056" y="368650"/>
            <a:ext cx="5057795" cy="515526"/>
          </a:xfrm>
          <a:prstGeom prst="rect">
            <a:avLst/>
          </a:prstGeom>
          <a:noFill/>
        </p:spPr>
        <p:txBody>
          <a:bodyPr wrap="none" rtlCol="0">
            <a:spAutoFit/>
          </a:bodyPr>
          <a:lstStyle/>
          <a:p>
            <a:pPr algn="ctr">
              <a:lnSpc>
                <a:spcPct val="150000"/>
              </a:lnSpc>
            </a:pPr>
            <a:r>
              <a:rPr kumimoji="1" lang="ja-JP" altLang="en-US" sz="2000" b="1" spc="150">
                <a:solidFill>
                  <a:schemeClr val="bg1"/>
                </a:solidFill>
                <a:latin typeface="Meiryo" panose="020B0604030504040204" pitchFamily="34" charset="-128"/>
                <a:ea typeface="Meiryo" panose="020B0604030504040204" pitchFamily="34" charset="-128"/>
              </a:rPr>
              <a:t>「</a:t>
            </a:r>
            <a:r>
              <a:rPr kumimoji="1" lang="en-US" altLang="ja-JP" sz="2000" b="1" spc="150" dirty="0">
                <a:solidFill>
                  <a:schemeClr val="bg1"/>
                </a:solidFill>
                <a:latin typeface="Meiryo" panose="020B0604030504040204" pitchFamily="34" charset="-128"/>
                <a:ea typeface="Meiryo" panose="020B0604030504040204" pitchFamily="34" charset="-128"/>
              </a:rPr>
              <a:t>LINE</a:t>
            </a:r>
            <a:r>
              <a:rPr kumimoji="1" lang="ja-JP" altLang="en-US" sz="2000" b="1" spc="150">
                <a:solidFill>
                  <a:schemeClr val="bg1"/>
                </a:solidFill>
                <a:latin typeface="Meiryo" panose="020B0604030504040204" pitchFamily="34" charset="-128"/>
                <a:ea typeface="Meiryo" panose="020B0604030504040204" pitchFamily="34" charset="-128"/>
              </a:rPr>
              <a:t>ダイジェストスポット」プラン</a:t>
            </a:r>
            <a:endParaRPr kumimoji="1" lang="ja-JP" altLang="en-US" sz="2000" spc="15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D7E2B019-0974-9B46-B0E6-01B0BEEE4761}"/>
              </a:ext>
            </a:extLst>
          </p:cNvPr>
          <p:cNvSpPr txBox="1"/>
          <p:nvPr/>
        </p:nvSpPr>
        <p:spPr>
          <a:xfrm>
            <a:off x="359923" y="995343"/>
            <a:ext cx="7818960" cy="711733"/>
          </a:xfrm>
          <a:prstGeom prst="rect">
            <a:avLst/>
          </a:prstGeom>
          <a:noFill/>
        </p:spPr>
        <p:txBody>
          <a:bodyPr wrap="square" rtlCol="0">
            <a:spAutoFit/>
          </a:bodyPr>
          <a:lstStyle/>
          <a:p>
            <a:pPr>
              <a:lnSpc>
                <a:spcPct val="150000"/>
              </a:lnSpc>
            </a:pPr>
            <a:r>
              <a:rPr kumimoji="1" lang="en-US" altLang="ja-JP" sz="1400" b="1" spc="150" dirty="0">
                <a:solidFill>
                  <a:schemeClr val="tx1">
                    <a:lumMod val="65000"/>
                    <a:lumOff val="35000"/>
                  </a:schemeClr>
                </a:solidFill>
                <a:latin typeface="Meiryo" panose="020B0604030504040204" pitchFamily="34" charset="-128"/>
                <a:ea typeface="Meiryo" panose="020B0604030504040204" pitchFamily="34" charset="-128"/>
              </a:rPr>
              <a:t>LINE</a:t>
            </a:r>
            <a:r>
              <a:rPr kumimoji="1" lang="ja-JP" altLang="en-US" sz="1400" b="1" spc="150" dirty="0">
                <a:solidFill>
                  <a:schemeClr val="tx1">
                    <a:lumMod val="65000"/>
                    <a:lumOff val="35000"/>
                  </a:schemeClr>
                </a:solidFill>
                <a:latin typeface="Meiryo" panose="020B0604030504040204" pitchFamily="34" charset="-128"/>
                <a:ea typeface="Meiryo" panose="020B0604030504040204" pitchFamily="34" charset="-128"/>
              </a:rPr>
              <a:t>の主婦向けアカウントで最大規模！「暮らしニスタ</a:t>
            </a:r>
            <a:r>
              <a:rPr kumimoji="1" lang="en-US" altLang="ja-JP" sz="1400" b="1" spc="150" dirty="0">
                <a:solidFill>
                  <a:schemeClr val="tx1">
                    <a:lumMod val="65000"/>
                    <a:lumOff val="35000"/>
                  </a:schemeClr>
                </a:solidFill>
                <a:latin typeface="Meiryo" panose="020B0604030504040204" pitchFamily="34" charset="-128"/>
                <a:ea typeface="Meiryo" panose="020B0604030504040204" pitchFamily="34" charset="-128"/>
              </a:rPr>
              <a:t>LINE</a:t>
            </a:r>
            <a:r>
              <a:rPr kumimoji="1" lang="ja-JP" altLang="en-US" sz="1400" b="1" spc="150" dirty="0">
                <a:solidFill>
                  <a:schemeClr val="tx1">
                    <a:lumMod val="65000"/>
                    <a:lumOff val="35000"/>
                  </a:schemeClr>
                </a:solidFill>
                <a:latin typeface="Meiryo" panose="020B0604030504040204" pitchFamily="34" charset="-128"/>
                <a:ea typeface="Meiryo" panose="020B0604030504040204" pitchFamily="34" charset="-128"/>
              </a:rPr>
              <a:t>アカウント」を使った</a:t>
            </a:r>
          </a:p>
          <a:p>
            <a:pPr>
              <a:lnSpc>
                <a:spcPct val="150000"/>
              </a:lnSpc>
            </a:pPr>
            <a:r>
              <a:rPr kumimoji="1" lang="ja-JP" altLang="en-US" sz="1400" b="1" spc="150" dirty="0">
                <a:solidFill>
                  <a:schemeClr val="tx1">
                    <a:lumMod val="65000"/>
                    <a:lumOff val="35000"/>
                  </a:schemeClr>
                </a:solidFill>
                <a:latin typeface="Meiryo" panose="020B0604030504040204" pitchFamily="34" charset="-128"/>
                <a:ea typeface="Meiryo" panose="020B0604030504040204" pitchFamily="34" charset="-128"/>
              </a:rPr>
              <a:t>リーチ力のあるプランです。配信面の１枠に広告として出稿いただけます。</a:t>
            </a:r>
          </a:p>
        </p:txBody>
      </p:sp>
      <p:sp>
        <p:nvSpPr>
          <p:cNvPr id="12" name="フレーム 11">
            <a:extLst>
              <a:ext uri="{FF2B5EF4-FFF2-40B4-BE49-F238E27FC236}">
                <a16:creationId xmlns:a16="http://schemas.microsoft.com/office/drawing/2014/main" id="{9FA47F20-B74B-B243-8926-097B71284796}"/>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a:extLst>
              <a:ext uri="{FF2B5EF4-FFF2-40B4-BE49-F238E27FC236}">
                <a16:creationId xmlns:a16="http://schemas.microsoft.com/office/drawing/2014/main" id="{3E7C46D7-8915-B641-8142-0849F77135FC}"/>
              </a:ext>
            </a:extLst>
          </p:cNvPr>
          <p:cNvSpPr txBox="1"/>
          <p:nvPr/>
        </p:nvSpPr>
        <p:spPr>
          <a:xfrm>
            <a:off x="359923" y="6408953"/>
            <a:ext cx="4212076"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graphicFrame>
        <p:nvGraphicFramePr>
          <p:cNvPr id="22" name="表 21">
            <a:extLst>
              <a:ext uri="{FF2B5EF4-FFF2-40B4-BE49-F238E27FC236}">
                <a16:creationId xmlns:a16="http://schemas.microsoft.com/office/drawing/2014/main" id="{BC19D3D8-0E13-474D-9C33-CB3335FB440C}"/>
              </a:ext>
            </a:extLst>
          </p:cNvPr>
          <p:cNvGraphicFramePr>
            <a:graphicFrameLocks noGrp="1"/>
          </p:cNvGraphicFramePr>
          <p:nvPr>
            <p:extLst>
              <p:ext uri="{D42A27DB-BD31-4B8C-83A1-F6EECF244321}">
                <p14:modId xmlns:p14="http://schemas.microsoft.com/office/powerpoint/2010/main" val="1619201431"/>
              </p:ext>
            </p:extLst>
          </p:nvPr>
        </p:nvGraphicFramePr>
        <p:xfrm>
          <a:off x="6050844" y="2170046"/>
          <a:ext cx="3316497" cy="4133590"/>
        </p:xfrm>
        <a:graphic>
          <a:graphicData uri="http://schemas.openxmlformats.org/drawingml/2006/table">
            <a:tbl>
              <a:tblPr>
                <a:tableStyleId>{5C22544A-7EE6-4342-B048-85BDC9FD1C3A}</a:tableStyleId>
              </a:tblPr>
              <a:tblGrid>
                <a:gridCol w="806277">
                  <a:extLst>
                    <a:ext uri="{9D8B030D-6E8A-4147-A177-3AD203B41FA5}">
                      <a16:colId xmlns:a16="http://schemas.microsoft.com/office/drawing/2014/main" val="20000"/>
                    </a:ext>
                  </a:extLst>
                </a:gridCol>
                <a:gridCol w="2510220">
                  <a:extLst>
                    <a:ext uri="{9D8B030D-6E8A-4147-A177-3AD203B41FA5}">
                      <a16:colId xmlns:a16="http://schemas.microsoft.com/office/drawing/2014/main" val="20001"/>
                    </a:ext>
                  </a:extLst>
                </a:gridCol>
              </a:tblGrid>
              <a:tr h="527870">
                <a:tc>
                  <a:txBody>
                    <a:bodyPr/>
                    <a:lstStyle/>
                    <a:p>
                      <a:pPr algn="l" fontAlgn="ctr"/>
                      <a:r>
                        <a:rPr lang="ja-JP" altLang="en-US" sz="900" b="1"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rPr>
                        <a:t>料金</a:t>
                      </a:r>
                      <a:br>
                        <a:rPr lang="en-US" altLang="ja-JP" sz="900" b="1"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rPr>
                        <a:t>（</a:t>
                      </a:r>
                      <a:r>
                        <a:rPr lang="en-US" altLang="ja-JP" sz="900" b="1"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rPr>
                        <a:t>GROSS)</a:t>
                      </a:r>
                      <a:endParaRPr lang="ja-JP" altLang="en-US" sz="900" b="1"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endParaRPr>
                    </a:p>
                  </a:txBody>
                  <a:tcPr anchor="ctr">
                    <a:solidFill>
                      <a:srgbClr val="F2D7D1"/>
                    </a:solidFill>
                  </a:tcPr>
                </a:tc>
                <a:tc>
                  <a:txBody>
                    <a:bodyPr/>
                    <a:lstStyle/>
                    <a:p>
                      <a:pPr algn="ctr" fontAlgn="ct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¥1,600,000/1</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記事</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p>
                      <a:pPr algn="ctr" fontAlgn="ct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¥2,800,000/2</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記事</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p>
                      <a:pPr algn="ctr" fontAlgn="ct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¥4,000,000/3</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記事</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0"/>
                  </a:ext>
                </a:extLst>
              </a:tr>
              <a:tr h="451302">
                <a:tc>
                  <a:txBody>
                    <a:bodyPr/>
                    <a:lstStyle/>
                    <a:p>
                      <a:pPr algn="l" fontAlgn="ct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想定</a:t>
                      </a:r>
                      <a:r>
                        <a:rPr 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a:t>
                      </a:r>
                      <a:endPar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algn="ctr" fontAlgn="ctr"/>
                      <a:r>
                        <a:rPr lang="en-US" altLang="ja-JP" sz="900" b="1" i="0" u="none" strike="noStrike" dirty="0" err="1">
                          <a:solidFill>
                            <a:schemeClr val="tx1">
                              <a:lumMod val="75000"/>
                              <a:lumOff val="25000"/>
                            </a:schemeClr>
                          </a:solidFill>
                          <a:effectLst/>
                          <a:latin typeface="Meiryo" panose="020B0604030504040204" pitchFamily="34" charset="-128"/>
                          <a:ea typeface="Meiryo" panose="020B0604030504040204" pitchFamily="34" charset="-128"/>
                        </a:rPr>
                        <a:t>50,000〜80,000PV</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p>
                      <a:pPr algn="ctr" fontAlgn="ct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保証はございません。</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1"/>
                  </a:ext>
                </a:extLst>
              </a:tr>
              <a:tr h="400160">
                <a:tc>
                  <a:txBody>
                    <a:bodyPr/>
                    <a:lstStyle/>
                    <a:p>
                      <a:pPr algn="l" fontAlgn="ctr"/>
                      <a:r>
                        <a:rPr lang="ja-JP" altLang="en-US" sz="900" b="1" i="0" u="none" strike="noStrike">
                          <a:solidFill>
                            <a:schemeClr val="tx1">
                              <a:lumMod val="75000"/>
                              <a:lumOff val="25000"/>
                            </a:schemeClr>
                          </a:solidFill>
                          <a:effectLst/>
                          <a:latin typeface="Meiryo" panose="020B0604030504040204" pitchFamily="34" charset="-128"/>
                          <a:ea typeface="Meiryo" panose="020B0604030504040204" pitchFamily="34" charset="-128"/>
                        </a:rPr>
                        <a:t>掲載位置</a:t>
                      </a:r>
                      <a:endPar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algn="ctr" fontAlgn="ctr"/>
                      <a:r>
                        <a:rPr lang="en"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LINE</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2"/>
                  </a:ext>
                </a:extLst>
              </a:tr>
              <a:tr h="456498">
                <a:tc>
                  <a:txBody>
                    <a:bodyPr/>
                    <a:lstStyle/>
                    <a:p>
                      <a:pPr algn="l" fontAlgn="ct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アーカイブ期間</a:t>
                      </a:r>
                      <a:endParaRPr 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algn="ctr" fontAlgn="ct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無期限 </a:t>
                      </a: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LINE</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に準ずる</a:t>
                      </a:r>
                    </a:p>
                  </a:txBody>
                  <a:tcPr anchor="ctr">
                    <a:solidFill>
                      <a:schemeClr val="bg1">
                        <a:lumMod val="95000"/>
                      </a:schemeClr>
                    </a:solidFill>
                  </a:tcPr>
                </a:tc>
                <a:extLst>
                  <a:ext uri="{0D108BD9-81ED-4DB2-BD59-A6C34878D82A}">
                    <a16:rowId xmlns:a16="http://schemas.microsoft.com/office/drawing/2014/main" val="10003"/>
                  </a:ext>
                </a:extLst>
              </a:tr>
              <a:tr h="400160">
                <a:tc>
                  <a:txBody>
                    <a:bodyPr/>
                    <a:lstStyle/>
                    <a:p>
                      <a:pPr algn="l" fontAlgn="ct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配信時間</a:t>
                      </a:r>
                      <a:endParaRPr 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毎日 </a:t>
                      </a:r>
                      <a:r>
                        <a:rPr lang="en"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AM 11</a:t>
                      </a:r>
                      <a:r>
                        <a:rPr lang="ja-JP" altLang="en"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53 </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（固定）</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2553035655"/>
                  </a:ext>
                </a:extLst>
              </a:tr>
              <a:tr h="400160">
                <a:tc>
                  <a:txBody>
                    <a:bodyPr/>
                    <a:lstStyle/>
                    <a:p>
                      <a:pPr algn="l" fontAlgn="ctr"/>
                      <a:r>
                        <a:rPr lang="ja-JP" altLang="en-US" sz="900" b="1" i="0" u="none" strike="noStrike">
                          <a:solidFill>
                            <a:schemeClr val="tx1">
                              <a:lumMod val="75000"/>
                              <a:lumOff val="25000"/>
                            </a:schemeClr>
                          </a:solidFill>
                          <a:effectLst/>
                          <a:latin typeface="Meiryo" panose="020B0604030504040204" pitchFamily="34" charset="-128"/>
                          <a:ea typeface="Meiryo" panose="020B0604030504040204" pitchFamily="34" charset="-128"/>
                        </a:rPr>
                        <a:t>デバイス</a:t>
                      </a:r>
                      <a:endParaRPr 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SP</a:t>
                      </a:r>
                    </a:p>
                  </a:txBody>
                  <a:tcPr anchor="ctr">
                    <a:solidFill>
                      <a:schemeClr val="bg1">
                        <a:lumMod val="95000"/>
                      </a:schemeClr>
                    </a:solidFill>
                  </a:tcPr>
                </a:tc>
                <a:extLst>
                  <a:ext uri="{0D108BD9-81ED-4DB2-BD59-A6C34878D82A}">
                    <a16:rowId xmlns:a16="http://schemas.microsoft.com/office/drawing/2014/main" val="1517432241"/>
                  </a:ext>
                </a:extLst>
              </a:tr>
              <a:tr h="400160">
                <a:tc>
                  <a:txBody>
                    <a:bodyPr/>
                    <a:lstStyle/>
                    <a:p>
                      <a:pPr algn="l" fontAlgn="ctr"/>
                      <a:r>
                        <a:rPr lang="ja-JP" altLang="en-US" sz="900" b="1" i="0" u="none" strike="noStrike">
                          <a:solidFill>
                            <a:schemeClr val="tx1">
                              <a:lumMod val="75000"/>
                              <a:lumOff val="25000"/>
                            </a:schemeClr>
                          </a:solidFill>
                          <a:effectLst/>
                          <a:latin typeface="Meiryo" panose="020B0604030504040204" pitchFamily="34" charset="-128"/>
                          <a:ea typeface="Meiryo" panose="020B0604030504040204" pitchFamily="34" charset="-128"/>
                        </a:rPr>
                        <a:t>レポート項目</a:t>
                      </a:r>
                      <a:endParaRPr 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900" b="1" i="0" u="none" strike="noStrike">
                          <a:solidFill>
                            <a:schemeClr val="tx1">
                              <a:lumMod val="75000"/>
                              <a:lumOff val="25000"/>
                            </a:schemeClr>
                          </a:solidFill>
                          <a:effectLst/>
                          <a:latin typeface="Meiryo" panose="020B0604030504040204" pitchFamily="34" charset="-128"/>
                          <a:ea typeface="Meiryo" panose="020B0604030504040204" pitchFamily="34" charset="-128"/>
                        </a:rPr>
                        <a:t>ご要望に併せてご報告</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 / CL / CTR </a:t>
                      </a:r>
                      <a:r>
                        <a:rPr lang="ja-JP" altLang="en-US" sz="900" b="1" i="0" u="none" strike="noStrike">
                          <a:solidFill>
                            <a:schemeClr val="tx1">
                              <a:lumMod val="75000"/>
                              <a:lumOff val="25000"/>
                            </a:schemeClr>
                          </a:solidFill>
                          <a:effectLst/>
                          <a:latin typeface="Meiryo" panose="020B0604030504040204" pitchFamily="34" charset="-128"/>
                          <a:ea typeface="Meiryo" panose="020B0604030504040204" pitchFamily="34" charset="-128"/>
                        </a:rPr>
                        <a:t>等</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3617886935"/>
                  </a:ext>
                </a:extLst>
              </a:tr>
              <a:tr h="1077319">
                <a:tc>
                  <a:txBody>
                    <a:bodyPr/>
                    <a:lstStyle/>
                    <a:p>
                      <a:pPr algn="l" fontAlgn="ctr"/>
                      <a:r>
                        <a:rPr lang="ja-JP" altLang="en-US" sz="900" b="1" i="0" u="none" strike="noStrike">
                          <a:solidFill>
                            <a:schemeClr val="tx1">
                              <a:lumMod val="75000"/>
                              <a:lumOff val="25000"/>
                            </a:schemeClr>
                          </a:solidFill>
                          <a:effectLst/>
                          <a:latin typeface="Meiryo" panose="020B0604030504040204" pitchFamily="34" charset="-128"/>
                          <a:ea typeface="Meiryo" panose="020B0604030504040204" pitchFamily="34" charset="-128"/>
                        </a:rPr>
                        <a:t>その他</a:t>
                      </a:r>
                      <a:endParaRPr 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LINE</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レギュレーション</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　　　・文字数：</a:t>
                      </a: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1,500</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2,000</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字</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　　　・画像数：</a:t>
                      </a: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TOP</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含め</a:t>
                      </a: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6</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画像まで</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　　　・外部リンク：</a:t>
                      </a:r>
                      <a:r>
                        <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2</a:t>
                      </a: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つまで</a:t>
                      </a: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　　　・タグ設置：不可</a:t>
                      </a:r>
                      <a:endParaRPr lang="en-US" altLang="ja-JP" sz="9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marL="137160" marR="137160" marT="137160" marB="137160" anchor="ctr">
                    <a:solidFill>
                      <a:schemeClr val="bg1">
                        <a:lumMod val="95000"/>
                      </a:schemeClr>
                    </a:solidFill>
                  </a:tcPr>
                </a:tc>
                <a:extLst>
                  <a:ext uri="{0D108BD9-81ED-4DB2-BD59-A6C34878D82A}">
                    <a16:rowId xmlns:a16="http://schemas.microsoft.com/office/drawing/2014/main" val="3426621024"/>
                  </a:ext>
                </a:extLst>
              </a:tr>
            </a:tbl>
          </a:graphicData>
        </a:graphic>
      </p:graphicFrame>
      <p:pic>
        <p:nvPicPr>
          <p:cNvPr id="24" name="図 23" descr="コンピューターのスクリーンショット&#10;&#10;自動的に生成された説明">
            <a:extLst>
              <a:ext uri="{FF2B5EF4-FFF2-40B4-BE49-F238E27FC236}">
                <a16:creationId xmlns:a16="http://schemas.microsoft.com/office/drawing/2014/main" id="{9DD4F830-BF27-6343-BD2F-3D5B169267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59526" y="2170046"/>
            <a:ext cx="1990856" cy="4111049"/>
          </a:xfrm>
          <a:prstGeom prst="rect">
            <a:avLst/>
          </a:prstGeom>
        </p:spPr>
      </p:pic>
      <p:sp>
        <p:nvSpPr>
          <p:cNvPr id="5" name="角丸四角形 4">
            <a:extLst>
              <a:ext uri="{FF2B5EF4-FFF2-40B4-BE49-F238E27FC236}">
                <a16:creationId xmlns:a16="http://schemas.microsoft.com/office/drawing/2014/main" id="{602F38EA-D767-0B46-8C94-FC479D316E87}"/>
              </a:ext>
            </a:extLst>
          </p:cNvPr>
          <p:cNvSpPr/>
          <p:nvPr/>
        </p:nvSpPr>
        <p:spPr>
          <a:xfrm>
            <a:off x="381596" y="4287709"/>
            <a:ext cx="2839271" cy="1993386"/>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DF5217B-3E85-EC4B-A686-CD13B4E94096}"/>
              </a:ext>
            </a:extLst>
          </p:cNvPr>
          <p:cNvSpPr txBox="1"/>
          <p:nvPr/>
        </p:nvSpPr>
        <p:spPr>
          <a:xfrm>
            <a:off x="556585" y="4434312"/>
            <a:ext cx="2664282" cy="726481"/>
          </a:xfrm>
          <a:prstGeom prst="rect">
            <a:avLst/>
          </a:prstGeom>
          <a:noFill/>
        </p:spPr>
        <p:txBody>
          <a:bodyPr wrap="square" rtlCol="0">
            <a:spAutoFit/>
          </a:bodyPr>
          <a:lstStyle/>
          <a:p>
            <a:pPr>
              <a:lnSpc>
                <a:spcPts val="1740"/>
              </a:lnSpc>
            </a:pPr>
            <a:r>
              <a:rPr kumimoji="1" lang="ja-JP" altLang="en-US" sz="1200" b="1" spc="150" dirty="0">
                <a:solidFill>
                  <a:schemeClr val="tx1">
                    <a:lumMod val="75000"/>
                    <a:lumOff val="25000"/>
                  </a:schemeClr>
                </a:solidFill>
                <a:latin typeface="Meiryo" panose="020B0604030504040204" pitchFamily="34" charset="-128"/>
                <a:ea typeface="Meiryo" panose="020B0604030504040204" pitchFamily="34" charset="-128"/>
              </a:rPr>
              <a:t>毎日プッシュ配信！</a:t>
            </a:r>
          </a:p>
          <a:p>
            <a:pPr>
              <a:lnSpc>
                <a:spcPts val="1740"/>
              </a:lnSpc>
            </a:pPr>
            <a:r>
              <a:rPr kumimoji="1" lang="ja-JP" altLang="en-US" sz="1200" b="1" spc="150" dirty="0">
                <a:solidFill>
                  <a:schemeClr val="tx1">
                    <a:lumMod val="75000"/>
                    <a:lumOff val="25000"/>
                  </a:schemeClr>
                </a:solidFill>
                <a:latin typeface="Meiryo" panose="020B0604030504040204" pitchFamily="34" charset="-128"/>
                <a:ea typeface="Meiryo" panose="020B0604030504040204" pitchFamily="34" charset="-128"/>
              </a:rPr>
              <a:t>主婦層に確実にアプローチ</a:t>
            </a:r>
          </a:p>
          <a:p>
            <a:pPr>
              <a:lnSpc>
                <a:spcPts val="1740"/>
              </a:lnSpc>
            </a:pPr>
            <a:endParaRPr kumimoji="1" lang="ja-JP" altLang="en-US" sz="900" b="1"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7" name="円/楕円 6">
            <a:extLst>
              <a:ext uri="{FF2B5EF4-FFF2-40B4-BE49-F238E27FC236}">
                <a16:creationId xmlns:a16="http://schemas.microsoft.com/office/drawing/2014/main" id="{7B2345F2-99C7-FB4F-89ED-7826369E72D0}"/>
              </a:ext>
            </a:extLst>
          </p:cNvPr>
          <p:cNvSpPr/>
          <p:nvPr/>
        </p:nvSpPr>
        <p:spPr>
          <a:xfrm>
            <a:off x="359923" y="2187048"/>
            <a:ext cx="1611145" cy="1611145"/>
          </a:xfrm>
          <a:prstGeom prst="ellipse">
            <a:avLst/>
          </a:prstGeom>
          <a:solidFill>
            <a:srgbClr val="FCA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92A855A2-CCDA-5D4D-9622-8EEF8C773711}"/>
              </a:ext>
            </a:extLst>
          </p:cNvPr>
          <p:cNvSpPr/>
          <p:nvPr/>
        </p:nvSpPr>
        <p:spPr>
          <a:xfrm>
            <a:off x="1779962" y="2187048"/>
            <a:ext cx="1611145" cy="161114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146A94FE-6FDC-9042-A444-1598047ED253}"/>
              </a:ext>
            </a:extLst>
          </p:cNvPr>
          <p:cNvSpPr txBox="1"/>
          <p:nvPr/>
        </p:nvSpPr>
        <p:spPr>
          <a:xfrm>
            <a:off x="421355" y="2899266"/>
            <a:ext cx="1425391"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209</a:t>
            </a:r>
            <a:r>
              <a:rPr kumimoji="1" lang="ja-JP" altLang="en-US" sz="1600" b="1" dirty="0">
                <a:solidFill>
                  <a:schemeClr val="bg1"/>
                </a:solidFill>
                <a:latin typeface="Meiryo" panose="020B0604030504040204" pitchFamily="34" charset="-128"/>
                <a:ea typeface="Meiryo" panose="020B0604030504040204" pitchFamily="34" charset="-128"/>
              </a:rPr>
              <a:t>万人！</a:t>
            </a:r>
          </a:p>
        </p:txBody>
      </p:sp>
      <p:sp>
        <p:nvSpPr>
          <p:cNvPr id="28" name="テキスト ボックス 27">
            <a:extLst>
              <a:ext uri="{FF2B5EF4-FFF2-40B4-BE49-F238E27FC236}">
                <a16:creationId xmlns:a16="http://schemas.microsoft.com/office/drawing/2014/main" id="{FE13FA5C-2660-214C-A966-77CC3EFFB5D7}"/>
              </a:ext>
            </a:extLst>
          </p:cNvPr>
          <p:cNvSpPr txBox="1"/>
          <p:nvPr/>
        </p:nvSpPr>
        <p:spPr>
          <a:xfrm>
            <a:off x="714090" y="2567557"/>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友だち数</a:t>
            </a:r>
          </a:p>
        </p:txBody>
      </p:sp>
      <p:sp>
        <p:nvSpPr>
          <p:cNvPr id="29" name="テキスト ボックス 28">
            <a:extLst>
              <a:ext uri="{FF2B5EF4-FFF2-40B4-BE49-F238E27FC236}">
                <a16:creationId xmlns:a16="http://schemas.microsoft.com/office/drawing/2014/main" id="{71548036-80B0-8242-BA24-EE6D9C169D2B}"/>
              </a:ext>
            </a:extLst>
          </p:cNvPr>
          <p:cNvSpPr txBox="1"/>
          <p:nvPr/>
        </p:nvSpPr>
        <p:spPr>
          <a:xfrm>
            <a:off x="1784715" y="2899266"/>
            <a:ext cx="1633782"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1000</a:t>
            </a:r>
            <a:r>
              <a:rPr kumimoji="1" lang="ja-JP" altLang="en-US" sz="1600" b="1">
                <a:solidFill>
                  <a:schemeClr val="bg1"/>
                </a:solidFill>
                <a:latin typeface="Meiryo" panose="020B0604030504040204" pitchFamily="34" charset="-128"/>
                <a:ea typeface="Meiryo" panose="020B0604030504040204" pitchFamily="34" charset="-128"/>
              </a:rPr>
              <a:t>万以上</a:t>
            </a:r>
          </a:p>
        </p:txBody>
      </p:sp>
      <p:sp>
        <p:nvSpPr>
          <p:cNvPr id="30" name="テキスト ボックス 29">
            <a:extLst>
              <a:ext uri="{FF2B5EF4-FFF2-40B4-BE49-F238E27FC236}">
                <a16:creationId xmlns:a16="http://schemas.microsoft.com/office/drawing/2014/main" id="{4D18B9B5-EFC8-A84B-B04E-041BE4F6F600}"/>
              </a:ext>
            </a:extLst>
          </p:cNvPr>
          <p:cNvSpPr txBox="1"/>
          <p:nvPr/>
        </p:nvSpPr>
        <p:spPr>
          <a:xfrm>
            <a:off x="2109282" y="2567557"/>
            <a:ext cx="95250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月間</a:t>
            </a:r>
            <a:r>
              <a:rPr kumimoji="1" lang="en" altLang="ja-JP" sz="1400" dirty="0">
                <a:solidFill>
                  <a:schemeClr val="bg1"/>
                </a:solidFill>
                <a:latin typeface="Meiryo" panose="020B0604030504040204" pitchFamily="34" charset="-128"/>
                <a:ea typeface="Meiryo" panose="020B0604030504040204" pitchFamily="34" charset="-128"/>
              </a:rPr>
              <a:t>PV</a:t>
            </a:r>
            <a:r>
              <a:rPr kumimoji="1" lang="ja-JP" altLang="en-US" sz="1400">
                <a:solidFill>
                  <a:schemeClr val="bg1"/>
                </a:solidFill>
                <a:latin typeface="Meiryo" panose="020B0604030504040204" pitchFamily="34" charset="-128"/>
                <a:ea typeface="Meiryo" panose="020B0604030504040204" pitchFamily="34" charset="-128"/>
              </a:rPr>
              <a:t>数</a:t>
            </a:r>
          </a:p>
        </p:txBody>
      </p:sp>
      <p:sp>
        <p:nvSpPr>
          <p:cNvPr id="31" name="角丸四角形 30">
            <a:extLst>
              <a:ext uri="{FF2B5EF4-FFF2-40B4-BE49-F238E27FC236}">
                <a16:creationId xmlns:a16="http://schemas.microsoft.com/office/drawing/2014/main" id="{FC44D2FC-D283-0F46-88B6-DD2475857D70}"/>
              </a:ext>
            </a:extLst>
          </p:cNvPr>
          <p:cNvSpPr/>
          <p:nvPr/>
        </p:nvSpPr>
        <p:spPr>
          <a:xfrm>
            <a:off x="3867482" y="4162435"/>
            <a:ext cx="704517" cy="657922"/>
          </a:xfrm>
          <a:prstGeom prst="roundRect">
            <a:avLst>
              <a:gd name="adj" fmla="val 0"/>
            </a:avLst>
          </a:prstGeom>
          <a:noFill/>
          <a:ln w="19050">
            <a:solidFill>
              <a:srgbClr val="F74E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BADAA798-094A-514B-A28C-1D9081FE849C}"/>
              </a:ext>
            </a:extLst>
          </p:cNvPr>
          <p:cNvSpPr txBox="1"/>
          <p:nvPr/>
        </p:nvSpPr>
        <p:spPr>
          <a:xfrm>
            <a:off x="2503656" y="3951033"/>
            <a:ext cx="1542377" cy="384721"/>
          </a:xfrm>
          <a:prstGeom prst="rect">
            <a:avLst/>
          </a:prstGeom>
          <a:noFill/>
        </p:spPr>
        <p:txBody>
          <a:bodyPr wrap="square" rtlCol="0">
            <a:spAutoFit/>
          </a:bodyPr>
          <a:lstStyle/>
          <a:p>
            <a:r>
              <a:rPr kumimoji="1" lang="ja-JP" altLang="en-US" sz="1100" b="1" spc="150" dirty="0">
                <a:solidFill>
                  <a:srgbClr val="F74E92"/>
                </a:solidFill>
                <a:latin typeface="Meiryo" panose="020B0604030504040204" pitchFamily="34" charset="-128"/>
                <a:ea typeface="Meiryo" panose="020B0604030504040204" pitchFamily="34" charset="-128"/>
              </a:rPr>
              <a:t>広告枠はこちら</a:t>
            </a:r>
            <a:endParaRPr kumimoji="1" lang="en-US" altLang="ja-JP" sz="1100" b="1" spc="150" dirty="0">
              <a:solidFill>
                <a:srgbClr val="F74E92"/>
              </a:solidFill>
              <a:latin typeface="Meiryo" panose="020B0604030504040204" pitchFamily="34" charset="-128"/>
              <a:ea typeface="Meiryo" panose="020B0604030504040204" pitchFamily="34" charset="-128"/>
            </a:endParaRPr>
          </a:p>
          <a:p>
            <a:endParaRPr kumimoji="1" lang="ja-JP" altLang="en-US" sz="800" b="1" spc="150" dirty="0">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35" name="直線コネクタ 34">
            <a:extLst>
              <a:ext uri="{FF2B5EF4-FFF2-40B4-BE49-F238E27FC236}">
                <a16:creationId xmlns:a16="http://schemas.microsoft.com/office/drawing/2014/main" id="{7E4FC352-0C4D-A544-8841-B323C304E8E1}"/>
              </a:ext>
            </a:extLst>
          </p:cNvPr>
          <p:cNvCxnSpPr>
            <a:cxnSpLocks/>
          </p:cNvCxnSpPr>
          <p:nvPr/>
        </p:nvCxnSpPr>
        <p:spPr>
          <a:xfrm>
            <a:off x="3522133" y="4230713"/>
            <a:ext cx="291371" cy="255899"/>
          </a:xfrm>
          <a:prstGeom prst="line">
            <a:avLst/>
          </a:prstGeom>
          <a:ln w="9525">
            <a:solidFill>
              <a:srgbClr val="F74E9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4D1FCAF-C8CE-EC45-9246-1914508A55E8}"/>
              </a:ext>
            </a:extLst>
          </p:cNvPr>
          <p:cNvSpPr txBox="1"/>
          <p:nvPr/>
        </p:nvSpPr>
        <p:spPr>
          <a:xfrm>
            <a:off x="572212" y="5352461"/>
            <a:ext cx="2489575" cy="738664"/>
          </a:xfrm>
          <a:prstGeom prst="rect">
            <a:avLst/>
          </a:prstGeom>
          <a:noFill/>
        </p:spPr>
        <p:txBody>
          <a:bodyPr wrap="square" rtlCol="0">
            <a:spAutoFit/>
          </a:bodyPr>
          <a:lstStyle/>
          <a:p>
            <a:r>
              <a:rPr kumimoji="1" lang="en" altLang="ja-JP" sz="1000" b="1" spc="100" dirty="0">
                <a:solidFill>
                  <a:srgbClr val="F74E92"/>
                </a:solidFill>
                <a:latin typeface="Meiryo" panose="020B0604030504040204" pitchFamily="34" charset="-128"/>
                <a:ea typeface="Meiryo" panose="020B0604030504040204" pitchFamily="34" charset="-128"/>
              </a:rPr>
              <a:t>Media Date</a:t>
            </a:r>
          </a:p>
          <a:p>
            <a:r>
              <a:rPr kumimoji="1" lang="ja-JP" altLang="en-US" sz="800" b="1" spc="100" dirty="0">
                <a:solidFill>
                  <a:schemeClr val="tx1">
                    <a:lumMod val="75000"/>
                    <a:lumOff val="25000"/>
                  </a:schemeClr>
                </a:solidFill>
                <a:latin typeface="Meiryo" panose="020B0604030504040204" pitchFamily="34" charset="-128"/>
                <a:ea typeface="Meiryo" panose="020B0604030504040204" pitchFamily="34" charset="-128"/>
              </a:rPr>
              <a:t>友達数：</a:t>
            </a:r>
            <a:r>
              <a:rPr kumimoji="1" lang="en-US" altLang="ja-JP" sz="800" b="1" spc="100" dirty="0">
                <a:solidFill>
                  <a:schemeClr val="tx1">
                    <a:lumMod val="75000"/>
                    <a:lumOff val="25000"/>
                  </a:schemeClr>
                </a:solidFill>
                <a:latin typeface="Meiryo" panose="020B0604030504040204" pitchFamily="34" charset="-128"/>
                <a:ea typeface="Meiryo" panose="020B0604030504040204" pitchFamily="34" charset="-128"/>
              </a:rPr>
              <a:t>209</a:t>
            </a:r>
            <a:r>
              <a:rPr kumimoji="1" lang="ja-JP" altLang="en-US" sz="800" b="1" spc="100" dirty="0">
                <a:solidFill>
                  <a:schemeClr val="tx1">
                    <a:lumMod val="75000"/>
                    <a:lumOff val="25000"/>
                  </a:schemeClr>
                </a:solidFill>
                <a:latin typeface="Meiryo" panose="020B0604030504040204" pitchFamily="34" charset="-128"/>
                <a:ea typeface="Meiryo" panose="020B0604030504040204" pitchFamily="34" charset="-128"/>
              </a:rPr>
              <a:t>万人</a:t>
            </a:r>
          </a:p>
          <a:p>
            <a:r>
              <a:rPr kumimoji="1" lang="en" altLang="ja-JP" sz="800" b="1" spc="100" dirty="0">
                <a:solidFill>
                  <a:schemeClr val="tx1">
                    <a:lumMod val="75000"/>
                    <a:lumOff val="25000"/>
                  </a:schemeClr>
                </a:solidFill>
                <a:latin typeface="Meiryo" panose="020B0604030504040204" pitchFamily="34" charset="-128"/>
                <a:ea typeface="Meiryo" panose="020B0604030504040204" pitchFamily="34" charset="-128"/>
              </a:rPr>
              <a:t>PV</a:t>
            </a:r>
            <a:r>
              <a:rPr kumimoji="1" lang="ja-JP" altLang="en-US" sz="800" b="1" spc="100" dirty="0">
                <a:solidFill>
                  <a:schemeClr val="tx1">
                    <a:lumMod val="75000"/>
                    <a:lumOff val="25000"/>
                  </a:schemeClr>
                </a:solidFill>
                <a:latin typeface="Meiryo" panose="020B0604030504040204" pitchFamily="34" charset="-128"/>
                <a:ea typeface="Meiryo" panose="020B0604030504040204" pitchFamily="34" charset="-128"/>
              </a:rPr>
              <a:t>数：</a:t>
            </a:r>
            <a:r>
              <a:rPr kumimoji="1" lang="en-US" altLang="ja-JP" sz="800" b="1" spc="100" dirty="0">
                <a:solidFill>
                  <a:schemeClr val="tx1">
                    <a:lumMod val="75000"/>
                    <a:lumOff val="25000"/>
                  </a:schemeClr>
                </a:solidFill>
                <a:latin typeface="Meiryo" panose="020B0604030504040204" pitchFamily="34" charset="-128"/>
                <a:ea typeface="Meiryo" panose="020B0604030504040204" pitchFamily="34" charset="-128"/>
              </a:rPr>
              <a:t>1000</a:t>
            </a:r>
            <a:r>
              <a:rPr kumimoji="1" lang="ja-JP" altLang="en-US" sz="800" b="1" spc="100" dirty="0">
                <a:solidFill>
                  <a:schemeClr val="tx1">
                    <a:lumMod val="75000"/>
                    <a:lumOff val="25000"/>
                  </a:schemeClr>
                </a:solidFill>
                <a:latin typeface="Meiryo" panose="020B0604030504040204" pitchFamily="34" charset="-128"/>
                <a:ea typeface="Meiryo" panose="020B0604030504040204" pitchFamily="34" charset="-128"/>
              </a:rPr>
              <a:t>万</a:t>
            </a:r>
            <a:r>
              <a:rPr kumimoji="1" lang="en-US" altLang="ja-JP" sz="800" b="1" spc="100" dirty="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800" b="1" spc="100" dirty="0">
                <a:solidFill>
                  <a:schemeClr val="tx1">
                    <a:lumMod val="75000"/>
                    <a:lumOff val="25000"/>
                  </a:schemeClr>
                </a:solidFill>
                <a:latin typeface="Meiryo" panose="020B0604030504040204" pitchFamily="34" charset="-128"/>
                <a:ea typeface="Meiryo" panose="020B0604030504040204" pitchFamily="34" charset="-128"/>
              </a:rPr>
              <a:t>月</a:t>
            </a:r>
          </a:p>
          <a:p>
            <a:r>
              <a:rPr kumimoji="1" lang="ja-JP" altLang="en-US" sz="800" b="1" spc="100" dirty="0">
                <a:solidFill>
                  <a:schemeClr val="tx1">
                    <a:lumMod val="75000"/>
                    <a:lumOff val="25000"/>
                  </a:schemeClr>
                </a:solidFill>
                <a:latin typeface="Meiryo" panose="020B0604030504040204" pitchFamily="34" charset="-128"/>
                <a:ea typeface="Meiryo" panose="020B0604030504040204" pitchFamily="34" charset="-128"/>
              </a:rPr>
              <a:t>広告枠：</a:t>
            </a:r>
            <a:r>
              <a:rPr kumimoji="1" lang="en-US" altLang="ja-JP" sz="800" b="1" spc="100" dirty="0">
                <a:solidFill>
                  <a:schemeClr val="tx1">
                    <a:lumMod val="75000"/>
                    <a:lumOff val="25000"/>
                  </a:schemeClr>
                </a:solidFill>
                <a:latin typeface="Meiryo" panose="020B0604030504040204" pitchFamily="34" charset="-128"/>
                <a:ea typeface="Meiryo" panose="020B0604030504040204" pitchFamily="34" charset="-128"/>
              </a:rPr>
              <a:t>1</a:t>
            </a:r>
            <a:r>
              <a:rPr kumimoji="1" lang="ja-JP" altLang="en-US" sz="800" b="1" spc="100" dirty="0">
                <a:solidFill>
                  <a:schemeClr val="tx1">
                    <a:lumMod val="75000"/>
                    <a:lumOff val="25000"/>
                  </a:schemeClr>
                </a:solidFill>
                <a:latin typeface="Meiryo" panose="020B0604030504040204" pitchFamily="34" charset="-128"/>
                <a:ea typeface="Meiryo" panose="020B0604030504040204" pitchFamily="34" charset="-128"/>
              </a:rPr>
              <a:t>枠</a:t>
            </a:r>
            <a:r>
              <a:rPr kumimoji="1" lang="en-US" altLang="ja-JP" sz="800" b="1" spc="100" dirty="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800" b="1" spc="100" dirty="0">
                <a:solidFill>
                  <a:schemeClr val="tx1">
                    <a:lumMod val="75000"/>
                    <a:lumOff val="25000"/>
                  </a:schemeClr>
                </a:solidFill>
                <a:latin typeface="Meiryo" panose="020B0604030504040204" pitchFamily="34" charset="-128"/>
                <a:ea typeface="Meiryo" panose="020B0604030504040204" pitchFamily="34" charset="-128"/>
              </a:rPr>
              <a:t>日</a:t>
            </a:r>
            <a:endParaRPr kumimoji="1" lang="en-US" altLang="ja-JP" sz="800" b="1" spc="100" dirty="0">
              <a:solidFill>
                <a:schemeClr val="tx1">
                  <a:lumMod val="75000"/>
                  <a:lumOff val="25000"/>
                </a:schemeClr>
              </a:solidFill>
              <a:latin typeface="Meiryo" panose="020B0604030504040204" pitchFamily="34" charset="-128"/>
              <a:ea typeface="Meiryo" panose="020B0604030504040204" pitchFamily="34" charset="-128"/>
            </a:endParaRPr>
          </a:p>
          <a:p>
            <a:endParaRPr kumimoji="1" lang="en-US" altLang="ja-JP" sz="800" b="1" spc="100" dirty="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4" name="図 3" descr="記号, 挿絵 が含まれている画像&#10;&#10;自動的に生成された説明">
            <a:extLst>
              <a:ext uri="{FF2B5EF4-FFF2-40B4-BE49-F238E27FC236}">
                <a16:creationId xmlns:a16="http://schemas.microsoft.com/office/drawing/2014/main" id="{C14DCE4F-21A7-42F5-8A6D-588C3093AC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2275" y="5387520"/>
            <a:ext cx="834398" cy="800201"/>
          </a:xfrm>
          <a:prstGeom prst="rect">
            <a:avLst/>
          </a:prstGeom>
        </p:spPr>
      </p:pic>
    </p:spTree>
    <p:extLst>
      <p:ext uri="{BB962C8B-B14F-4D97-AF65-F5344CB8AC3E}">
        <p14:creationId xmlns:p14="http://schemas.microsoft.com/office/powerpoint/2010/main" val="2775082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25">
            <a:extLst>
              <a:ext uri="{FF2B5EF4-FFF2-40B4-BE49-F238E27FC236}">
                <a16:creationId xmlns:a16="http://schemas.microsoft.com/office/drawing/2014/main" id="{61D4AE70-498B-F577-BE55-2A4D634E1B03}"/>
              </a:ext>
            </a:extLst>
          </p:cNvPr>
          <p:cNvSpPr/>
          <p:nvPr/>
        </p:nvSpPr>
        <p:spPr>
          <a:xfrm>
            <a:off x="1909404" y="403840"/>
            <a:ext cx="5086183" cy="940723"/>
          </a:xfrm>
          <a:prstGeom prst="roundRect">
            <a:avLst>
              <a:gd name="adj" fmla="val 5000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テキスト ボックス 7">
            <a:extLst>
              <a:ext uri="{FF2B5EF4-FFF2-40B4-BE49-F238E27FC236}">
                <a16:creationId xmlns:a16="http://schemas.microsoft.com/office/drawing/2014/main" id="{8B6AFD7B-4AB2-515D-4E84-7D97C94ED1FB}"/>
              </a:ext>
            </a:extLst>
          </p:cNvPr>
          <p:cNvSpPr txBox="1"/>
          <p:nvPr/>
        </p:nvSpPr>
        <p:spPr>
          <a:xfrm>
            <a:off x="2081314" y="345092"/>
            <a:ext cx="4596130" cy="977191"/>
          </a:xfrm>
          <a:prstGeom prst="rect">
            <a:avLst/>
          </a:prstGeom>
          <a:noFill/>
        </p:spPr>
        <p:txBody>
          <a:bodyPr wrap="none" rtlCol="0">
            <a:spAutoFit/>
          </a:bodyPr>
          <a:lstStyle/>
          <a:p>
            <a:pPr algn="ctr">
              <a:lnSpc>
                <a:spcPct val="150000"/>
              </a:lnSpc>
            </a:pPr>
            <a:r>
              <a:rPr lang="en-US" altLang="ja-JP" sz="2000" b="1" spc="150">
                <a:solidFill>
                  <a:schemeClr val="bg1"/>
                </a:solidFill>
                <a:latin typeface="Meiryo" panose="020B0604030504040204" pitchFamily="34" charset="-128"/>
                <a:ea typeface="Meiryo" panose="020B0604030504040204" pitchFamily="34" charset="-128"/>
              </a:rPr>
              <a:t>WEB</a:t>
            </a:r>
            <a:r>
              <a:rPr lang="ja-JP" altLang="en-US" sz="2000" b="1" spc="150">
                <a:solidFill>
                  <a:schemeClr val="bg1"/>
                </a:solidFill>
                <a:latin typeface="Meiryo" panose="020B0604030504040204" pitchFamily="34" charset="-128"/>
                <a:ea typeface="Meiryo" panose="020B0604030504040204" pitchFamily="34" charset="-128"/>
              </a:rPr>
              <a:t>記事✕動画セット企画</a:t>
            </a:r>
            <a:endParaRPr lang="en-US" altLang="ja-JP" sz="2000" b="1" spc="150">
              <a:solidFill>
                <a:schemeClr val="bg1"/>
              </a:solidFill>
              <a:latin typeface="Meiryo" panose="020B0604030504040204" pitchFamily="34" charset="-128"/>
              <a:ea typeface="Meiryo" panose="020B0604030504040204" pitchFamily="34" charset="-128"/>
            </a:endParaRPr>
          </a:p>
          <a:p>
            <a:pPr algn="ctr">
              <a:lnSpc>
                <a:spcPct val="150000"/>
              </a:lnSpc>
            </a:pPr>
            <a:r>
              <a:rPr lang="ja-JP" altLang="en-US" sz="2000" b="1" spc="150">
                <a:solidFill>
                  <a:schemeClr val="bg1"/>
                </a:solidFill>
                <a:latin typeface="Meiryo" panose="020B0604030504040204" pitchFamily="34" charset="-128"/>
                <a:ea typeface="Meiryo" panose="020B0604030504040204" pitchFamily="34" charset="-128"/>
              </a:rPr>
              <a:t>「みきママ」起用　特集＆動画制作</a:t>
            </a:r>
            <a:endParaRPr lang="ja-JP" altLang="en-US" sz="2000" spc="15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1D4645CD-088F-79C8-02DA-44F1874CF7F2}"/>
              </a:ext>
            </a:extLst>
          </p:cNvPr>
          <p:cNvSpPr txBox="1"/>
          <p:nvPr/>
        </p:nvSpPr>
        <p:spPr>
          <a:xfrm>
            <a:off x="1807242" y="1502176"/>
            <a:ext cx="5528981" cy="800219"/>
          </a:xfrm>
          <a:prstGeom prst="rect">
            <a:avLst/>
          </a:prstGeom>
          <a:noFill/>
        </p:spPr>
        <p:txBody>
          <a:bodyPr wrap="square" rtlCol="0">
            <a:spAutoFit/>
          </a:bodyPr>
          <a:lstStyle/>
          <a:p>
            <a:pPr>
              <a:lnSpc>
                <a:spcPct val="150000"/>
              </a:lnSpc>
            </a:pPr>
            <a:r>
              <a:rPr lang="ja-JP" altLang="en-US" sz="1600" b="1" spc="150">
                <a:solidFill>
                  <a:schemeClr val="tx1">
                    <a:lumMod val="65000"/>
                    <a:lumOff val="35000"/>
                  </a:schemeClr>
                </a:solidFill>
                <a:latin typeface="Meiryo" panose="020B0604030504040204" pitchFamily="34" charset="-128"/>
                <a:ea typeface="Meiryo" panose="020B0604030504040204" pitchFamily="34" charset="-128"/>
              </a:rPr>
              <a:t>みきママの特集「みきママ </a:t>
            </a:r>
            <a:r>
              <a:rPr lang="en-US" altLang="ja-JP" sz="1600" b="1" spc="150">
                <a:solidFill>
                  <a:schemeClr val="tx1">
                    <a:lumMod val="65000"/>
                    <a:lumOff val="35000"/>
                  </a:schemeClr>
                </a:solidFill>
                <a:latin typeface="Meiryo" panose="020B0604030504040204" pitchFamily="34" charset="-128"/>
                <a:ea typeface="Meiryo" panose="020B0604030504040204" pitchFamily="34" charset="-128"/>
              </a:rPr>
              <a:t>Go-</a:t>
            </a:r>
            <a:r>
              <a:rPr lang="ja-JP" altLang="en-US" sz="1600" b="1" spc="150">
                <a:solidFill>
                  <a:schemeClr val="tx1">
                    <a:lumMod val="65000"/>
                    <a:lumOff val="35000"/>
                  </a:schemeClr>
                </a:solidFill>
                <a:latin typeface="Meiryo" panose="020B0604030504040204" pitchFamily="34" charset="-128"/>
                <a:ea typeface="Meiryo" panose="020B0604030504040204" pitchFamily="34" charset="-128"/>
              </a:rPr>
              <a:t>快レシピ！」の</a:t>
            </a:r>
            <a:endParaRPr lang="en-US" altLang="ja-JP" sz="1600" b="1" spc="150">
              <a:solidFill>
                <a:schemeClr val="tx1">
                  <a:lumMod val="65000"/>
                  <a:lumOff val="35000"/>
                </a:schemeClr>
              </a:solidFill>
              <a:latin typeface="Meiryo" panose="020B0604030504040204" pitchFamily="34" charset="-128"/>
              <a:ea typeface="Meiryo" panose="020B0604030504040204" pitchFamily="34" charset="-128"/>
            </a:endParaRPr>
          </a:p>
          <a:p>
            <a:pPr>
              <a:lnSpc>
                <a:spcPct val="150000"/>
              </a:lnSpc>
            </a:pPr>
            <a:r>
              <a:rPr lang="ja-JP" altLang="en-US" sz="1600" b="1" spc="150">
                <a:solidFill>
                  <a:schemeClr val="tx1">
                    <a:lumMod val="65000"/>
                    <a:lumOff val="35000"/>
                  </a:schemeClr>
                </a:solidFill>
                <a:latin typeface="Meiryo" panose="020B0604030504040204" pitchFamily="34" charset="-128"/>
                <a:ea typeface="Meiryo" panose="020B0604030504040204" pitchFamily="34" charset="-128"/>
              </a:rPr>
              <a:t>記事タイアップとみきママ起用の動画制作をセット！</a:t>
            </a:r>
            <a:endParaRPr lang="en-US" altLang="ja-JP" sz="1600" b="1" spc="15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67E4B28-B2A6-47B8-9F40-B9211F83D286}"/>
              </a:ext>
            </a:extLst>
          </p:cNvPr>
          <p:cNvSpPr txBox="1"/>
          <p:nvPr/>
        </p:nvSpPr>
        <p:spPr>
          <a:xfrm>
            <a:off x="371896" y="2654044"/>
            <a:ext cx="6875670" cy="1815882"/>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人気料理家の</a:t>
            </a:r>
            <a:r>
              <a:rPr kumimoji="1" lang="en-US" altLang="ja-JP" sz="1400">
                <a:latin typeface="メイリオ" panose="020B0604030504040204" pitchFamily="50" charset="-128"/>
                <a:ea typeface="メイリオ" panose="020B0604030504040204" pitchFamily="50" charset="-128"/>
              </a:rPr>
              <a:t>『</a:t>
            </a:r>
            <a:r>
              <a:rPr kumimoji="1" lang="ja-JP" altLang="en-US" sz="1400">
                <a:latin typeface="メイリオ" panose="020B0604030504040204" pitchFamily="50" charset="-128"/>
                <a:ea typeface="メイリオ" panose="020B0604030504040204" pitchFamily="50" charset="-128"/>
              </a:rPr>
              <a:t>みきママ</a:t>
            </a:r>
            <a:r>
              <a:rPr kumimoji="1" lang="en-US" altLang="ja-JP" sz="1400">
                <a:latin typeface="メイリオ" panose="020B0604030504040204" pitchFamily="50" charset="-128"/>
                <a:ea typeface="メイリオ" panose="020B0604030504040204" pitchFamily="50" charset="-128"/>
              </a:rPr>
              <a:t>』</a:t>
            </a:r>
            <a:r>
              <a:rPr kumimoji="1" lang="ja-JP" altLang="en-US" sz="1400">
                <a:latin typeface="メイリオ" panose="020B0604030504040204" pitchFamily="50" charset="-128"/>
                <a:ea typeface="メイリオ" panose="020B0604030504040204" pitchFamily="50" charset="-128"/>
              </a:rPr>
              <a:t>を起用した</a:t>
            </a:r>
            <a:r>
              <a:rPr kumimoji="1" lang="en-US" altLang="ja-JP" sz="1400">
                <a:latin typeface="メイリオ" panose="020B0604030504040204" pitchFamily="50" charset="-128"/>
                <a:ea typeface="メイリオ" panose="020B0604030504040204" pitchFamily="50" charset="-128"/>
              </a:rPr>
              <a:t>WEB</a:t>
            </a:r>
            <a:r>
              <a:rPr kumimoji="1" lang="ja-JP" altLang="en-US" sz="1400">
                <a:latin typeface="メイリオ" panose="020B0604030504040204" pitchFamily="50" charset="-128"/>
                <a:ea typeface="メイリオ" panose="020B0604030504040204" pitchFamily="50" charset="-128"/>
              </a:rPr>
              <a:t>メディア＆動画のセットプラン！</a:t>
            </a:r>
            <a:endParaRPr kumimoji="1" lang="en-US" altLang="ja-JP" sz="1400">
              <a:latin typeface="メイリオ" panose="020B0604030504040204" pitchFamily="50" charset="-128"/>
              <a:ea typeface="メイリオ" panose="020B0604030504040204" pitchFamily="50" charset="-128"/>
            </a:endParaRPr>
          </a:p>
          <a:p>
            <a:r>
              <a:rPr kumimoji="1" lang="ja-JP" altLang="en-US" sz="1400">
                <a:latin typeface="メイリオ" panose="020B0604030504040204" pitchFamily="50" charset="-128"/>
                <a:ea typeface="メイリオ" panose="020B0604030504040204" pitchFamily="50" charset="-128"/>
              </a:rPr>
              <a:t>レシピ制作や調理器具（家電）の使用感など、みきママが豪快に伝えてくれます。</a:t>
            </a:r>
            <a:endParaRPr kumimoji="1" lang="en-US" altLang="ja-JP" sz="1400">
              <a:latin typeface="メイリオ" panose="020B0604030504040204" pitchFamily="50" charset="-128"/>
              <a:ea typeface="メイリオ" panose="020B0604030504040204" pitchFamily="50" charset="-128"/>
            </a:endParaRPr>
          </a:p>
          <a:p>
            <a:endParaRPr kumimoji="1" lang="en-US" altLang="ja-JP" sz="1400">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■実施内容：</a:t>
            </a:r>
            <a:endParaRPr kumimoji="1" lang="en-US" altLang="ja-JP" sz="1400" b="1">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①みきママ起用</a:t>
            </a:r>
            <a:endParaRPr kumimoji="1" lang="en-US" altLang="ja-JP" sz="1400" b="1">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②暮らしニスタ　記事タイアップ　</a:t>
            </a:r>
            <a:r>
              <a:rPr kumimoji="1" lang="en-US" altLang="ja-JP" sz="1400" b="1">
                <a:latin typeface="メイリオ" panose="020B0604030504040204" pitchFamily="50" charset="-128"/>
                <a:ea typeface="メイリオ" panose="020B0604030504040204" pitchFamily="50" charset="-128"/>
              </a:rPr>
              <a:t>10,000PV</a:t>
            </a:r>
            <a:r>
              <a:rPr kumimoji="1" lang="ja-JP" altLang="en-US" sz="1400" b="1">
                <a:latin typeface="メイリオ" panose="020B0604030504040204" pitchFamily="50" charset="-128"/>
                <a:ea typeface="メイリオ" panose="020B0604030504040204" pitchFamily="50" charset="-128"/>
              </a:rPr>
              <a:t>保証</a:t>
            </a:r>
            <a:endParaRPr kumimoji="1" lang="en-US" altLang="ja-JP" sz="1400" b="1">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③暮らしニスタ　</a:t>
            </a:r>
            <a:r>
              <a:rPr kumimoji="1" lang="en-US" altLang="ja-JP" sz="1400" b="1">
                <a:latin typeface="メイリオ" panose="020B0604030504040204" pitchFamily="50" charset="-128"/>
                <a:ea typeface="メイリオ" panose="020B0604030504040204" pitchFamily="50" charset="-128"/>
              </a:rPr>
              <a:t>YouTube</a:t>
            </a:r>
            <a:r>
              <a:rPr kumimoji="1" lang="ja-JP" altLang="en-US" sz="1400" b="1">
                <a:latin typeface="メイリオ" panose="020B0604030504040204" pitchFamily="50" charset="-128"/>
                <a:ea typeface="メイリオ" panose="020B0604030504040204" pitchFamily="50" charset="-128"/>
              </a:rPr>
              <a:t>チャンネル　公開</a:t>
            </a:r>
            <a:endParaRPr kumimoji="1" lang="en-US" altLang="ja-JP" sz="1400" b="1">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④「みきママ </a:t>
            </a:r>
            <a:r>
              <a:rPr kumimoji="1" lang="en-US" altLang="ja-JP" sz="1400" b="1">
                <a:latin typeface="メイリオ" panose="020B0604030504040204" pitchFamily="50" charset="-128"/>
                <a:ea typeface="メイリオ" panose="020B0604030504040204" pitchFamily="50" charset="-128"/>
              </a:rPr>
              <a:t>GO-</a:t>
            </a:r>
            <a:r>
              <a:rPr kumimoji="1" lang="ja-JP" altLang="en-US" sz="1400" b="1">
                <a:latin typeface="メイリオ" panose="020B0604030504040204" pitchFamily="50" charset="-128"/>
                <a:ea typeface="メイリオ" panose="020B0604030504040204" pitchFamily="50" charset="-128"/>
              </a:rPr>
              <a:t>快レシピ！」特集ページに格納</a:t>
            </a:r>
            <a:endParaRPr kumimoji="1" lang="en-US" altLang="ja-JP" sz="1400" b="1">
              <a:latin typeface="メイリオ" panose="020B0604030504040204" pitchFamily="50" charset="-128"/>
              <a:ea typeface="メイリオ" panose="020B0604030504040204" pitchFamily="50" charset="-128"/>
            </a:endParaRPr>
          </a:p>
        </p:txBody>
      </p:sp>
      <p:grpSp>
        <p:nvGrpSpPr>
          <p:cNvPr id="25" name="グループ化 24">
            <a:extLst>
              <a:ext uri="{FF2B5EF4-FFF2-40B4-BE49-F238E27FC236}">
                <a16:creationId xmlns:a16="http://schemas.microsoft.com/office/drawing/2014/main" id="{179766DF-C18E-6FF3-5318-2C8BA0F1BC76}"/>
              </a:ext>
            </a:extLst>
          </p:cNvPr>
          <p:cNvGrpSpPr/>
          <p:nvPr/>
        </p:nvGrpSpPr>
        <p:grpSpPr>
          <a:xfrm>
            <a:off x="648129" y="5355824"/>
            <a:ext cx="2866369" cy="538925"/>
            <a:chOff x="-4666593" y="6484883"/>
            <a:chExt cx="2866369" cy="538925"/>
          </a:xfrm>
        </p:grpSpPr>
        <p:sp>
          <p:nvSpPr>
            <p:cNvPr id="13" name="正方形/長方形 12">
              <a:extLst>
                <a:ext uri="{FF2B5EF4-FFF2-40B4-BE49-F238E27FC236}">
                  <a16:creationId xmlns:a16="http://schemas.microsoft.com/office/drawing/2014/main" id="{3981C2BB-72C9-88B9-2798-4BEDA635D5A1}"/>
                </a:ext>
              </a:extLst>
            </p:cNvPr>
            <p:cNvSpPr/>
            <p:nvPr/>
          </p:nvSpPr>
          <p:spPr>
            <a:xfrm>
              <a:off x="-4399054" y="6773670"/>
              <a:ext cx="2344367" cy="176826"/>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5DA34A3-F5F3-BC97-B138-291074954A35}"/>
                </a:ext>
              </a:extLst>
            </p:cNvPr>
            <p:cNvSpPr txBox="1"/>
            <p:nvPr/>
          </p:nvSpPr>
          <p:spPr>
            <a:xfrm>
              <a:off x="-4448333" y="6581164"/>
              <a:ext cx="2442924" cy="369332"/>
            </a:xfrm>
            <a:prstGeom prst="rect">
              <a:avLst/>
            </a:prstGeom>
            <a:noFill/>
          </p:spPr>
          <p:txBody>
            <a:bodyPr wrap="square" rtlCol="0">
              <a:spAutoFit/>
            </a:bodyPr>
            <a:lstStyle/>
            <a:p>
              <a:r>
                <a:rPr kumimoji="1" lang="ja-JP" altLang="en-US" b="1">
                  <a:latin typeface="メイリオ" panose="020B0604030504040204" pitchFamily="50" charset="-128"/>
                  <a:ea typeface="メイリオ" panose="020B0604030504040204" pitchFamily="50" charset="-128"/>
                </a:rPr>
                <a:t>企画料金：</a:t>
              </a:r>
              <a:r>
                <a:rPr kumimoji="1" lang="en-US" altLang="ja-JP" b="1">
                  <a:latin typeface="メイリオ" panose="020B0604030504040204" pitchFamily="50" charset="-128"/>
                  <a:ea typeface="メイリオ" panose="020B0604030504040204" pitchFamily="50" charset="-128"/>
                </a:rPr>
                <a:t>G300</a:t>
              </a:r>
              <a:r>
                <a:rPr kumimoji="1" lang="ja-JP" altLang="en-US" b="1">
                  <a:latin typeface="メイリオ" panose="020B0604030504040204" pitchFamily="50" charset="-128"/>
                  <a:ea typeface="メイリオ" panose="020B0604030504040204" pitchFamily="50" charset="-128"/>
                </a:rPr>
                <a:t>万円</a:t>
              </a:r>
              <a:endParaRPr kumimoji="1" lang="en-US" altLang="ja-JP" b="1">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8489D2E8-D23A-3C73-36B7-573A600D4D92}"/>
                </a:ext>
              </a:extLst>
            </p:cNvPr>
            <p:cNvSpPr/>
            <p:nvPr/>
          </p:nvSpPr>
          <p:spPr>
            <a:xfrm>
              <a:off x="-4666593" y="6484883"/>
              <a:ext cx="2866369" cy="538925"/>
            </a:xfrm>
            <a:prstGeom prst="rect">
              <a:avLst/>
            </a:prstGeom>
            <a:noFill/>
            <a:ln w="38100">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2BEBB623-0186-53CF-A9E5-D1058AC58C6E}"/>
              </a:ext>
            </a:extLst>
          </p:cNvPr>
          <p:cNvSpPr txBox="1"/>
          <p:nvPr/>
        </p:nvSpPr>
        <p:spPr>
          <a:xfrm>
            <a:off x="3786935" y="4810644"/>
            <a:ext cx="3174593" cy="1569660"/>
          </a:xfrm>
          <a:prstGeom prst="rect">
            <a:avLst/>
          </a:prstGeom>
          <a:noFill/>
        </p:spPr>
        <p:txBody>
          <a:bodyPr wrap="square" rtlCol="0">
            <a:spAutoFit/>
          </a:bodyPr>
          <a:lstStyle/>
          <a:p>
            <a:r>
              <a:rPr kumimoji="1" lang="en-US" altLang="ja-JP" sz="1200" u="sng">
                <a:latin typeface="メイリオ" panose="020B0604030504040204" pitchFamily="50" charset="-128"/>
                <a:ea typeface="メイリオ" panose="020B0604030504040204" pitchFamily="50" charset="-128"/>
              </a:rPr>
              <a:t>【</a:t>
            </a:r>
            <a:r>
              <a:rPr kumimoji="1" lang="ja-JP" altLang="en-US" sz="1200" u="sng">
                <a:latin typeface="メイリオ" panose="020B0604030504040204" pitchFamily="50" charset="-128"/>
                <a:ea typeface="メイリオ" panose="020B0604030504040204" pitchFamily="50" charset="-128"/>
              </a:rPr>
              <a:t>オプション</a:t>
            </a:r>
            <a:r>
              <a:rPr kumimoji="1" lang="en-US" altLang="ja-JP" sz="1200" u="sng">
                <a:latin typeface="メイリオ" panose="020B0604030504040204" pitchFamily="50" charset="-128"/>
                <a:ea typeface="メイリオ" panose="020B0604030504040204" pitchFamily="50" charset="-128"/>
              </a:rPr>
              <a:t>】</a:t>
            </a:r>
          </a:p>
          <a:p>
            <a:r>
              <a:rPr kumimoji="1" lang="ja-JP" altLang="en-US" sz="1200">
                <a:latin typeface="メイリオ" panose="020B0604030504040204" pitchFamily="50" charset="-128"/>
                <a:ea typeface="メイリオ" panose="020B0604030504040204" pitchFamily="50" charset="-128"/>
              </a:rPr>
              <a:t>　★暮らしニスタ掲載記事</a:t>
            </a:r>
            <a:r>
              <a:rPr kumimoji="1" lang="en-US" altLang="ja-JP" sz="1200">
                <a:latin typeface="メイリオ" panose="020B0604030504040204" pitchFamily="50" charset="-128"/>
                <a:ea typeface="メイリオ" panose="020B0604030504040204" pitchFamily="50" charset="-128"/>
              </a:rPr>
              <a:t>PV</a:t>
            </a:r>
            <a:r>
              <a:rPr kumimoji="1" lang="ja-JP" altLang="en-US" sz="1200">
                <a:latin typeface="メイリオ" panose="020B0604030504040204" pitchFamily="50" charset="-128"/>
                <a:ea typeface="メイリオ" panose="020B0604030504040204" pitchFamily="50" charset="-128"/>
              </a:rPr>
              <a:t>保証増も可能</a:t>
            </a:r>
            <a:endParaRPr kumimoji="1" lang="en-US" altLang="ja-JP" sz="1200">
              <a:latin typeface="メイリオ" panose="020B0604030504040204" pitchFamily="50" charset="-128"/>
              <a:ea typeface="メイリオ" panose="020B0604030504040204" pitchFamily="50" charset="-128"/>
            </a:endParaRPr>
          </a:p>
          <a:p>
            <a:r>
              <a:rPr kumimoji="1" lang="ja-JP" altLang="en-US" sz="1200">
                <a:latin typeface="メイリオ" panose="020B0604030504040204" pitchFamily="50" charset="-128"/>
                <a:ea typeface="メイリオ" panose="020B0604030504040204" pitchFamily="50" charset="-128"/>
              </a:rPr>
              <a:t>　　・</a:t>
            </a:r>
            <a:r>
              <a:rPr kumimoji="1" lang="en-US" altLang="ja-JP" sz="1200">
                <a:latin typeface="メイリオ" panose="020B0604030504040204" pitchFamily="50" charset="-128"/>
                <a:ea typeface="メイリオ" panose="020B0604030504040204" pitchFamily="50" charset="-128"/>
              </a:rPr>
              <a:t>2</a:t>
            </a:r>
            <a:r>
              <a:rPr kumimoji="1" lang="ja-JP" altLang="en-US" sz="1200">
                <a:latin typeface="メイリオ" panose="020B0604030504040204" pitchFamily="50" charset="-128"/>
                <a:ea typeface="メイリオ" panose="020B0604030504040204" pitchFamily="50" charset="-128"/>
              </a:rPr>
              <a:t>万</a:t>
            </a:r>
            <a:r>
              <a:rPr kumimoji="1" lang="en-US" altLang="ja-JP" sz="1200">
                <a:latin typeface="メイリオ" panose="020B0604030504040204" pitchFamily="50" charset="-128"/>
                <a:ea typeface="メイリオ" panose="020B0604030504040204" pitchFamily="50" charset="-128"/>
              </a:rPr>
              <a:t>PV</a:t>
            </a:r>
            <a:r>
              <a:rPr kumimoji="1" lang="ja-JP" altLang="en-US" sz="1200">
                <a:latin typeface="メイリオ" panose="020B0604030504040204" pitchFamily="50" charset="-128"/>
                <a:ea typeface="メイリオ" panose="020B0604030504040204" pitchFamily="50" charset="-128"/>
              </a:rPr>
              <a:t>保証　</a:t>
            </a:r>
            <a:r>
              <a:rPr kumimoji="1" lang="en-US" altLang="ja-JP" sz="1200">
                <a:latin typeface="メイリオ" panose="020B0604030504040204" pitchFamily="50" charset="-128"/>
                <a:ea typeface="メイリオ" panose="020B0604030504040204" pitchFamily="50" charset="-128"/>
              </a:rPr>
              <a:t>G1,300,000</a:t>
            </a:r>
            <a:r>
              <a:rPr kumimoji="1" lang="ja-JP" altLang="en-US" sz="1200">
                <a:latin typeface="メイリオ" panose="020B0604030504040204" pitchFamily="50" charset="-128"/>
                <a:ea typeface="メイリオ" panose="020B0604030504040204" pitchFamily="50" charset="-128"/>
              </a:rPr>
              <a:t>円</a:t>
            </a:r>
            <a:endParaRPr kumimoji="1" lang="en-US" altLang="ja-JP" sz="1200">
              <a:latin typeface="メイリオ" panose="020B0604030504040204" pitchFamily="50" charset="-128"/>
              <a:ea typeface="メイリオ" panose="020B0604030504040204" pitchFamily="50" charset="-128"/>
            </a:endParaRPr>
          </a:p>
          <a:p>
            <a:r>
              <a:rPr kumimoji="1" lang="ja-JP" altLang="en-US" sz="1200">
                <a:latin typeface="メイリオ" panose="020B0604030504040204" pitchFamily="50" charset="-128"/>
                <a:ea typeface="メイリオ" panose="020B0604030504040204" pitchFamily="50" charset="-128"/>
              </a:rPr>
              <a:t>　　・</a:t>
            </a:r>
            <a:r>
              <a:rPr kumimoji="1" lang="en-US" altLang="ja-JP" sz="1200">
                <a:latin typeface="メイリオ" panose="020B0604030504040204" pitchFamily="50" charset="-128"/>
                <a:ea typeface="メイリオ" panose="020B0604030504040204" pitchFamily="50" charset="-128"/>
              </a:rPr>
              <a:t>3</a:t>
            </a:r>
            <a:r>
              <a:rPr kumimoji="1" lang="ja-JP" altLang="en-US" sz="1200">
                <a:latin typeface="メイリオ" panose="020B0604030504040204" pitchFamily="50" charset="-128"/>
                <a:ea typeface="メイリオ" panose="020B0604030504040204" pitchFamily="50" charset="-128"/>
              </a:rPr>
              <a:t>万</a:t>
            </a:r>
            <a:r>
              <a:rPr kumimoji="1" lang="en-US" altLang="ja-JP" sz="1200">
                <a:latin typeface="メイリオ" panose="020B0604030504040204" pitchFamily="50" charset="-128"/>
                <a:ea typeface="メイリオ" panose="020B0604030504040204" pitchFamily="50" charset="-128"/>
              </a:rPr>
              <a:t>PV</a:t>
            </a:r>
            <a:r>
              <a:rPr kumimoji="1" lang="ja-JP" altLang="en-US" sz="1200">
                <a:latin typeface="メイリオ" panose="020B0604030504040204" pitchFamily="50" charset="-128"/>
                <a:ea typeface="メイリオ" panose="020B0604030504040204" pitchFamily="50" charset="-128"/>
              </a:rPr>
              <a:t>保証　</a:t>
            </a:r>
            <a:r>
              <a:rPr kumimoji="1" lang="en-US" altLang="ja-JP" sz="1200">
                <a:latin typeface="メイリオ" panose="020B0604030504040204" pitchFamily="50" charset="-128"/>
                <a:ea typeface="メイリオ" panose="020B0604030504040204" pitchFamily="50" charset="-128"/>
              </a:rPr>
              <a:t>G1,800,000</a:t>
            </a:r>
            <a:r>
              <a:rPr kumimoji="1" lang="ja-JP" altLang="en-US" sz="1200">
                <a:latin typeface="メイリオ" panose="020B0604030504040204" pitchFamily="50" charset="-128"/>
                <a:ea typeface="メイリオ" panose="020B0604030504040204" pitchFamily="50" charset="-128"/>
              </a:rPr>
              <a:t>円</a:t>
            </a:r>
            <a:endParaRPr kumimoji="1" lang="en-US" altLang="ja-JP" sz="1200">
              <a:latin typeface="メイリオ" panose="020B0604030504040204" pitchFamily="50" charset="-128"/>
              <a:ea typeface="メイリオ" panose="020B0604030504040204" pitchFamily="50" charset="-128"/>
            </a:endParaRPr>
          </a:p>
          <a:p>
            <a:endParaRPr kumimoji="1" lang="en-US" altLang="ja-JP" sz="1200">
              <a:latin typeface="メイリオ" panose="020B0604030504040204" pitchFamily="50" charset="-128"/>
              <a:ea typeface="メイリオ" panose="020B0604030504040204" pitchFamily="50" charset="-128"/>
            </a:endParaRPr>
          </a:p>
          <a:p>
            <a:r>
              <a:rPr kumimoji="1" lang="ja-JP" altLang="en-US" sz="1200">
                <a:latin typeface="メイリオ" panose="020B0604030504040204" pitchFamily="50" charset="-128"/>
                <a:ea typeface="メイリオ" panose="020B0604030504040204" pitchFamily="50" charset="-128"/>
              </a:rPr>
              <a:t>　★二次使用や</a:t>
            </a:r>
            <a:r>
              <a:rPr kumimoji="1" lang="en-US" altLang="ja-JP" sz="1200">
                <a:latin typeface="メイリオ" panose="020B0604030504040204" pitchFamily="50" charset="-128"/>
                <a:ea typeface="メイリオ" panose="020B0604030504040204" pitchFamily="50" charset="-128"/>
              </a:rPr>
              <a:t>SNS</a:t>
            </a:r>
            <a:r>
              <a:rPr kumimoji="1" lang="ja-JP" altLang="en-US" sz="1200">
                <a:latin typeface="メイリオ" panose="020B0604030504040204" pitchFamily="50" charset="-128"/>
                <a:ea typeface="メイリオ" panose="020B0604030504040204" pitchFamily="50" charset="-128"/>
              </a:rPr>
              <a:t>拡散</a:t>
            </a:r>
            <a:endParaRPr kumimoji="1" lang="en-US" altLang="ja-JP" sz="1200">
              <a:latin typeface="メイリオ" panose="020B0604030504040204" pitchFamily="50" charset="-128"/>
              <a:ea typeface="メイリオ" panose="020B0604030504040204" pitchFamily="50" charset="-128"/>
            </a:endParaRPr>
          </a:p>
          <a:p>
            <a:r>
              <a:rPr kumimoji="1" lang="ja-JP" altLang="en-US" sz="1200">
                <a:latin typeface="メイリオ" panose="020B0604030504040204" pitchFamily="50" charset="-128"/>
                <a:ea typeface="メイリオ" panose="020B0604030504040204" pitchFamily="50" charset="-128"/>
              </a:rPr>
              <a:t>　　金額は、別途お見積り。</a:t>
            </a:r>
            <a:endParaRPr kumimoji="1" lang="en-US" altLang="ja-JP" sz="1200">
              <a:latin typeface="メイリオ" panose="020B0604030504040204" pitchFamily="50" charset="-128"/>
              <a:ea typeface="メイリオ" panose="020B0604030504040204" pitchFamily="50" charset="-128"/>
            </a:endParaRPr>
          </a:p>
          <a:p>
            <a:r>
              <a:rPr kumimoji="1" lang="ja-JP" altLang="en-US" sz="1200">
                <a:latin typeface="メイリオ" panose="020B0604030504040204" pitchFamily="50" charset="-128"/>
                <a:ea typeface="メイリオ" panose="020B0604030504040204" pitchFamily="50" charset="-128"/>
              </a:rPr>
              <a:t>　　営業担当までご相談ください。</a:t>
            </a:r>
            <a:endParaRPr kumimoji="1" lang="en-US" altLang="ja-JP" sz="1200">
              <a:latin typeface="メイリオ" panose="020B0604030504040204" pitchFamily="50" charset="-128"/>
              <a:ea typeface="メイリオ" panose="020B0604030504040204" pitchFamily="50" charset="-128"/>
            </a:endParaRPr>
          </a:p>
        </p:txBody>
      </p:sp>
      <p:sp>
        <p:nvSpPr>
          <p:cNvPr id="23" name="フレーム 22">
            <a:extLst>
              <a:ext uri="{FF2B5EF4-FFF2-40B4-BE49-F238E27FC236}">
                <a16:creationId xmlns:a16="http://schemas.microsoft.com/office/drawing/2014/main" id="{D8E36208-019E-4D1C-1CEA-D2205714F733}"/>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4" name="図 23">
            <a:extLst>
              <a:ext uri="{FF2B5EF4-FFF2-40B4-BE49-F238E27FC236}">
                <a16:creationId xmlns:a16="http://schemas.microsoft.com/office/drawing/2014/main" id="{C4B55D81-ADA7-9D8A-2778-1B726FCACF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8603" y="289310"/>
            <a:ext cx="2596544" cy="352753"/>
          </a:xfrm>
          <a:prstGeom prst="rect">
            <a:avLst/>
          </a:prstGeom>
        </p:spPr>
      </p:pic>
      <p:pic>
        <p:nvPicPr>
          <p:cNvPr id="2" name="図 1">
            <a:extLst>
              <a:ext uri="{FF2B5EF4-FFF2-40B4-BE49-F238E27FC236}">
                <a16:creationId xmlns:a16="http://schemas.microsoft.com/office/drawing/2014/main" id="{D1669B35-3EDD-9BB2-943E-79101577F37F}"/>
              </a:ext>
            </a:extLst>
          </p:cNvPr>
          <p:cNvPicPr>
            <a:picLocks noChangeAspect="1"/>
          </p:cNvPicPr>
          <p:nvPr/>
        </p:nvPicPr>
        <p:blipFill rotWithShape="1">
          <a:blip r:embed="rId3"/>
          <a:srcRect l="284" r="1"/>
          <a:stretch/>
        </p:blipFill>
        <p:spPr>
          <a:xfrm>
            <a:off x="7241583" y="916147"/>
            <a:ext cx="2292521" cy="5667768"/>
          </a:xfrm>
          <a:prstGeom prst="rect">
            <a:avLst/>
          </a:prstGeom>
        </p:spPr>
      </p:pic>
      <p:sp>
        <p:nvSpPr>
          <p:cNvPr id="10" name="テキスト ボックス 9">
            <a:extLst>
              <a:ext uri="{FF2B5EF4-FFF2-40B4-BE49-F238E27FC236}">
                <a16:creationId xmlns:a16="http://schemas.microsoft.com/office/drawing/2014/main" id="{A99C663E-65DB-E726-BDB4-BF5322083811}"/>
              </a:ext>
            </a:extLst>
          </p:cNvPr>
          <p:cNvSpPr txBox="1"/>
          <p:nvPr/>
        </p:nvSpPr>
        <p:spPr>
          <a:xfrm>
            <a:off x="6803760" y="6671876"/>
            <a:ext cx="3102240" cy="215444"/>
          </a:xfrm>
          <a:prstGeom prst="rect">
            <a:avLst/>
          </a:prstGeom>
          <a:noFill/>
        </p:spPr>
        <p:txBody>
          <a:bodyPr wrap="square" rtlCol="0">
            <a:spAutoFit/>
          </a:bodyPr>
          <a:lstStyle/>
          <a:p>
            <a:r>
              <a:rPr lang="en-US" altLang="ja-JP" sz="800">
                <a:solidFill>
                  <a:schemeClr val="tx1">
                    <a:lumMod val="65000"/>
                    <a:lumOff val="35000"/>
                  </a:schemeClr>
                </a:solidFill>
                <a:latin typeface="Meiryo" panose="020B0604030504040204" pitchFamily="34" charset="-128"/>
                <a:ea typeface="Meiryo" panose="020B0604030504040204" pitchFamily="34" charset="-128"/>
              </a:rPr>
              <a:t>Copyright© </a:t>
            </a:r>
            <a:r>
              <a:rPr lang="en-US" altLang="ja-JP" sz="800" err="1">
                <a:solidFill>
                  <a:schemeClr val="tx1">
                    <a:lumMod val="65000"/>
                    <a:lumOff val="35000"/>
                  </a:schemeClr>
                </a:solidFill>
                <a:latin typeface="Meiryo" panose="020B0604030504040204" pitchFamily="34" charset="-128"/>
                <a:ea typeface="Meiryo" panose="020B0604030504040204" pitchFamily="34" charset="-128"/>
              </a:rPr>
              <a:t>SHUFUNOTOMO</a:t>
            </a:r>
            <a:r>
              <a:rPr lang="ja-JP" altLang="en-US" sz="800">
                <a:solidFill>
                  <a:schemeClr val="tx1">
                    <a:lumMod val="65000"/>
                    <a:lumOff val="35000"/>
                  </a:schemeClr>
                </a:solidFill>
                <a:latin typeface="Meiryo" panose="020B0604030504040204" pitchFamily="34" charset="-128"/>
                <a:ea typeface="Meiryo" panose="020B0604030504040204" pitchFamily="34" charset="-128"/>
              </a:rPr>
              <a:t> </a:t>
            </a:r>
            <a:r>
              <a:rPr lang="en-US" altLang="ja-JP" sz="800">
                <a:solidFill>
                  <a:schemeClr val="tx1">
                    <a:lumMod val="65000"/>
                    <a:lumOff val="35000"/>
                  </a:schemeClr>
                </a:solidFill>
                <a:latin typeface="Meiryo" panose="020B0604030504040204" pitchFamily="34" charset="-128"/>
                <a:ea typeface="Meiryo" panose="020B0604030504040204" pitchFamily="34" charset="-128"/>
              </a:rPr>
              <a:t>CO.,LTD All Rights Reserved.</a:t>
            </a:r>
            <a:endParaRPr lang="ja-JP" altLang="en-US" sz="80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3" name="Picture 2">
            <a:extLst>
              <a:ext uri="{FF2B5EF4-FFF2-40B4-BE49-F238E27FC236}">
                <a16:creationId xmlns:a16="http://schemas.microsoft.com/office/drawing/2014/main" id="{58315417-8C26-3320-F81A-BF297D43F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592" y="289310"/>
            <a:ext cx="1524002" cy="1962150"/>
          </a:xfrm>
          <a:prstGeom prst="rect">
            <a:avLst/>
          </a:prstGeom>
          <a:noFill/>
          <a:extLst>
            <a:ext uri="{909E8E84-426E-40DD-AFC4-6F175D3DCCD1}">
              <a14:hiddenFill xmlns:a14="http://schemas.microsoft.com/office/drawing/2010/main">
                <a:solidFill>
                  <a:srgbClr val="FFFFFF"/>
                </a:solidFill>
              </a14:hiddenFill>
            </a:ext>
          </a:extLst>
        </p:spPr>
      </p:pic>
      <p:sp>
        <p:nvSpPr>
          <p:cNvPr id="5" name="角丸四角形 25">
            <a:extLst>
              <a:ext uri="{FF2B5EF4-FFF2-40B4-BE49-F238E27FC236}">
                <a16:creationId xmlns:a16="http://schemas.microsoft.com/office/drawing/2014/main" id="{01C3621A-84F8-2027-3184-E06E345524A1}"/>
              </a:ext>
            </a:extLst>
          </p:cNvPr>
          <p:cNvSpPr/>
          <p:nvPr/>
        </p:nvSpPr>
        <p:spPr>
          <a:xfrm>
            <a:off x="1149437" y="4873414"/>
            <a:ext cx="1863752" cy="438855"/>
          </a:xfrm>
          <a:prstGeom prst="roundRect">
            <a:avLst>
              <a:gd name="adj" fmla="val 5000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a:t>2024</a:t>
            </a:r>
            <a:r>
              <a:rPr lang="ja-JP" altLang="en-US" b="1"/>
              <a:t>年</a:t>
            </a:r>
            <a:r>
              <a:rPr lang="en-US" altLang="ja-JP" b="1"/>
              <a:t>3</a:t>
            </a:r>
            <a:r>
              <a:rPr lang="ja-JP" altLang="en-US" b="1"/>
              <a:t>月まで</a:t>
            </a:r>
          </a:p>
        </p:txBody>
      </p:sp>
    </p:spTree>
    <p:extLst>
      <p:ext uri="{BB962C8B-B14F-4D97-AF65-F5344CB8AC3E}">
        <p14:creationId xmlns:p14="http://schemas.microsoft.com/office/powerpoint/2010/main" val="2833215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664FA78-B484-E993-4CEA-F98B6643A8DA}"/>
              </a:ext>
            </a:extLst>
          </p:cNvPr>
          <p:cNvSpPr/>
          <p:nvPr/>
        </p:nvSpPr>
        <p:spPr>
          <a:xfrm>
            <a:off x="371896" y="1165589"/>
            <a:ext cx="4083145" cy="96211"/>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E4880E09-1788-7C5A-653C-A35462691281}"/>
              </a:ext>
            </a:extLst>
          </p:cNvPr>
          <p:cNvSpPr/>
          <p:nvPr/>
        </p:nvSpPr>
        <p:spPr>
          <a:xfrm>
            <a:off x="371896" y="1520384"/>
            <a:ext cx="6284085" cy="91500"/>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角丸四角形 25">
            <a:extLst>
              <a:ext uri="{FF2B5EF4-FFF2-40B4-BE49-F238E27FC236}">
                <a16:creationId xmlns:a16="http://schemas.microsoft.com/office/drawing/2014/main" id="{08DA90FC-5B62-9141-8408-88DE85B49EF3}"/>
              </a:ext>
            </a:extLst>
          </p:cNvPr>
          <p:cNvSpPr/>
          <p:nvPr/>
        </p:nvSpPr>
        <p:spPr>
          <a:xfrm>
            <a:off x="421356" y="395869"/>
            <a:ext cx="9124544" cy="470062"/>
          </a:xfrm>
          <a:prstGeom prst="roundRect">
            <a:avLst>
              <a:gd name="adj" fmla="val 5000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1">
            <a:extLst>
              <a:ext uri="{FF2B5EF4-FFF2-40B4-BE49-F238E27FC236}">
                <a16:creationId xmlns:a16="http://schemas.microsoft.com/office/drawing/2014/main" id="{A9EFDADB-6DC0-CC49-8A76-B97C1B3C754F}"/>
              </a:ext>
            </a:extLst>
          </p:cNvPr>
          <p:cNvSpPr>
            <a:spLocks noGrp="1"/>
          </p:cNvSpPr>
          <p:nvPr>
            <p:ph type="sldNum" sz="quarter" idx="12"/>
          </p:nvPr>
        </p:nvSpPr>
        <p:spPr>
          <a:xfrm>
            <a:off x="7255618" y="6356354"/>
            <a:ext cx="2228850" cy="365125"/>
          </a:xfrm>
        </p:spPr>
        <p:txBody>
          <a:bodyPr/>
          <a:lstStyle/>
          <a:p>
            <a:fld id="{F86E49CC-034B-8F41-A159-8DE18F0CDB36}" type="slidenum">
              <a:rPr kumimoji="1" lang="ja-JP" altLang="en-US" smtClean="0"/>
              <a:t>26</a:t>
            </a:fld>
            <a:endParaRPr kumimoji="1" lang="ja-JP" altLang="en-US" dirty="0"/>
          </a:p>
        </p:txBody>
      </p:sp>
      <p:sp>
        <p:nvSpPr>
          <p:cNvPr id="9" name="テキスト ボックス 8">
            <a:extLst>
              <a:ext uri="{FF2B5EF4-FFF2-40B4-BE49-F238E27FC236}">
                <a16:creationId xmlns:a16="http://schemas.microsoft.com/office/drawing/2014/main" id="{74202295-C7C1-5F42-910C-D5AA4039AC1C}"/>
              </a:ext>
            </a:extLst>
          </p:cNvPr>
          <p:cNvSpPr txBox="1"/>
          <p:nvPr/>
        </p:nvSpPr>
        <p:spPr>
          <a:xfrm>
            <a:off x="1433439" y="368650"/>
            <a:ext cx="6643037" cy="515526"/>
          </a:xfrm>
          <a:prstGeom prst="rect">
            <a:avLst/>
          </a:prstGeom>
          <a:noFill/>
        </p:spPr>
        <p:txBody>
          <a:bodyPr wrap="none" rtlCol="0">
            <a:spAutoFit/>
          </a:bodyPr>
          <a:lstStyle/>
          <a:p>
            <a:pPr algn="ctr">
              <a:lnSpc>
                <a:spcPct val="150000"/>
              </a:lnSpc>
            </a:pPr>
            <a:r>
              <a:rPr lang="ja-JP" altLang="en-US" sz="2000" b="1" spc="150" dirty="0">
                <a:solidFill>
                  <a:schemeClr val="bg1"/>
                </a:solidFill>
                <a:latin typeface="Meiryo" panose="020B0604030504040204" pitchFamily="34" charset="-128"/>
                <a:ea typeface="Meiryo" panose="020B0604030504040204" pitchFamily="34" charset="-128"/>
              </a:rPr>
              <a:t>「</a:t>
            </a:r>
            <a:r>
              <a:rPr lang="en-US" altLang="ja-JP" sz="2000" b="1" spc="150" dirty="0">
                <a:solidFill>
                  <a:schemeClr val="bg1"/>
                </a:solidFill>
                <a:latin typeface="Meiryo" panose="020B0604030504040204" pitchFamily="34" charset="-128"/>
                <a:ea typeface="Meiryo" panose="020B0604030504040204" pitchFamily="34" charset="-128"/>
              </a:rPr>
              <a:t>Youtuber </a:t>
            </a:r>
            <a:r>
              <a:rPr lang="ja-JP" altLang="en-US" sz="2000" b="1" spc="150" dirty="0">
                <a:solidFill>
                  <a:schemeClr val="bg1"/>
                </a:solidFill>
                <a:latin typeface="Meiryo" panose="020B0604030504040204" pitchFamily="34" charset="-128"/>
                <a:ea typeface="Meiryo" panose="020B0604030504040204" pitchFamily="34" charset="-128"/>
              </a:rPr>
              <a:t>関口絢子さん」起用　動画制作プラン</a:t>
            </a:r>
            <a:endParaRPr lang="ja-JP" altLang="en-US" sz="2000" spc="15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D7E2B019-0974-9B46-B0E6-01B0BEEE4761}"/>
              </a:ext>
            </a:extLst>
          </p:cNvPr>
          <p:cNvSpPr txBox="1"/>
          <p:nvPr/>
        </p:nvSpPr>
        <p:spPr>
          <a:xfrm>
            <a:off x="297168" y="868645"/>
            <a:ext cx="6895696" cy="800219"/>
          </a:xfrm>
          <a:prstGeom prst="rect">
            <a:avLst/>
          </a:prstGeom>
          <a:noFill/>
        </p:spPr>
        <p:txBody>
          <a:bodyPr wrap="square" rtlCol="0">
            <a:spAutoFit/>
          </a:bodyPr>
          <a:lstStyle/>
          <a:p>
            <a:pPr>
              <a:lnSpc>
                <a:spcPct val="150000"/>
              </a:lnSpc>
            </a:pPr>
            <a:r>
              <a:rPr lang="en-US" altLang="ja-JP" sz="1600" b="1" spc="150" dirty="0" err="1">
                <a:solidFill>
                  <a:schemeClr val="tx1">
                    <a:lumMod val="65000"/>
                    <a:lumOff val="35000"/>
                  </a:schemeClr>
                </a:solidFill>
                <a:latin typeface="Meiryo" panose="020B0604030504040204" pitchFamily="34" charset="-128"/>
                <a:ea typeface="Meiryo" panose="020B0604030504040204" pitchFamily="34" charset="-128"/>
              </a:rPr>
              <a:t>Youtube</a:t>
            </a:r>
            <a:r>
              <a:rPr lang="ja-JP" altLang="en-US" sz="1600" b="1" spc="150" dirty="0">
                <a:solidFill>
                  <a:schemeClr val="tx1">
                    <a:lumMod val="65000"/>
                    <a:lumOff val="35000"/>
                  </a:schemeClr>
                </a:solidFill>
                <a:latin typeface="Meiryo" panose="020B0604030504040204" pitchFamily="34" charset="-128"/>
                <a:ea typeface="Meiryo" panose="020B0604030504040204" pitchFamily="34" charset="-128"/>
              </a:rPr>
              <a:t>チャンネル登録者数</a:t>
            </a:r>
            <a:r>
              <a:rPr lang="en-US" altLang="ja-JP" sz="1600" b="1" spc="150" dirty="0">
                <a:solidFill>
                  <a:schemeClr val="tx1">
                    <a:lumMod val="65000"/>
                    <a:lumOff val="35000"/>
                  </a:schemeClr>
                </a:solidFill>
                <a:latin typeface="Meiryo" panose="020B0604030504040204" pitchFamily="34" charset="-128"/>
                <a:ea typeface="Meiryo" panose="020B0604030504040204" pitchFamily="34" charset="-128"/>
              </a:rPr>
              <a:t>44.8</a:t>
            </a:r>
            <a:r>
              <a:rPr lang="ja-JP" altLang="en-US" sz="1600" b="1" spc="150" dirty="0">
                <a:solidFill>
                  <a:schemeClr val="tx1">
                    <a:lumMod val="65000"/>
                    <a:lumOff val="35000"/>
                  </a:schemeClr>
                </a:solidFill>
                <a:latin typeface="Meiryo" panose="020B0604030504040204" pitchFamily="34" charset="-128"/>
                <a:ea typeface="Meiryo" panose="020B0604030504040204" pitchFamily="34" charset="-128"/>
              </a:rPr>
              <a:t>万人　</a:t>
            </a:r>
            <a:endParaRPr lang="en-US" altLang="ja-JP" sz="1600" b="1" spc="150" dirty="0">
              <a:solidFill>
                <a:schemeClr val="tx1">
                  <a:lumMod val="65000"/>
                  <a:lumOff val="35000"/>
                </a:schemeClr>
              </a:solidFill>
              <a:latin typeface="Meiryo" panose="020B0604030504040204" pitchFamily="34" charset="-128"/>
              <a:ea typeface="Meiryo" panose="020B0604030504040204" pitchFamily="34" charset="-128"/>
            </a:endParaRPr>
          </a:p>
          <a:p>
            <a:pPr>
              <a:lnSpc>
                <a:spcPct val="150000"/>
              </a:lnSpc>
            </a:pPr>
            <a:r>
              <a:rPr lang="ja-JP" altLang="en-US" sz="1600" b="1" spc="150" dirty="0">
                <a:solidFill>
                  <a:schemeClr val="tx1">
                    <a:lumMod val="65000"/>
                    <a:lumOff val="35000"/>
                  </a:schemeClr>
                </a:solidFill>
                <a:latin typeface="Meiryo" panose="020B0604030504040204" pitchFamily="34" charset="-128"/>
                <a:ea typeface="Meiryo" panose="020B0604030504040204" pitchFamily="34" charset="-128"/>
              </a:rPr>
              <a:t>管理栄養士 関口絢子さんを起用するタイアッププランが登場！</a:t>
            </a:r>
            <a:endParaRPr lang="en-US" altLang="ja-JP" sz="1600" b="1" spc="15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2" name="フレーム 11">
            <a:extLst>
              <a:ext uri="{FF2B5EF4-FFF2-40B4-BE49-F238E27FC236}">
                <a16:creationId xmlns:a16="http://schemas.microsoft.com/office/drawing/2014/main" id="{9FA47F20-B74B-B243-8926-097B71284796}"/>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3" name="テキスト ボックス 22">
            <a:extLst>
              <a:ext uri="{FF2B5EF4-FFF2-40B4-BE49-F238E27FC236}">
                <a16:creationId xmlns:a16="http://schemas.microsoft.com/office/drawing/2014/main" id="{3E7C46D7-8915-B641-8142-0849F77135FC}"/>
              </a:ext>
            </a:extLst>
          </p:cNvPr>
          <p:cNvSpPr txBox="1"/>
          <p:nvPr/>
        </p:nvSpPr>
        <p:spPr>
          <a:xfrm>
            <a:off x="359923" y="6408953"/>
            <a:ext cx="4212076" cy="338554"/>
          </a:xfrm>
          <a:prstGeom prst="rect">
            <a:avLst/>
          </a:prstGeom>
          <a:noFill/>
        </p:spPr>
        <p:txBody>
          <a:bodyPr wrap="square" rtlCol="0">
            <a:spAutoFit/>
          </a:bodyPr>
          <a:lstStyle/>
          <a:p>
            <a:r>
              <a:rPr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1A557BF-C7EF-B352-4BE7-B9ADEF9C3F8E}"/>
              </a:ext>
            </a:extLst>
          </p:cNvPr>
          <p:cNvSpPr txBox="1"/>
          <p:nvPr/>
        </p:nvSpPr>
        <p:spPr>
          <a:xfrm>
            <a:off x="255035" y="1722376"/>
            <a:ext cx="5435471" cy="2031325"/>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料理研究家・管理栄養士・インナービューティスペシャリスト。</a:t>
            </a:r>
          </a:p>
          <a:p>
            <a:r>
              <a:rPr kumimoji="1" lang="ja-JP" altLang="en-US" sz="1400" dirty="0">
                <a:latin typeface="メイリオ" panose="020B0604030504040204" pitchFamily="50" charset="-128"/>
                <a:ea typeface="メイリオ" panose="020B0604030504040204" pitchFamily="50" charset="-128"/>
              </a:rPr>
              <a:t>エビデンスに裏付けされた、</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美と健康に関するお悩み解消レシピが人気。</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食を通じて世の中を元気に健康にしたいをモットーに、</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すぐに実践したくなるお役立ち情報を発信しています。</a:t>
            </a:r>
            <a:endParaRPr kumimoji="1" lang="en-US" altLang="ja-JP" sz="1400"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本企画を通じて</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暮らしニスタだけでなく、</a:t>
            </a:r>
            <a:r>
              <a:rPr kumimoji="1" lang="en-US" altLang="ja-JP" sz="1400" b="1" dirty="0">
                <a:latin typeface="メイリオ" panose="020B0604030504040204" pitchFamily="50" charset="-128"/>
                <a:ea typeface="メイリオ" panose="020B0604030504040204" pitchFamily="50" charset="-128"/>
              </a:rPr>
              <a:t>YouTube</a:t>
            </a:r>
            <a:r>
              <a:rPr kumimoji="1" lang="ja-JP" altLang="en-US" sz="1400" b="1" dirty="0">
                <a:latin typeface="メイリオ" panose="020B0604030504040204" pitchFamily="50" charset="-128"/>
                <a:ea typeface="メイリオ" panose="020B0604030504040204" pitchFamily="50" charset="-128"/>
              </a:rPr>
              <a:t>での情報発信が可能です！</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想定商材：食品、通信販売商材、栄養強化食品、調理グッズ</a:t>
            </a:r>
            <a:r>
              <a:rPr kumimoji="1" lang="en-US" altLang="ja-JP" sz="1400" dirty="0">
                <a:latin typeface="メイリオ" panose="020B0604030504040204" pitchFamily="50" charset="-128"/>
                <a:ea typeface="メイリオ" panose="020B0604030504040204" pitchFamily="50" charset="-128"/>
              </a:rPr>
              <a:t>…</a:t>
            </a:r>
            <a:r>
              <a:rPr kumimoji="1" lang="en-US" altLang="ja-JP" sz="1400" dirty="0" err="1">
                <a:latin typeface="メイリオ" panose="020B0604030504040204" pitchFamily="50" charset="-128"/>
                <a:ea typeface="メイリオ" panose="020B0604030504040204" pitchFamily="50" charset="-128"/>
              </a:rPr>
              <a:t>etc</a:t>
            </a:r>
            <a:endParaRPr kumimoji="1" lang="en-US" altLang="ja-JP" sz="1400" dirty="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232AFAEA-91B0-EAD4-D97E-25DC30BB6EBB}"/>
              </a:ext>
            </a:extLst>
          </p:cNvPr>
          <p:cNvGrpSpPr/>
          <p:nvPr/>
        </p:nvGrpSpPr>
        <p:grpSpPr>
          <a:xfrm>
            <a:off x="421356" y="3906548"/>
            <a:ext cx="4996104" cy="1015663"/>
            <a:chOff x="-2569214" y="3209998"/>
            <a:chExt cx="4996104" cy="1015663"/>
          </a:xfrm>
        </p:grpSpPr>
        <p:sp>
          <p:nvSpPr>
            <p:cNvPr id="32" name="正方形/長方形 31">
              <a:extLst>
                <a:ext uri="{FF2B5EF4-FFF2-40B4-BE49-F238E27FC236}">
                  <a16:creationId xmlns:a16="http://schemas.microsoft.com/office/drawing/2014/main" id="{410E688C-C5AE-14BB-5EAD-25659A9018EA}"/>
                </a:ext>
              </a:extLst>
            </p:cNvPr>
            <p:cNvSpPr/>
            <p:nvPr/>
          </p:nvSpPr>
          <p:spPr>
            <a:xfrm>
              <a:off x="-467659" y="4027268"/>
              <a:ext cx="2344367" cy="176826"/>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B342B03-B2A6-40E4-4679-28F54558119A}"/>
                </a:ext>
              </a:extLst>
            </p:cNvPr>
            <p:cNvSpPr txBox="1"/>
            <p:nvPr/>
          </p:nvSpPr>
          <p:spPr>
            <a:xfrm>
              <a:off x="-2569214" y="3209998"/>
              <a:ext cx="4996104" cy="1015663"/>
            </a:xfrm>
            <a:prstGeom prst="rect">
              <a:avLst/>
            </a:prstGeom>
            <a:noFill/>
          </p:spPr>
          <p:txBody>
            <a:bodyPr wrap="square" rtlCol="0">
              <a:spAutoFit/>
            </a:bodyPr>
            <a:lstStyle/>
            <a:p>
              <a:r>
                <a:rPr kumimoji="1" lang="ja-JP" altLang="en-US" sz="1400" b="1" dirty="0">
                  <a:latin typeface="メイリオ" panose="020B0604030504040204" pitchFamily="50" charset="-128"/>
                  <a:ea typeface="メイリオ" panose="020B0604030504040204" pitchFamily="50" charset="-128"/>
                </a:rPr>
                <a:t>・関口さん公式</a:t>
              </a:r>
              <a:r>
                <a:rPr kumimoji="1" lang="en-US" altLang="ja-JP" sz="1400" b="1" dirty="0">
                  <a:latin typeface="メイリオ" panose="020B0604030504040204" pitchFamily="50" charset="-128"/>
                  <a:ea typeface="メイリオ" panose="020B0604030504040204" pitchFamily="50" charset="-128"/>
                </a:rPr>
                <a:t>YouTube</a:t>
              </a:r>
              <a:r>
                <a:rPr kumimoji="1" lang="ja-JP" altLang="en-US" sz="1400" b="1" dirty="0">
                  <a:latin typeface="メイリオ" panose="020B0604030504040204" pitchFamily="50" charset="-128"/>
                  <a:ea typeface="メイリオ" panose="020B0604030504040204" pitchFamily="50" charset="-128"/>
                </a:rPr>
                <a:t>投稿費（制作費込み）</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・暮らしニスタ商品紹介記事制作（</a:t>
              </a:r>
              <a:r>
                <a:rPr kumimoji="1" lang="en-US" altLang="ja-JP" sz="1400" b="1" dirty="0">
                  <a:latin typeface="メイリオ" panose="020B0604030504040204" pitchFamily="50" charset="-128"/>
                  <a:ea typeface="メイリオ" panose="020B0604030504040204" pitchFamily="50" charset="-128"/>
                </a:rPr>
                <a:t>PV</a:t>
              </a:r>
              <a:r>
                <a:rPr kumimoji="1" lang="ja-JP" altLang="en-US" sz="1400" b="1" dirty="0">
                  <a:latin typeface="メイリオ" panose="020B0604030504040204" pitchFamily="50" charset="-128"/>
                  <a:ea typeface="メイリオ" panose="020B0604030504040204" pitchFamily="50" charset="-128"/>
                </a:rPr>
                <a:t>保証なし）</a:t>
              </a:r>
              <a:endParaRPr kumimoji="1" lang="en-US" altLang="ja-JP" sz="1400" b="1" dirty="0">
                <a:latin typeface="メイリオ" panose="020B0604030504040204" pitchFamily="50" charset="-128"/>
                <a:ea typeface="メイリオ" panose="020B0604030504040204" pitchFamily="50" charset="-128"/>
              </a:endParaRPr>
            </a:p>
            <a:p>
              <a:endParaRPr kumimoji="1" lang="en-US" altLang="ja-JP" sz="1400"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　　　　　　　　　特別料金：</a:t>
              </a:r>
              <a:r>
                <a:rPr kumimoji="1" lang="en-US" altLang="ja-JP" b="1" dirty="0">
                  <a:latin typeface="メイリオ" panose="020B0604030504040204" pitchFamily="50" charset="-128"/>
                  <a:ea typeface="メイリオ" panose="020B0604030504040204" pitchFamily="50" charset="-128"/>
                </a:rPr>
                <a:t>G200</a:t>
              </a:r>
              <a:r>
                <a:rPr kumimoji="1" lang="ja-JP" altLang="en-US" b="1" dirty="0">
                  <a:latin typeface="メイリオ" panose="020B0604030504040204" pitchFamily="50" charset="-128"/>
                  <a:ea typeface="メイリオ" panose="020B0604030504040204" pitchFamily="50" charset="-128"/>
                </a:rPr>
                <a:t>万円</a:t>
              </a:r>
              <a:endParaRPr kumimoji="1" lang="en-US" altLang="ja-JP" b="1" dirty="0">
                <a:latin typeface="メイリオ" panose="020B0604030504040204" pitchFamily="50" charset="-128"/>
                <a:ea typeface="メイリオ" panose="020B0604030504040204" pitchFamily="50" charset="-128"/>
              </a:endParaRPr>
            </a:p>
          </p:txBody>
        </p:sp>
      </p:grpSp>
      <p:sp>
        <p:nvSpPr>
          <p:cNvPr id="21" name="正方形/長方形 20">
            <a:extLst>
              <a:ext uri="{FF2B5EF4-FFF2-40B4-BE49-F238E27FC236}">
                <a16:creationId xmlns:a16="http://schemas.microsoft.com/office/drawing/2014/main" id="{1C38FB98-0E9A-9DFE-BD89-912E4518AEC5}"/>
              </a:ext>
            </a:extLst>
          </p:cNvPr>
          <p:cNvSpPr/>
          <p:nvPr/>
        </p:nvSpPr>
        <p:spPr>
          <a:xfrm>
            <a:off x="331130" y="3792049"/>
            <a:ext cx="4700385" cy="1229711"/>
          </a:xfrm>
          <a:prstGeom prst="rect">
            <a:avLst/>
          </a:prstGeom>
          <a:noFill/>
          <a:ln w="38100">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951E60E-695B-F4D6-C2BF-75B7BF458F42}"/>
              </a:ext>
            </a:extLst>
          </p:cNvPr>
          <p:cNvSpPr txBox="1"/>
          <p:nvPr/>
        </p:nvSpPr>
        <p:spPr>
          <a:xfrm>
            <a:off x="265906" y="5079237"/>
            <a:ext cx="4353416" cy="138499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a:t>
            </a:r>
            <a:r>
              <a:rPr kumimoji="1" lang="ja-JP" altLang="en-US" sz="1200" u="sng" dirty="0">
                <a:latin typeface="メイリオ" panose="020B0604030504040204" pitchFamily="50" charset="-128"/>
                <a:ea typeface="メイリオ" panose="020B0604030504040204" pitchFamily="50" charset="-128"/>
              </a:rPr>
              <a:t>オプションで暮らしニスタ掲載記事</a:t>
            </a:r>
            <a:r>
              <a:rPr kumimoji="1" lang="en-US" altLang="ja-JP" sz="1200" u="sng" dirty="0">
                <a:latin typeface="メイリオ" panose="020B0604030504040204" pitchFamily="50" charset="-128"/>
                <a:ea typeface="メイリオ" panose="020B0604030504040204" pitchFamily="50" charset="-128"/>
              </a:rPr>
              <a:t>PV</a:t>
            </a:r>
            <a:r>
              <a:rPr kumimoji="1" lang="ja-JP" altLang="en-US" sz="1200" u="sng" dirty="0">
                <a:latin typeface="メイリオ" panose="020B0604030504040204" pitchFamily="50" charset="-128"/>
                <a:ea typeface="メイリオ" panose="020B0604030504040204" pitchFamily="50" charset="-128"/>
              </a:rPr>
              <a:t>保証も可能</a:t>
            </a:r>
            <a:r>
              <a:rPr kumimoji="1" lang="ja-JP" altLang="en-US" sz="1200" dirty="0">
                <a:latin typeface="メイリオ" panose="020B0604030504040204" pitchFamily="50" charset="-128"/>
                <a:ea typeface="メイリオ" panose="020B0604030504040204" pitchFamily="50" charset="-128"/>
              </a:rPr>
              <a:t>★</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1</a:t>
            </a:r>
            <a:r>
              <a:rPr kumimoji="1" lang="ja-JP" altLang="en-US" sz="1200" dirty="0">
                <a:latin typeface="メイリオ" panose="020B0604030504040204" pitchFamily="50" charset="-128"/>
                <a:ea typeface="メイリオ" panose="020B0604030504040204" pitchFamily="50" charset="-128"/>
              </a:rPr>
              <a:t>万</a:t>
            </a:r>
            <a:r>
              <a:rPr kumimoji="1" lang="en-US" altLang="ja-JP" sz="1200" dirty="0">
                <a:latin typeface="メイリオ" panose="020B0604030504040204" pitchFamily="50" charset="-128"/>
                <a:ea typeface="メイリオ" panose="020B0604030504040204" pitchFamily="50" charset="-128"/>
              </a:rPr>
              <a:t>PV</a:t>
            </a:r>
            <a:r>
              <a:rPr kumimoji="1" lang="ja-JP" altLang="en-US" sz="1200" dirty="0">
                <a:latin typeface="メイリオ" panose="020B0604030504040204" pitchFamily="50" charset="-128"/>
                <a:ea typeface="メイリオ" panose="020B0604030504040204" pitchFamily="50" charset="-128"/>
              </a:rPr>
              <a:t>保証　</a:t>
            </a:r>
            <a:r>
              <a:rPr kumimoji="1" lang="en-US" altLang="ja-JP" sz="1200" dirty="0">
                <a:latin typeface="メイリオ" panose="020B0604030504040204" pitchFamily="50" charset="-128"/>
                <a:ea typeface="メイリオ" panose="020B0604030504040204" pitchFamily="50" charset="-128"/>
              </a:rPr>
              <a:t>G700,000</a:t>
            </a:r>
            <a:r>
              <a:rPr kumimoji="1" lang="ja-JP" altLang="en-US" sz="1200" dirty="0">
                <a:latin typeface="メイリオ" panose="020B0604030504040204" pitchFamily="50" charset="-128"/>
                <a:ea typeface="メイリオ" panose="020B0604030504040204" pitchFamily="50" charset="-128"/>
              </a:rPr>
              <a:t>円</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2</a:t>
            </a:r>
            <a:r>
              <a:rPr kumimoji="1" lang="ja-JP" altLang="en-US" sz="1200" dirty="0">
                <a:latin typeface="メイリオ" panose="020B0604030504040204" pitchFamily="50" charset="-128"/>
                <a:ea typeface="メイリオ" panose="020B0604030504040204" pitchFamily="50" charset="-128"/>
              </a:rPr>
              <a:t>万</a:t>
            </a:r>
            <a:r>
              <a:rPr kumimoji="1" lang="en-US" altLang="ja-JP" sz="1200" dirty="0">
                <a:latin typeface="メイリオ" panose="020B0604030504040204" pitchFamily="50" charset="-128"/>
                <a:ea typeface="メイリオ" panose="020B0604030504040204" pitchFamily="50" charset="-128"/>
              </a:rPr>
              <a:t>PV</a:t>
            </a:r>
            <a:r>
              <a:rPr kumimoji="1" lang="ja-JP" altLang="en-US" sz="1200" dirty="0">
                <a:latin typeface="メイリオ" panose="020B0604030504040204" pitchFamily="50" charset="-128"/>
                <a:ea typeface="メイリオ" panose="020B0604030504040204" pitchFamily="50" charset="-128"/>
              </a:rPr>
              <a:t>保証　</a:t>
            </a:r>
            <a:r>
              <a:rPr kumimoji="1" lang="en-US" altLang="ja-JP" sz="1200" dirty="0">
                <a:latin typeface="メイリオ" panose="020B0604030504040204" pitchFamily="50" charset="-128"/>
                <a:ea typeface="メイリオ" panose="020B0604030504040204" pitchFamily="50" charset="-128"/>
              </a:rPr>
              <a:t>G1,300,000</a:t>
            </a:r>
            <a:r>
              <a:rPr kumimoji="1" lang="ja-JP" altLang="en-US" sz="1200" dirty="0">
                <a:latin typeface="メイリオ" panose="020B0604030504040204" pitchFamily="50" charset="-128"/>
                <a:ea typeface="メイリオ" panose="020B0604030504040204" pitchFamily="50" charset="-128"/>
              </a:rPr>
              <a:t>円</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3</a:t>
            </a:r>
            <a:r>
              <a:rPr kumimoji="1" lang="ja-JP" altLang="en-US" sz="1200" dirty="0">
                <a:latin typeface="メイリオ" panose="020B0604030504040204" pitchFamily="50" charset="-128"/>
                <a:ea typeface="メイリオ" panose="020B0604030504040204" pitchFamily="50" charset="-128"/>
              </a:rPr>
              <a:t>万</a:t>
            </a:r>
            <a:r>
              <a:rPr kumimoji="1" lang="en-US" altLang="ja-JP" sz="1200" dirty="0">
                <a:latin typeface="メイリオ" panose="020B0604030504040204" pitchFamily="50" charset="-128"/>
                <a:ea typeface="メイリオ" panose="020B0604030504040204" pitchFamily="50" charset="-128"/>
              </a:rPr>
              <a:t>PV</a:t>
            </a:r>
            <a:r>
              <a:rPr kumimoji="1" lang="ja-JP" altLang="en-US" sz="1200" dirty="0">
                <a:latin typeface="メイリオ" panose="020B0604030504040204" pitchFamily="50" charset="-128"/>
                <a:ea typeface="メイリオ" panose="020B0604030504040204" pitchFamily="50" charset="-128"/>
              </a:rPr>
              <a:t>保証　</a:t>
            </a:r>
            <a:r>
              <a:rPr kumimoji="1" lang="en-US" altLang="ja-JP" sz="1200" dirty="0">
                <a:latin typeface="メイリオ" panose="020B0604030504040204" pitchFamily="50" charset="-128"/>
                <a:ea typeface="メイリオ" panose="020B0604030504040204" pitchFamily="50" charset="-128"/>
              </a:rPr>
              <a:t>G1,800,000</a:t>
            </a:r>
            <a:r>
              <a:rPr kumimoji="1" lang="ja-JP" altLang="en-US" sz="1200" dirty="0">
                <a:latin typeface="メイリオ" panose="020B0604030504040204" pitchFamily="50" charset="-128"/>
                <a:ea typeface="メイリオ" panose="020B0604030504040204" pitchFamily="50" charset="-128"/>
              </a:rPr>
              <a:t>円</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u="sng" dirty="0">
                <a:latin typeface="メイリオ" panose="020B0604030504040204" pitchFamily="50" charset="-128"/>
                <a:ea typeface="メイリオ" panose="020B0604030504040204" pitchFamily="50" charset="-128"/>
              </a:rPr>
              <a:t>★レシピ開発や商品開発も可能です！★</a:t>
            </a:r>
            <a:endParaRPr kumimoji="1" lang="en-US" altLang="ja-JP" sz="1200" u="sng"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金額等の詳細は営業担当までお問い合わせください。</a:t>
            </a:r>
          </a:p>
        </p:txBody>
      </p:sp>
      <p:sp>
        <p:nvSpPr>
          <p:cNvPr id="8" name="テキスト ボックス 7">
            <a:extLst>
              <a:ext uri="{FF2B5EF4-FFF2-40B4-BE49-F238E27FC236}">
                <a16:creationId xmlns:a16="http://schemas.microsoft.com/office/drawing/2014/main" id="{7BDB4F05-29F1-133D-9561-3EBE310FA561}"/>
              </a:ext>
            </a:extLst>
          </p:cNvPr>
          <p:cNvSpPr txBox="1"/>
          <p:nvPr/>
        </p:nvSpPr>
        <p:spPr>
          <a:xfrm>
            <a:off x="4373505" y="1010837"/>
            <a:ext cx="2565991"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2023</a:t>
            </a:r>
            <a:r>
              <a:rPr kumimoji="1" lang="ja-JP" altLang="en-US" sz="1200" dirty="0">
                <a:latin typeface="メイリオ" panose="020B0604030504040204" pitchFamily="50" charset="-128"/>
                <a:ea typeface="メイリオ" panose="020B0604030504040204" pitchFamily="50" charset="-128"/>
              </a:rPr>
              <a:t>年</a:t>
            </a:r>
            <a:r>
              <a:rPr kumimoji="1" lang="en-US" altLang="ja-JP" sz="1200" dirty="0">
                <a:latin typeface="メイリオ" panose="020B0604030504040204" pitchFamily="50" charset="-128"/>
                <a:ea typeface="メイリオ" panose="020B0604030504040204" pitchFamily="50" charset="-128"/>
              </a:rPr>
              <a:t>10</a:t>
            </a:r>
            <a:r>
              <a:rPr kumimoji="1" lang="ja-JP" altLang="en-US" sz="1200" dirty="0">
                <a:latin typeface="メイリオ" panose="020B0604030504040204" pitchFamily="50" charset="-128"/>
                <a:ea typeface="メイリオ" panose="020B0604030504040204" pitchFamily="50" charset="-128"/>
              </a:rPr>
              <a:t>月現在）</a:t>
            </a:r>
          </a:p>
        </p:txBody>
      </p:sp>
      <p:pic>
        <p:nvPicPr>
          <p:cNvPr id="13" name="図 12">
            <a:extLst>
              <a:ext uri="{FF2B5EF4-FFF2-40B4-BE49-F238E27FC236}">
                <a16:creationId xmlns:a16="http://schemas.microsoft.com/office/drawing/2014/main" id="{23123E3E-7F77-9190-4000-52889D896269}"/>
              </a:ext>
            </a:extLst>
          </p:cNvPr>
          <p:cNvPicPr>
            <a:picLocks noChangeAspect="1"/>
          </p:cNvPicPr>
          <p:nvPr/>
        </p:nvPicPr>
        <p:blipFill>
          <a:blip r:embed="rId2"/>
          <a:stretch>
            <a:fillRect/>
          </a:stretch>
        </p:blipFill>
        <p:spPr>
          <a:xfrm>
            <a:off x="6562237" y="2914836"/>
            <a:ext cx="2795142" cy="1584900"/>
          </a:xfrm>
          <a:prstGeom prst="rect">
            <a:avLst/>
          </a:prstGeom>
        </p:spPr>
      </p:pic>
      <p:pic>
        <p:nvPicPr>
          <p:cNvPr id="1026" name="Picture 2">
            <a:extLst>
              <a:ext uri="{FF2B5EF4-FFF2-40B4-BE49-F238E27FC236}">
                <a16:creationId xmlns:a16="http://schemas.microsoft.com/office/drawing/2014/main" id="{72B00729-151E-C717-272E-7043EF39AE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35" b="16165"/>
          <a:stretch/>
        </p:blipFill>
        <p:spPr bwMode="auto">
          <a:xfrm>
            <a:off x="6939496" y="926917"/>
            <a:ext cx="1908712" cy="190871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52A2EC8B-4651-6350-0EAC-DA21122917FC}"/>
              </a:ext>
            </a:extLst>
          </p:cNvPr>
          <p:cNvPicPr>
            <a:picLocks noChangeAspect="1"/>
          </p:cNvPicPr>
          <p:nvPr/>
        </p:nvPicPr>
        <p:blipFill>
          <a:blip r:embed="rId4"/>
          <a:stretch>
            <a:fillRect/>
          </a:stretch>
        </p:blipFill>
        <p:spPr>
          <a:xfrm>
            <a:off x="6135413" y="4729354"/>
            <a:ext cx="3221966" cy="1703828"/>
          </a:xfrm>
          <a:prstGeom prst="rect">
            <a:avLst/>
          </a:prstGeom>
        </p:spPr>
      </p:pic>
      <p:pic>
        <p:nvPicPr>
          <p:cNvPr id="24" name="図 23">
            <a:extLst>
              <a:ext uri="{FF2B5EF4-FFF2-40B4-BE49-F238E27FC236}">
                <a16:creationId xmlns:a16="http://schemas.microsoft.com/office/drawing/2014/main" id="{0E3656BC-6101-A855-0985-CD2A4D9A33AA}"/>
              </a:ext>
            </a:extLst>
          </p:cNvPr>
          <p:cNvPicPr>
            <a:picLocks noChangeAspect="1"/>
          </p:cNvPicPr>
          <p:nvPr/>
        </p:nvPicPr>
        <p:blipFill>
          <a:blip r:embed="rId5"/>
          <a:stretch>
            <a:fillRect/>
          </a:stretch>
        </p:blipFill>
        <p:spPr>
          <a:xfrm>
            <a:off x="5420132" y="4229990"/>
            <a:ext cx="1578471" cy="1674809"/>
          </a:xfrm>
          <a:prstGeom prst="rect">
            <a:avLst/>
          </a:prstGeom>
        </p:spPr>
      </p:pic>
      <p:sp>
        <p:nvSpPr>
          <p:cNvPr id="3" name="正方形/長方形 2">
            <a:extLst>
              <a:ext uri="{FF2B5EF4-FFF2-40B4-BE49-F238E27FC236}">
                <a16:creationId xmlns:a16="http://schemas.microsoft.com/office/drawing/2014/main" id="{8F0B5C09-E213-F175-FE7C-BA575C888D4F}"/>
              </a:ext>
            </a:extLst>
          </p:cNvPr>
          <p:cNvSpPr/>
          <p:nvPr/>
        </p:nvSpPr>
        <p:spPr>
          <a:xfrm>
            <a:off x="5417460" y="5507666"/>
            <a:ext cx="1025870" cy="1594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4568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a:extLst>
              <a:ext uri="{FF2B5EF4-FFF2-40B4-BE49-F238E27FC236}">
                <a16:creationId xmlns:a16="http://schemas.microsoft.com/office/drawing/2014/main" id="{C08A4BF0-20BC-0548-A490-92C63DA783A6}"/>
              </a:ext>
            </a:extLst>
          </p:cNvPr>
          <p:cNvSpPr/>
          <p:nvPr/>
        </p:nvSpPr>
        <p:spPr>
          <a:xfrm>
            <a:off x="421356" y="395869"/>
            <a:ext cx="7063177" cy="470062"/>
          </a:xfrm>
          <a:prstGeom prst="roundRect">
            <a:avLst>
              <a:gd name="adj" fmla="val 5000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台の上にある数種類の食事&#10;&#10;自動的に生成された説明">
            <a:extLst>
              <a:ext uri="{FF2B5EF4-FFF2-40B4-BE49-F238E27FC236}">
                <a16:creationId xmlns:a16="http://schemas.microsoft.com/office/drawing/2014/main" id="{F76B5B6F-F571-DD4D-8E2E-290D172D47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533" y="2153153"/>
            <a:ext cx="2450609" cy="3516369"/>
          </a:xfrm>
          <a:prstGeom prst="rect">
            <a:avLst/>
          </a:prstGeom>
          <a:effectLst>
            <a:outerShdw blurRad="203200" dist="38100" dir="5400000" algn="t" rotWithShape="0">
              <a:prstClr val="black">
                <a:alpha val="15000"/>
              </a:prstClr>
            </a:outerShdw>
          </a:effectLst>
        </p:spPr>
      </p:pic>
      <p:sp>
        <p:nvSpPr>
          <p:cNvPr id="2" name="スライド番号プレースホルダー 1">
            <a:extLst>
              <a:ext uri="{FF2B5EF4-FFF2-40B4-BE49-F238E27FC236}">
                <a16:creationId xmlns:a16="http://schemas.microsoft.com/office/drawing/2014/main" id="{A9EFDADB-6DC0-CC49-8A76-B97C1B3C754F}"/>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27</a:t>
            </a:fld>
            <a:endParaRPr kumimoji="1" lang="ja-JP" altLang="en-US"/>
          </a:p>
        </p:txBody>
      </p:sp>
      <p:sp>
        <p:nvSpPr>
          <p:cNvPr id="9" name="テキスト ボックス 8">
            <a:extLst>
              <a:ext uri="{FF2B5EF4-FFF2-40B4-BE49-F238E27FC236}">
                <a16:creationId xmlns:a16="http://schemas.microsoft.com/office/drawing/2014/main" id="{74202295-C7C1-5F42-910C-D5AA4039AC1C}"/>
              </a:ext>
            </a:extLst>
          </p:cNvPr>
          <p:cNvSpPr txBox="1"/>
          <p:nvPr/>
        </p:nvSpPr>
        <p:spPr>
          <a:xfrm>
            <a:off x="2757745" y="344214"/>
            <a:ext cx="2390398" cy="515526"/>
          </a:xfrm>
          <a:prstGeom prst="rect">
            <a:avLst/>
          </a:prstGeom>
          <a:noFill/>
        </p:spPr>
        <p:txBody>
          <a:bodyPr wrap="none" rtlCol="0">
            <a:spAutoFit/>
          </a:bodyPr>
          <a:lstStyle/>
          <a:p>
            <a:pPr>
              <a:lnSpc>
                <a:spcPct val="150000"/>
              </a:lnSpc>
            </a:pPr>
            <a:r>
              <a:rPr kumimoji="1" lang="ja-JP" altLang="en-US" sz="2000" b="1" spc="150">
                <a:solidFill>
                  <a:schemeClr val="bg1"/>
                </a:solidFill>
                <a:latin typeface="Meiryo" panose="020B0604030504040204" pitchFamily="34" charset="-128"/>
                <a:ea typeface="Meiryo" panose="020B0604030504040204" pitchFamily="34" charset="-128"/>
              </a:rPr>
              <a:t>コンテストプラン</a:t>
            </a:r>
            <a:endParaRPr kumimoji="1" lang="ja-JP" altLang="en-US" sz="2000" spc="15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D7E2B019-0974-9B46-B0E6-01B0BEEE4761}"/>
              </a:ext>
            </a:extLst>
          </p:cNvPr>
          <p:cNvSpPr txBox="1"/>
          <p:nvPr/>
        </p:nvSpPr>
        <p:spPr>
          <a:xfrm>
            <a:off x="321028" y="1033653"/>
            <a:ext cx="7818960" cy="711733"/>
          </a:xfrm>
          <a:prstGeom prst="rect">
            <a:avLst/>
          </a:prstGeom>
          <a:noFill/>
        </p:spPr>
        <p:txBody>
          <a:bodyPr wrap="square" rtlCol="0">
            <a:spAutoFit/>
          </a:bodyPr>
          <a:lstStyle/>
          <a:p>
            <a:pPr>
              <a:lnSpc>
                <a:spcPct val="150000"/>
              </a:lnSpc>
            </a:pPr>
            <a:r>
              <a:rPr kumimoji="1" lang="ja-JP" altLang="en-US" sz="1400" b="1" spc="150">
                <a:solidFill>
                  <a:schemeClr val="tx1">
                    <a:lumMod val="65000"/>
                    <a:lumOff val="35000"/>
                  </a:schemeClr>
                </a:solidFill>
                <a:latin typeface="Meiryo" panose="020B0604030504040204" pitchFamily="34" charset="-128"/>
                <a:ea typeface="Meiryo" panose="020B0604030504040204" pitchFamily="34" charset="-128"/>
              </a:rPr>
              <a:t>クライアント様の商品を活用したアイデアを募集するコンテストを開催。</a:t>
            </a:r>
          </a:p>
          <a:p>
            <a:pPr>
              <a:lnSpc>
                <a:spcPct val="150000"/>
              </a:lnSpc>
            </a:pPr>
            <a:r>
              <a:rPr kumimoji="1" lang="ja-JP" altLang="en-US" sz="1400" b="1" spc="150">
                <a:solidFill>
                  <a:schemeClr val="tx1">
                    <a:lumMod val="65000"/>
                    <a:lumOff val="35000"/>
                  </a:schemeClr>
                </a:solidFill>
                <a:latin typeface="Meiryo" panose="020B0604030504040204" pitchFamily="34" charset="-128"/>
                <a:ea typeface="Meiryo" panose="020B0604030504040204" pitchFamily="34" charset="-128"/>
              </a:rPr>
              <a:t>新アイデアの発見や商品の購買行動を促す施策にお使いいただけます。</a:t>
            </a:r>
            <a:endParaRPr kumimoji="1" lang="ja-JP" altLang="en-US" sz="900" b="1" spc="15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2" name="フレーム 11">
            <a:extLst>
              <a:ext uri="{FF2B5EF4-FFF2-40B4-BE49-F238E27FC236}">
                <a16:creationId xmlns:a16="http://schemas.microsoft.com/office/drawing/2014/main" id="{9FA47F20-B74B-B243-8926-097B71284796}"/>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a:extLst>
              <a:ext uri="{FF2B5EF4-FFF2-40B4-BE49-F238E27FC236}">
                <a16:creationId xmlns:a16="http://schemas.microsoft.com/office/drawing/2014/main" id="{3E7C46D7-8915-B641-8142-0849F77135FC}"/>
              </a:ext>
            </a:extLst>
          </p:cNvPr>
          <p:cNvSpPr txBox="1"/>
          <p:nvPr/>
        </p:nvSpPr>
        <p:spPr>
          <a:xfrm>
            <a:off x="359923" y="6408952"/>
            <a:ext cx="412635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graphicFrame>
        <p:nvGraphicFramePr>
          <p:cNvPr id="26" name="表 25">
            <a:extLst>
              <a:ext uri="{FF2B5EF4-FFF2-40B4-BE49-F238E27FC236}">
                <a16:creationId xmlns:a16="http://schemas.microsoft.com/office/drawing/2014/main" id="{E05749F4-B27A-C845-ABFC-4EE6269205BB}"/>
              </a:ext>
            </a:extLst>
          </p:cNvPr>
          <p:cNvGraphicFramePr>
            <a:graphicFrameLocks noGrp="1"/>
          </p:cNvGraphicFramePr>
          <p:nvPr>
            <p:extLst>
              <p:ext uri="{D42A27DB-BD31-4B8C-83A1-F6EECF244321}">
                <p14:modId xmlns:p14="http://schemas.microsoft.com/office/powerpoint/2010/main" val="825243398"/>
              </p:ext>
            </p:extLst>
          </p:nvPr>
        </p:nvGraphicFramePr>
        <p:xfrm>
          <a:off x="3307051" y="3278972"/>
          <a:ext cx="5957308" cy="1995032"/>
        </p:xfrm>
        <a:graphic>
          <a:graphicData uri="http://schemas.openxmlformats.org/drawingml/2006/table">
            <a:tbl>
              <a:tblPr>
                <a:tableStyleId>{5C22544A-7EE6-4342-B048-85BDC9FD1C3A}</a:tableStyleId>
              </a:tblPr>
              <a:tblGrid>
                <a:gridCol w="1576913">
                  <a:extLst>
                    <a:ext uri="{9D8B030D-6E8A-4147-A177-3AD203B41FA5}">
                      <a16:colId xmlns:a16="http://schemas.microsoft.com/office/drawing/2014/main" val="20000"/>
                    </a:ext>
                  </a:extLst>
                </a:gridCol>
                <a:gridCol w="1207831">
                  <a:extLst>
                    <a:ext uri="{9D8B030D-6E8A-4147-A177-3AD203B41FA5}">
                      <a16:colId xmlns:a16="http://schemas.microsoft.com/office/drawing/2014/main" val="20001"/>
                    </a:ext>
                  </a:extLst>
                </a:gridCol>
                <a:gridCol w="1954621">
                  <a:extLst>
                    <a:ext uri="{9D8B030D-6E8A-4147-A177-3AD203B41FA5}">
                      <a16:colId xmlns:a16="http://schemas.microsoft.com/office/drawing/2014/main" val="4080874561"/>
                    </a:ext>
                  </a:extLst>
                </a:gridCol>
                <a:gridCol w="1217943">
                  <a:extLst>
                    <a:ext uri="{9D8B030D-6E8A-4147-A177-3AD203B41FA5}">
                      <a16:colId xmlns:a16="http://schemas.microsoft.com/office/drawing/2014/main" val="2301958064"/>
                    </a:ext>
                  </a:extLst>
                </a:gridCol>
              </a:tblGrid>
              <a:tr h="515570">
                <a:tc>
                  <a:txBody>
                    <a:bodyPr/>
                    <a:lstStyle/>
                    <a:p>
                      <a:pPr algn="ctr" fontAlgn="ct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プラン内容</a:t>
                      </a:r>
                      <a:endParaRPr lang="ja-JP" altLang="en-US" sz="800" b="0"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endParaRPr>
                    </a:p>
                  </a:txBody>
                  <a:tcPr anchor="ctr">
                    <a:solidFill>
                      <a:srgbClr val="F2D7D1"/>
                    </a:solidFill>
                  </a:tcPr>
                </a:tc>
                <a:tc>
                  <a:txBody>
                    <a:bodyPr/>
                    <a:lstStyle/>
                    <a:p>
                      <a:pPr algn="ctr" fontAlgn="ct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想定投稿数</a:t>
                      </a:r>
                      <a:endPar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algn="ctr" fontAlgn="ct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詳細</a:t>
                      </a:r>
                      <a:endPar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a:txBody>
                    <a:bodyPr/>
                    <a:lstStyle/>
                    <a:p>
                      <a:pPr algn="ctr" fontAlgn="ct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料金（</a:t>
                      </a:r>
                      <a:r>
                        <a:rPr lang="en"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GROSS)</a:t>
                      </a:r>
                      <a:endPar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extLst>
                  <a:ext uri="{0D108BD9-81ED-4DB2-BD59-A6C34878D82A}">
                    <a16:rowId xmlns:a16="http://schemas.microsoft.com/office/drawing/2014/main" val="10000"/>
                  </a:ext>
                </a:extLst>
              </a:tr>
              <a:tr h="739731">
                <a:tc>
                  <a:txBody>
                    <a:bodyPr/>
                    <a:lstStyle/>
                    <a:p>
                      <a:pPr algn="l" fontAlgn="ct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　商品利用なし</a:t>
                      </a:r>
                      <a:endPar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50</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300</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投稿</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rowSpan="2">
                  <a:txBody>
                    <a:bodyPr/>
                    <a:lstStyle/>
                    <a:p>
                      <a:pPr algn="l" fontAlgn="ct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・コンテスト実施期間：原則</a:t>
                      </a: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2</a:t>
                      </a: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週間</a:t>
                      </a:r>
                    </a:p>
                    <a:p>
                      <a:pPr algn="l" fontAlgn="ct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・入賞者への賞金や賞品をご用意下さい</a:t>
                      </a:r>
                    </a:p>
                    <a:p>
                      <a:pPr algn="l" fontAlgn="ctr"/>
                      <a:r>
                        <a:rPr lang="ja-JP" altLang="en-US" sz="800" b="0" i="0" u="none" strike="noStrike">
                          <a:solidFill>
                            <a:schemeClr val="tx1">
                              <a:lumMod val="75000"/>
                              <a:lumOff val="25000"/>
                            </a:schemeClr>
                          </a:solidFill>
                          <a:effectLst/>
                          <a:latin typeface="Meiryo" panose="020B0604030504040204" pitchFamily="34" charset="-128"/>
                          <a:ea typeface="Meiryo" panose="020B0604030504040204" pitchFamily="34" charset="-128"/>
                        </a:rPr>
                        <a:t>・誘導枠：トップページ</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500,000</a:t>
                      </a: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円</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1"/>
                  </a:ext>
                </a:extLst>
              </a:tr>
              <a:tr h="739731">
                <a:tc>
                  <a:txBody>
                    <a:bodyPr/>
                    <a:lstStyle/>
                    <a:p>
                      <a:pPr algn="l" fontAlgn="ct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　特定商品利用</a:t>
                      </a:r>
                      <a:endPar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商品により変動</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vMerge="1">
                  <a:txBody>
                    <a:bodyPr/>
                    <a:lstStyle/>
                    <a:p>
                      <a:pPr algn="l" fontAlgn="ct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1,000,000</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円～</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32" name="テキスト ボックス 31">
            <a:extLst>
              <a:ext uri="{FF2B5EF4-FFF2-40B4-BE49-F238E27FC236}">
                <a16:creationId xmlns:a16="http://schemas.microsoft.com/office/drawing/2014/main" id="{146CB0A8-171D-2A4B-B4BE-AC937D119735}"/>
              </a:ext>
            </a:extLst>
          </p:cNvPr>
          <p:cNvSpPr txBox="1"/>
          <p:nvPr/>
        </p:nvSpPr>
        <p:spPr>
          <a:xfrm>
            <a:off x="3182363" y="5289328"/>
            <a:ext cx="5957309" cy="1000274"/>
          </a:xfrm>
          <a:prstGeom prst="rect">
            <a:avLst/>
          </a:prstGeom>
          <a:noFill/>
        </p:spPr>
        <p:txBody>
          <a:bodyPr wrap="square" rtlCol="0">
            <a:spAutoFit/>
          </a:bodyPr>
          <a:lstStyle/>
          <a:p>
            <a:pPr>
              <a:lnSpc>
                <a:spcPct val="150000"/>
              </a:lnSpc>
            </a:pP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注意点</a:t>
            </a: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a:t>
            </a:r>
          </a:p>
          <a:p>
            <a:pPr>
              <a:lnSpc>
                <a:spcPct val="15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・上記料金に入賞者への賞金や賞品の費用は含まれておりません。</a:t>
            </a:r>
          </a:p>
          <a:p>
            <a:pPr>
              <a:lnSpc>
                <a:spcPct val="15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・商品などの送料・梱包費用はクライアント様負担とさせていただきます。</a:t>
            </a:r>
          </a:p>
          <a:p>
            <a:pPr>
              <a:lnSpc>
                <a:spcPct val="15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・商品訴求数は</a:t>
            </a:r>
            <a:r>
              <a:rPr kumimoji="1" lang="ja-JP" altLang="en" sz="800">
                <a:solidFill>
                  <a:schemeClr val="tx1">
                    <a:lumMod val="75000"/>
                    <a:lumOff val="25000"/>
                  </a:schemeClr>
                </a:solidFill>
                <a:latin typeface="Meiryo" panose="020B0604030504040204" pitchFamily="34" charset="-128"/>
                <a:ea typeface="Meiryo" panose="020B0604030504040204" pitchFamily="34" charset="-128"/>
              </a:rPr>
              <a:t>ｌ、１</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コンテストにつき１商品となります。</a:t>
            </a:r>
          </a:p>
          <a:p>
            <a:pPr>
              <a:lnSpc>
                <a:spcPct val="15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・入賞者は編集部にて選考した上で、クライアント様に最終決定していただきます。その際、入賞者への総評も頂戴します。</a:t>
            </a:r>
          </a:p>
        </p:txBody>
      </p:sp>
      <p:pic>
        <p:nvPicPr>
          <p:cNvPr id="6" name="図 5" descr="礼拝堂, 部屋 が含まれている画像&#10;&#10;自動的に生成された説明">
            <a:extLst>
              <a:ext uri="{FF2B5EF4-FFF2-40B4-BE49-F238E27FC236}">
                <a16:creationId xmlns:a16="http://schemas.microsoft.com/office/drawing/2014/main" id="{4BDD29E7-6C76-574A-A774-79BAACD68F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6831" y="2004581"/>
            <a:ext cx="501762" cy="695992"/>
          </a:xfrm>
          <a:prstGeom prst="rect">
            <a:avLst/>
          </a:prstGeom>
        </p:spPr>
      </p:pic>
      <p:pic>
        <p:nvPicPr>
          <p:cNvPr id="8" name="図 7">
            <a:extLst>
              <a:ext uri="{FF2B5EF4-FFF2-40B4-BE49-F238E27FC236}">
                <a16:creationId xmlns:a16="http://schemas.microsoft.com/office/drawing/2014/main" id="{53AFA255-B6C5-864C-B362-6B6C77E21E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5618" y="405624"/>
            <a:ext cx="2255113" cy="2535160"/>
          </a:xfrm>
          <a:prstGeom prst="rect">
            <a:avLst/>
          </a:prstGeom>
        </p:spPr>
      </p:pic>
      <p:sp>
        <p:nvSpPr>
          <p:cNvPr id="3" name="テキスト ボックス 2">
            <a:extLst>
              <a:ext uri="{FF2B5EF4-FFF2-40B4-BE49-F238E27FC236}">
                <a16:creationId xmlns:a16="http://schemas.microsoft.com/office/drawing/2014/main" id="{07CCECEE-FAE7-40E5-B8E1-A0AA9D860AB5}"/>
              </a:ext>
            </a:extLst>
          </p:cNvPr>
          <p:cNvSpPr txBox="1"/>
          <p:nvPr/>
        </p:nvSpPr>
        <p:spPr>
          <a:xfrm>
            <a:off x="4849503" y="2456166"/>
            <a:ext cx="3117220" cy="553998"/>
          </a:xfrm>
          <a:prstGeom prst="rect">
            <a:avLst/>
          </a:prstGeom>
          <a:noFill/>
        </p:spPr>
        <p:txBody>
          <a:bodyPr wrap="square" rtlCol="0">
            <a:spAutoFit/>
          </a:bodyPr>
          <a:lstStyle/>
          <a:p>
            <a:r>
              <a:rPr lang="ja-JP" altLang="en-US" sz="1000" dirty="0">
                <a:latin typeface="Meiryo" panose="020B0604030504040204" pitchFamily="34" charset="-128"/>
                <a:ea typeface="Meiryo" panose="020B0604030504040204" pitchFamily="34" charset="-128"/>
                <a:hlinkClick r:id="rId5"/>
              </a:rPr>
              <a:t>日清食品様</a:t>
            </a:r>
            <a:endParaRPr lang="en-US" altLang="ja-JP" sz="1000" dirty="0">
              <a:latin typeface="Meiryo" panose="020B0604030504040204" pitchFamily="34" charset="-128"/>
              <a:ea typeface="Meiryo" panose="020B0604030504040204" pitchFamily="34" charset="-128"/>
              <a:hlinkClick r:id="rId5"/>
            </a:endParaRPr>
          </a:p>
          <a:p>
            <a:r>
              <a:rPr lang="ja-JP" altLang="en-US" sz="1000" dirty="0">
                <a:latin typeface="Meiryo" panose="020B0604030504040204" pitchFamily="34" charset="-128"/>
                <a:ea typeface="Meiryo" panose="020B0604030504040204" pitchFamily="34" charset="-128"/>
                <a:hlinkClick r:id="rId5"/>
              </a:rPr>
              <a:t>「日清ラ王アレンジレシピコンテスト」　</a:t>
            </a:r>
            <a:endParaRPr lang="en-US" altLang="ja-JP" sz="1000" dirty="0">
              <a:latin typeface="Meiryo" panose="020B0604030504040204" pitchFamily="34" charset="-128"/>
              <a:ea typeface="Meiryo" panose="020B0604030504040204" pitchFamily="34" charset="-128"/>
              <a:hlinkClick r:id="rId5"/>
            </a:endParaRPr>
          </a:p>
          <a:p>
            <a:r>
              <a:rPr lang="en-US" altLang="ja-JP" sz="1000" dirty="0">
                <a:latin typeface="Meiryo" panose="020B0604030504040204" pitchFamily="34" charset="-128"/>
                <a:ea typeface="Meiryo" panose="020B0604030504040204" pitchFamily="34" charset="-128"/>
                <a:hlinkClick r:id="rId5"/>
              </a:rPr>
              <a:t>https://</a:t>
            </a:r>
            <a:r>
              <a:rPr lang="en-US" altLang="ja-JP" sz="1000" dirty="0" err="1">
                <a:latin typeface="Meiryo" panose="020B0604030504040204" pitchFamily="34" charset="-128"/>
                <a:ea typeface="Meiryo" panose="020B0604030504040204" pitchFamily="34" charset="-128"/>
                <a:hlinkClick r:id="rId5"/>
              </a:rPr>
              <a:t>kurashinista.jp</a:t>
            </a:r>
            <a:r>
              <a:rPr lang="en-US" altLang="ja-JP" sz="1000" dirty="0">
                <a:latin typeface="Meiryo" panose="020B0604030504040204" pitchFamily="34" charset="-128"/>
                <a:ea typeface="Meiryo" panose="020B0604030504040204" pitchFamily="34" charset="-128"/>
                <a:hlinkClick r:id="rId5"/>
              </a:rPr>
              <a:t>/contest/67</a:t>
            </a:r>
            <a:endParaRPr kumimoji="1" lang="ja-JP" altLang="en-US" sz="1000" dirty="0">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9F94852D-9EAC-4F61-9973-7C2685181D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8681" y="2121484"/>
            <a:ext cx="1426424" cy="1002063"/>
          </a:xfrm>
          <a:prstGeom prst="rect">
            <a:avLst/>
          </a:prstGeom>
        </p:spPr>
      </p:pic>
      <p:sp>
        <p:nvSpPr>
          <p:cNvPr id="5" name="テキスト ボックス 4">
            <a:extLst>
              <a:ext uri="{FF2B5EF4-FFF2-40B4-BE49-F238E27FC236}">
                <a16:creationId xmlns:a16="http://schemas.microsoft.com/office/drawing/2014/main" id="{1BB874A4-CE34-448F-B418-5B5C5DEE613A}"/>
              </a:ext>
            </a:extLst>
          </p:cNvPr>
          <p:cNvSpPr txBox="1"/>
          <p:nvPr/>
        </p:nvSpPr>
        <p:spPr>
          <a:xfrm>
            <a:off x="4831942" y="2175443"/>
            <a:ext cx="1647825" cy="276999"/>
          </a:xfrm>
          <a:prstGeom prst="rect">
            <a:avLst/>
          </a:prstGeom>
          <a:noFill/>
        </p:spPr>
        <p:txBody>
          <a:bodyPr wrap="square" rtlCol="0">
            <a:spAutoFit/>
          </a:bodyPr>
          <a:lstStyle/>
          <a:p>
            <a:r>
              <a:rPr kumimoji="1" lang="ja-JP" altLang="en-US" sz="1200" b="1" dirty="0">
                <a:latin typeface="Meiryo" panose="020B0604030504040204" pitchFamily="34" charset="-128"/>
                <a:ea typeface="Meiryo" panose="020B0604030504040204" pitchFamily="34" charset="-128"/>
                <a:cs typeface="Aharoni" panose="020B0604020202020204" pitchFamily="2" charset="-79"/>
              </a:rPr>
              <a:t>◆事例◆</a:t>
            </a:r>
          </a:p>
        </p:txBody>
      </p:sp>
    </p:spTree>
    <p:extLst>
      <p:ext uri="{BB962C8B-B14F-4D97-AF65-F5344CB8AC3E}">
        <p14:creationId xmlns:p14="http://schemas.microsoft.com/office/powerpoint/2010/main" val="210491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a:extLst>
              <a:ext uri="{FF2B5EF4-FFF2-40B4-BE49-F238E27FC236}">
                <a16:creationId xmlns:a16="http://schemas.microsoft.com/office/drawing/2014/main" id="{11EC99B4-0EDD-C64F-8F66-176D98EEA8BE}"/>
              </a:ext>
            </a:extLst>
          </p:cNvPr>
          <p:cNvSpPr/>
          <p:nvPr/>
        </p:nvSpPr>
        <p:spPr>
          <a:xfrm>
            <a:off x="421357" y="395869"/>
            <a:ext cx="5070034" cy="470062"/>
          </a:xfrm>
          <a:prstGeom prst="roundRect">
            <a:avLst>
              <a:gd name="adj" fmla="val 5000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F3C903A6-EABF-BF42-B7F3-C8ED013A2E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706758">
            <a:off x="2976454" y="2011815"/>
            <a:ext cx="889000" cy="825500"/>
          </a:xfrm>
          <a:prstGeom prst="rect">
            <a:avLst/>
          </a:prstGeom>
        </p:spPr>
      </p:pic>
      <p:sp>
        <p:nvSpPr>
          <p:cNvPr id="2" name="スライド番号プレースホルダー 1">
            <a:extLst>
              <a:ext uri="{FF2B5EF4-FFF2-40B4-BE49-F238E27FC236}">
                <a16:creationId xmlns:a16="http://schemas.microsoft.com/office/drawing/2014/main" id="{A9EFDADB-6DC0-CC49-8A76-B97C1B3C754F}"/>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28</a:t>
            </a:fld>
            <a:endParaRPr kumimoji="1" lang="ja-JP" altLang="en-US" dirty="0"/>
          </a:p>
        </p:txBody>
      </p:sp>
      <p:sp>
        <p:nvSpPr>
          <p:cNvPr id="9" name="テキスト ボックス 8">
            <a:extLst>
              <a:ext uri="{FF2B5EF4-FFF2-40B4-BE49-F238E27FC236}">
                <a16:creationId xmlns:a16="http://schemas.microsoft.com/office/drawing/2014/main" id="{74202295-C7C1-5F42-910C-D5AA4039AC1C}"/>
              </a:ext>
            </a:extLst>
          </p:cNvPr>
          <p:cNvSpPr txBox="1"/>
          <p:nvPr/>
        </p:nvSpPr>
        <p:spPr>
          <a:xfrm>
            <a:off x="2036891" y="355974"/>
            <a:ext cx="1838965" cy="468661"/>
          </a:xfrm>
          <a:prstGeom prst="rect">
            <a:avLst/>
          </a:prstGeom>
          <a:noFill/>
        </p:spPr>
        <p:txBody>
          <a:bodyPr wrap="none" rtlCol="0">
            <a:spAutoFit/>
          </a:bodyPr>
          <a:lstStyle/>
          <a:p>
            <a:pPr>
              <a:lnSpc>
                <a:spcPct val="150000"/>
              </a:lnSpc>
            </a:pPr>
            <a:r>
              <a:rPr kumimoji="1" lang="ja-JP" altLang="en-US" sz="2000" b="1" spc="150">
                <a:solidFill>
                  <a:schemeClr val="bg1"/>
                </a:solidFill>
                <a:latin typeface="Meiryo" panose="020B0604030504040204" pitchFamily="34" charset="-128"/>
                <a:ea typeface="Meiryo" panose="020B0604030504040204" pitchFamily="34" charset="-128"/>
              </a:rPr>
              <a:t>オフ会プラン</a:t>
            </a:r>
            <a:endParaRPr kumimoji="1" lang="ja-JP" altLang="en-US" sz="2000" spc="15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D7E2B019-0974-9B46-B0E6-01B0BEEE4761}"/>
              </a:ext>
            </a:extLst>
          </p:cNvPr>
          <p:cNvSpPr txBox="1"/>
          <p:nvPr/>
        </p:nvSpPr>
        <p:spPr>
          <a:xfrm>
            <a:off x="321028" y="1033653"/>
            <a:ext cx="7818960" cy="711733"/>
          </a:xfrm>
          <a:prstGeom prst="rect">
            <a:avLst/>
          </a:prstGeom>
          <a:noFill/>
        </p:spPr>
        <p:txBody>
          <a:bodyPr wrap="square" rtlCol="0">
            <a:spAutoFit/>
          </a:bodyPr>
          <a:lstStyle/>
          <a:p>
            <a:pPr>
              <a:lnSpc>
                <a:spcPct val="150000"/>
              </a:lnSpc>
            </a:pPr>
            <a:r>
              <a:rPr kumimoji="1" lang="ja-JP" altLang="en-US" sz="1400" b="1" spc="150">
                <a:solidFill>
                  <a:schemeClr val="tx1">
                    <a:lumMod val="65000"/>
                    <a:lumOff val="35000"/>
                  </a:schemeClr>
                </a:solidFill>
                <a:latin typeface="Meiryo" panose="020B0604030504040204" pitchFamily="34" charset="-128"/>
                <a:ea typeface="Meiryo" panose="020B0604030504040204" pitchFamily="34" charset="-128"/>
              </a:rPr>
              <a:t>ターゲットに合う「暮らしニスタプレミア」をアサイン。</a:t>
            </a:r>
          </a:p>
          <a:p>
            <a:pPr>
              <a:lnSpc>
                <a:spcPct val="150000"/>
              </a:lnSpc>
            </a:pPr>
            <a:r>
              <a:rPr kumimoji="1" lang="ja-JP" altLang="en-US" sz="1400" b="1" spc="150">
                <a:solidFill>
                  <a:schemeClr val="tx1">
                    <a:lumMod val="65000"/>
                    <a:lumOff val="35000"/>
                  </a:schemeClr>
                </a:solidFill>
                <a:latin typeface="Meiryo" panose="020B0604030504040204" pitchFamily="34" charset="-128"/>
                <a:ea typeface="Meiryo" panose="020B0604030504040204" pitchFamily="34" charset="-128"/>
              </a:rPr>
              <a:t>参加者によるオフ会参加記事の投稿がついたプランです。</a:t>
            </a:r>
          </a:p>
        </p:txBody>
      </p:sp>
      <p:sp>
        <p:nvSpPr>
          <p:cNvPr id="12" name="フレーム 11">
            <a:extLst>
              <a:ext uri="{FF2B5EF4-FFF2-40B4-BE49-F238E27FC236}">
                <a16:creationId xmlns:a16="http://schemas.microsoft.com/office/drawing/2014/main" id="{9FA47F20-B74B-B243-8926-097B71284796}"/>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a:extLst>
              <a:ext uri="{FF2B5EF4-FFF2-40B4-BE49-F238E27FC236}">
                <a16:creationId xmlns:a16="http://schemas.microsoft.com/office/drawing/2014/main" id="{3E7C46D7-8915-B641-8142-0849F77135FC}"/>
              </a:ext>
            </a:extLst>
          </p:cNvPr>
          <p:cNvSpPr txBox="1"/>
          <p:nvPr/>
        </p:nvSpPr>
        <p:spPr>
          <a:xfrm>
            <a:off x="359923" y="6408953"/>
            <a:ext cx="437400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graphicFrame>
        <p:nvGraphicFramePr>
          <p:cNvPr id="26" name="表 25">
            <a:extLst>
              <a:ext uri="{FF2B5EF4-FFF2-40B4-BE49-F238E27FC236}">
                <a16:creationId xmlns:a16="http://schemas.microsoft.com/office/drawing/2014/main" id="{E05749F4-B27A-C845-ABFC-4EE6269205BB}"/>
              </a:ext>
            </a:extLst>
          </p:cNvPr>
          <p:cNvGraphicFramePr>
            <a:graphicFrameLocks noGrp="1"/>
          </p:cNvGraphicFramePr>
          <p:nvPr>
            <p:extLst>
              <p:ext uri="{D42A27DB-BD31-4B8C-83A1-F6EECF244321}">
                <p14:modId xmlns:p14="http://schemas.microsoft.com/office/powerpoint/2010/main" val="1517361024"/>
              </p:ext>
            </p:extLst>
          </p:nvPr>
        </p:nvGraphicFramePr>
        <p:xfrm>
          <a:off x="3142355" y="3168015"/>
          <a:ext cx="6533272" cy="1995032"/>
        </p:xfrm>
        <a:graphic>
          <a:graphicData uri="http://schemas.openxmlformats.org/drawingml/2006/table">
            <a:tbl>
              <a:tblPr>
                <a:tableStyleId>{5C22544A-7EE6-4342-B048-85BDC9FD1C3A}</a:tableStyleId>
              </a:tblPr>
              <a:tblGrid>
                <a:gridCol w="1525338">
                  <a:extLst>
                    <a:ext uri="{9D8B030D-6E8A-4147-A177-3AD203B41FA5}">
                      <a16:colId xmlns:a16="http://schemas.microsoft.com/office/drawing/2014/main" val="20000"/>
                    </a:ext>
                  </a:extLst>
                </a:gridCol>
                <a:gridCol w="2371060">
                  <a:extLst>
                    <a:ext uri="{9D8B030D-6E8A-4147-A177-3AD203B41FA5}">
                      <a16:colId xmlns:a16="http://schemas.microsoft.com/office/drawing/2014/main" val="20001"/>
                    </a:ext>
                  </a:extLst>
                </a:gridCol>
                <a:gridCol w="1116419">
                  <a:extLst>
                    <a:ext uri="{9D8B030D-6E8A-4147-A177-3AD203B41FA5}">
                      <a16:colId xmlns:a16="http://schemas.microsoft.com/office/drawing/2014/main" val="2301958064"/>
                    </a:ext>
                  </a:extLst>
                </a:gridCol>
                <a:gridCol w="1520455">
                  <a:extLst>
                    <a:ext uri="{9D8B030D-6E8A-4147-A177-3AD203B41FA5}">
                      <a16:colId xmlns:a16="http://schemas.microsoft.com/office/drawing/2014/main" val="1997040964"/>
                    </a:ext>
                  </a:extLst>
                </a:gridCol>
              </a:tblGrid>
              <a:tr h="257785">
                <a:tc rowSpan="2">
                  <a:txBody>
                    <a:bodyPr/>
                    <a:lstStyle/>
                    <a:p>
                      <a:pPr algn="ctr" fontAlgn="ct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プラン内容</a:t>
                      </a:r>
                      <a:endParaRPr lang="ja-JP" altLang="en-US" sz="800" b="0" i="0" u="none" strike="noStrike" dirty="0">
                        <a:solidFill>
                          <a:schemeClr val="tx1">
                            <a:lumMod val="75000"/>
                            <a:lumOff val="25000"/>
                          </a:schemeClr>
                        </a:solidFill>
                        <a:effectLst/>
                        <a:latin typeface="ＭＳ Ｐゴシック" panose="020B0600070205080204" pitchFamily="50" charset="-128"/>
                        <a:ea typeface="ＭＳ Ｐゴシック" panose="020B0600070205080204" pitchFamily="50" charset="-128"/>
                      </a:endParaRPr>
                    </a:p>
                  </a:txBody>
                  <a:tcPr anchor="ctr">
                    <a:solidFill>
                      <a:srgbClr val="F2D7D1"/>
                    </a:solidFill>
                  </a:tcPr>
                </a:tc>
                <a:tc rowSpan="2">
                  <a:txBody>
                    <a:bodyPr/>
                    <a:lstStyle/>
                    <a:p>
                      <a:pPr algn="ctr" fontAlgn="ctr"/>
                      <a:r>
                        <a:rPr lang="ja-JP" altLang="en-US" sz="800" b="1" i="0" u="none" strike="noStrike">
                          <a:solidFill>
                            <a:schemeClr val="tx1">
                              <a:lumMod val="75000"/>
                              <a:lumOff val="25000"/>
                            </a:schemeClr>
                          </a:solidFill>
                          <a:effectLst/>
                          <a:latin typeface="Meiryo" panose="020B0604030504040204" pitchFamily="34" charset="-128"/>
                          <a:ea typeface="Meiryo" panose="020B0604030504040204" pitchFamily="34" charset="-128"/>
                        </a:rPr>
                        <a:t>プラン詳細</a:t>
                      </a:r>
                      <a:endPar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gridSpan="2">
                  <a:txBody>
                    <a:bodyPr/>
                    <a:lstStyle/>
                    <a:p>
                      <a:pPr algn="ctr" fontAlgn="ct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料金（</a:t>
                      </a:r>
                      <a:r>
                        <a:rPr lang="en"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GROSS)</a:t>
                      </a:r>
                      <a:endPar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tc hMerge="1">
                  <a:txBody>
                    <a:bodyPr/>
                    <a:lstStyle/>
                    <a:p>
                      <a:pPr algn="ctr" fontAlgn="ctr"/>
                      <a:endPar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rgbClr val="F2D7D1"/>
                    </a:solidFill>
                  </a:tcPr>
                </a:tc>
                <a:extLst>
                  <a:ext uri="{0D108BD9-81ED-4DB2-BD59-A6C34878D82A}">
                    <a16:rowId xmlns:a16="http://schemas.microsoft.com/office/drawing/2014/main" val="10000"/>
                  </a:ext>
                </a:extLst>
              </a:tr>
              <a:tr h="25778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制作費</a:t>
                      </a:r>
                    </a:p>
                  </a:txBody>
                  <a:tcPr anchor="ctr">
                    <a:solidFill>
                      <a:srgbClr val="F2D7D1"/>
                    </a:solidFill>
                  </a:tcPr>
                </a:tc>
                <a:tc>
                  <a:txBody>
                    <a:bodyPr/>
                    <a:lstStyle/>
                    <a:p>
                      <a:pPr algn="ctr" fontAlgn="ct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掲載費</a:t>
                      </a:r>
                    </a:p>
                  </a:txBody>
                  <a:tcPr anchor="ctr">
                    <a:solidFill>
                      <a:srgbClr val="F2D7D1"/>
                    </a:solidFill>
                  </a:tcPr>
                </a:tc>
                <a:extLst>
                  <a:ext uri="{0D108BD9-81ED-4DB2-BD59-A6C34878D82A}">
                    <a16:rowId xmlns:a16="http://schemas.microsoft.com/office/drawing/2014/main" val="2698000606"/>
                  </a:ext>
                </a:extLst>
              </a:tr>
              <a:tr h="739731">
                <a:tc>
                  <a:txBody>
                    <a:bodyPr/>
                    <a:lstStyle/>
                    <a:p>
                      <a:pPr algn="l" fontAlgn="ctr"/>
                      <a:r>
                        <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　参加者</a:t>
                      </a: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5</a:t>
                      </a:r>
                      <a:r>
                        <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名</a:t>
                      </a:r>
                    </a:p>
                  </a:txBody>
                  <a:tcPr anchor="ctr">
                    <a:solidFill>
                      <a:schemeClr val="bg1">
                        <a:lumMod val="95000"/>
                      </a:schemeClr>
                    </a:solidFill>
                  </a:tcPr>
                </a:tc>
                <a:tc rowSpan="2">
                  <a:txBody>
                    <a:bodyPr/>
                    <a:lstStyle/>
                    <a:p>
                      <a:pPr algn="l" fontAlgn="ct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・記事投稿付　１記事</a:t>
                      </a:r>
                      <a:r>
                        <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a:t>
                      </a: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名</a:t>
                      </a:r>
                    </a:p>
                    <a:p>
                      <a:pPr algn="l" fontAlgn="ct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・開催時間：２時間</a:t>
                      </a:r>
                    </a:p>
                    <a:p>
                      <a:pPr algn="l" fontAlgn="ct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・会場：ウィルゲートまたは主婦の友社</a:t>
                      </a:r>
                    </a:p>
                    <a:p>
                      <a:pPr algn="l" fontAlgn="ct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・準備・司会進行：クライアント様にて実施</a:t>
                      </a:r>
                    </a:p>
                    <a:p>
                      <a:pPr algn="l" fontAlgn="ct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・参加者アンケート取得可能</a:t>
                      </a:r>
                    </a:p>
                    <a:p>
                      <a:pPr algn="l" fontAlgn="ctr"/>
                      <a:r>
                        <a:rPr lang="ja-JP" altLang="en-US"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・編集部による取材記事</a:t>
                      </a: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1,000,000</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円</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rowSpan="2">
                  <a:txBody>
                    <a:bodyPr/>
                    <a:lstStyle/>
                    <a:p>
                      <a:pPr algn="l" fontAlgn="ct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万</a:t>
                      </a: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保証　　</a:t>
                      </a: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700,000</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円</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p>
                      <a:pPr algn="l" fontAlgn="ct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2</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万</a:t>
                      </a: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保証　</a:t>
                      </a: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1,300,000</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円</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p>
                      <a:pPr algn="l" fontAlgn="ct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3</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万</a:t>
                      </a: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PV</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保証　</a:t>
                      </a: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1,800,000</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円</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1"/>
                  </a:ext>
                </a:extLst>
              </a:tr>
              <a:tr h="739731">
                <a:tc>
                  <a:txBody>
                    <a:bodyPr/>
                    <a:lstStyle/>
                    <a:p>
                      <a:pPr algn="l" fontAlgn="ct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　参加者</a:t>
                      </a:r>
                      <a:r>
                        <a:rPr lang="en-US" altLang="ja-JP"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10</a:t>
                      </a:r>
                      <a:r>
                        <a:rPr lang="ja-JP" altLang="en-US" sz="1000" b="1" i="0" u="none" strike="noStrike">
                          <a:solidFill>
                            <a:schemeClr val="tx1">
                              <a:lumMod val="75000"/>
                              <a:lumOff val="25000"/>
                            </a:schemeClr>
                          </a:solidFill>
                          <a:effectLst/>
                          <a:latin typeface="Meiryo" panose="020B0604030504040204" pitchFamily="34" charset="-128"/>
                          <a:ea typeface="Meiryo" panose="020B0604030504040204" pitchFamily="34" charset="-128"/>
                        </a:rPr>
                        <a:t>名</a:t>
                      </a:r>
                      <a:endParaRPr lang="ja-JP" altLang="en-US" sz="10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vMerge="1">
                  <a:txBody>
                    <a:bodyPr/>
                    <a:lstStyle/>
                    <a:p>
                      <a:pPr algn="l" fontAlgn="ctr"/>
                      <a:endParaRPr lang="en-US" altLang="ja-JP" sz="800" b="0"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a:txBody>
                    <a:bodyPr/>
                    <a:lstStyle/>
                    <a:p>
                      <a:pPr algn="l" fontAlgn="ctr"/>
                      <a:r>
                        <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1,500,000</a:t>
                      </a:r>
                      <a:r>
                        <a:rPr lang="ja-JP" altLang="en-US"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rPr>
                        <a:t>円</a:t>
                      </a: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tc vMerge="1">
                  <a:txBody>
                    <a:bodyPr/>
                    <a:lstStyle/>
                    <a:p>
                      <a:pPr algn="l" fontAlgn="ctr"/>
                      <a:endParaRPr lang="en-US" altLang="ja-JP" sz="800" b="1" i="0" u="none" strike="noStrike" dirty="0">
                        <a:solidFill>
                          <a:schemeClr val="tx1">
                            <a:lumMod val="75000"/>
                            <a:lumOff val="25000"/>
                          </a:schemeClr>
                        </a:solidFill>
                        <a:effectLst/>
                        <a:latin typeface="Meiryo" panose="020B0604030504040204" pitchFamily="34" charset="-128"/>
                        <a:ea typeface="Meiryo" panose="020B0604030504040204" pitchFamily="34" charset="-128"/>
                      </a:endParaRPr>
                    </a:p>
                  </a:txBody>
                  <a:tcPr anchor="c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32" name="テキスト ボックス 31">
            <a:extLst>
              <a:ext uri="{FF2B5EF4-FFF2-40B4-BE49-F238E27FC236}">
                <a16:creationId xmlns:a16="http://schemas.microsoft.com/office/drawing/2014/main" id="{146CB0A8-171D-2A4B-B4BE-AC937D119735}"/>
              </a:ext>
            </a:extLst>
          </p:cNvPr>
          <p:cNvSpPr txBox="1"/>
          <p:nvPr/>
        </p:nvSpPr>
        <p:spPr>
          <a:xfrm>
            <a:off x="3430721" y="5289328"/>
            <a:ext cx="5957309" cy="1000274"/>
          </a:xfrm>
          <a:prstGeom prst="rect">
            <a:avLst/>
          </a:prstGeom>
          <a:noFill/>
        </p:spPr>
        <p:txBody>
          <a:bodyPr wrap="square" rtlCol="0">
            <a:spAutoFit/>
          </a:bodyPr>
          <a:lstStyle/>
          <a:p>
            <a:pPr>
              <a:lnSpc>
                <a:spcPct val="150000"/>
              </a:lnSpc>
            </a:pP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800" dirty="0">
                <a:solidFill>
                  <a:schemeClr val="tx1">
                    <a:lumMod val="75000"/>
                    <a:lumOff val="25000"/>
                  </a:schemeClr>
                </a:solidFill>
                <a:latin typeface="Meiryo" panose="020B0604030504040204" pitchFamily="34" charset="-128"/>
                <a:ea typeface="Meiryo" panose="020B0604030504040204" pitchFamily="34" charset="-128"/>
              </a:rPr>
              <a:t>注意点</a:t>
            </a: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a:t>
            </a:r>
          </a:p>
          <a:p>
            <a:pPr>
              <a:lnSpc>
                <a:spcPct val="150000"/>
              </a:lnSpc>
            </a:pPr>
            <a:r>
              <a:rPr kumimoji="1" lang="ja-JP" altLang="en-US" sz="800" dirty="0">
                <a:solidFill>
                  <a:schemeClr val="tx1">
                    <a:lumMod val="75000"/>
                    <a:lumOff val="25000"/>
                  </a:schemeClr>
                </a:solidFill>
                <a:latin typeface="Meiryo" panose="020B0604030504040204" pitchFamily="34" charset="-128"/>
                <a:ea typeface="Meiryo" panose="020B0604030504040204" pitchFamily="34" charset="-128"/>
              </a:rPr>
              <a:t>・上記以外の会場は要相談。またオフ会の準備や司会進行などすべてを弊社で承ることも可能です（別途お見積もり）。</a:t>
            </a:r>
          </a:p>
          <a:p>
            <a:pPr>
              <a:lnSpc>
                <a:spcPct val="150000"/>
              </a:lnSpc>
            </a:pPr>
            <a:r>
              <a:rPr kumimoji="1" lang="ja-JP" altLang="en-US" sz="800" dirty="0">
                <a:solidFill>
                  <a:schemeClr val="tx1">
                    <a:lumMod val="75000"/>
                    <a:lumOff val="25000"/>
                  </a:schemeClr>
                </a:solidFill>
                <a:latin typeface="Meiryo" panose="020B0604030504040204" pitchFamily="34" charset="-128"/>
                <a:ea typeface="Meiryo" panose="020B0604030504040204" pitchFamily="34" charset="-128"/>
              </a:rPr>
              <a:t>・ユーザーはご要望をうかがった上で、運営事務局にて決定させていただきます。</a:t>
            </a:r>
          </a:p>
          <a:p>
            <a:pPr>
              <a:lnSpc>
                <a:spcPct val="150000"/>
              </a:lnSpc>
            </a:pPr>
            <a:r>
              <a:rPr kumimoji="1" lang="ja-JP" altLang="en-US" sz="800" dirty="0">
                <a:solidFill>
                  <a:schemeClr val="tx1">
                    <a:lumMod val="75000"/>
                    <a:lumOff val="25000"/>
                  </a:schemeClr>
                </a:solidFill>
                <a:latin typeface="Meiryo" panose="020B0604030504040204" pitchFamily="34" charset="-128"/>
                <a:ea typeface="Meiryo" panose="020B0604030504040204" pitchFamily="34" charset="-128"/>
              </a:rPr>
              <a:t>・オフ会に参加するだけではなく、アイデア出しをご希望される場合は、各プランの人数を３名・５名とさせていただきます。</a:t>
            </a:r>
            <a:endPar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50000"/>
              </a:lnSpc>
            </a:pPr>
            <a:r>
              <a:rPr kumimoji="1" lang="ja-JP" altLang="en-US" sz="800" dirty="0">
                <a:solidFill>
                  <a:schemeClr val="tx1">
                    <a:lumMod val="75000"/>
                    <a:lumOff val="25000"/>
                  </a:schemeClr>
                </a:solidFill>
                <a:latin typeface="Meiryo" panose="020B0604030504040204" pitchFamily="34" charset="-128"/>
                <a:ea typeface="Meiryo" panose="020B0604030504040204" pitchFamily="34" charset="-128"/>
              </a:rPr>
              <a:t>・記事制作をご希望の場合は、別途掲載費を賜わります。</a:t>
            </a:r>
            <a:endPar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9140BB26-40FD-8747-836C-DC4236134C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6000" y="382228"/>
            <a:ext cx="3878468" cy="2581952"/>
          </a:xfrm>
          <a:prstGeom prst="rect">
            <a:avLst/>
          </a:prstGeom>
        </p:spPr>
      </p:pic>
      <p:pic>
        <p:nvPicPr>
          <p:cNvPr id="15" name="図 14">
            <a:extLst>
              <a:ext uri="{FF2B5EF4-FFF2-40B4-BE49-F238E27FC236}">
                <a16:creationId xmlns:a16="http://schemas.microsoft.com/office/drawing/2014/main" id="{F5255002-C227-7E4D-9490-8FE1264E2F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718" y="4187280"/>
            <a:ext cx="2792324" cy="1858890"/>
          </a:xfrm>
          <a:prstGeom prst="rect">
            <a:avLst/>
          </a:prstGeom>
        </p:spPr>
      </p:pic>
      <p:pic>
        <p:nvPicPr>
          <p:cNvPr id="17" name="図 16">
            <a:extLst>
              <a:ext uri="{FF2B5EF4-FFF2-40B4-BE49-F238E27FC236}">
                <a16:creationId xmlns:a16="http://schemas.microsoft.com/office/drawing/2014/main" id="{0CFC2BB1-1EE8-3A41-8350-347C6AF9D0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4462" y="2289145"/>
            <a:ext cx="935580" cy="1716743"/>
          </a:xfrm>
          <a:prstGeom prst="rect">
            <a:avLst/>
          </a:prstGeom>
        </p:spPr>
      </p:pic>
      <p:pic>
        <p:nvPicPr>
          <p:cNvPr id="18" name="図 17">
            <a:extLst>
              <a:ext uri="{FF2B5EF4-FFF2-40B4-BE49-F238E27FC236}">
                <a16:creationId xmlns:a16="http://schemas.microsoft.com/office/drawing/2014/main" id="{B16006A1-6543-3F4F-8379-88487E9C52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718" y="2322852"/>
            <a:ext cx="1105378" cy="1659540"/>
          </a:xfrm>
          <a:prstGeom prst="rect">
            <a:avLst/>
          </a:prstGeom>
        </p:spPr>
      </p:pic>
      <p:pic>
        <p:nvPicPr>
          <p:cNvPr id="16" name="図 15">
            <a:extLst>
              <a:ext uri="{FF2B5EF4-FFF2-40B4-BE49-F238E27FC236}">
                <a16:creationId xmlns:a16="http://schemas.microsoft.com/office/drawing/2014/main" id="{4CAF2C7E-52AF-B143-80B8-F1B20BE1EC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4005" y="2289144"/>
            <a:ext cx="1017893" cy="1716744"/>
          </a:xfrm>
          <a:prstGeom prst="rect">
            <a:avLst/>
          </a:prstGeom>
        </p:spPr>
      </p:pic>
    </p:spTree>
    <p:extLst>
      <p:ext uri="{BB962C8B-B14F-4D97-AF65-F5344CB8AC3E}">
        <p14:creationId xmlns:p14="http://schemas.microsoft.com/office/powerpoint/2010/main" val="612806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234B760-C544-8E42-A79F-BC14C00E6F19}"/>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29</a:t>
            </a:fld>
            <a:endParaRPr kumimoji="1" lang="ja-JP" altLang="en-US"/>
          </a:p>
        </p:txBody>
      </p:sp>
      <p:sp>
        <p:nvSpPr>
          <p:cNvPr id="6" name="テキスト ボックス 5">
            <a:extLst>
              <a:ext uri="{FF2B5EF4-FFF2-40B4-BE49-F238E27FC236}">
                <a16:creationId xmlns:a16="http://schemas.microsoft.com/office/drawing/2014/main" id="{B9977E55-54CE-CD41-B41E-D80A6CF26E54}"/>
              </a:ext>
            </a:extLst>
          </p:cNvPr>
          <p:cNvSpPr txBox="1"/>
          <p:nvPr/>
        </p:nvSpPr>
        <p:spPr>
          <a:xfrm>
            <a:off x="355350" y="380539"/>
            <a:ext cx="1492716"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媒体規定</a:t>
            </a:r>
          </a:p>
        </p:txBody>
      </p:sp>
      <p:cxnSp>
        <p:nvCxnSpPr>
          <p:cNvPr id="7" name="直線コネクタ 6">
            <a:extLst>
              <a:ext uri="{FF2B5EF4-FFF2-40B4-BE49-F238E27FC236}">
                <a16:creationId xmlns:a16="http://schemas.microsoft.com/office/drawing/2014/main" id="{F639A261-1BA8-0A43-8A99-E8C2A08145C1}"/>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29354F76-A78A-D549-A159-5F96585129CE}"/>
              </a:ext>
            </a:extLst>
          </p:cNvPr>
          <p:cNvSpPr txBox="1"/>
          <p:nvPr/>
        </p:nvSpPr>
        <p:spPr>
          <a:xfrm>
            <a:off x="8766002" y="587217"/>
            <a:ext cx="718466"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Terms</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9" name="フレーム 8">
            <a:extLst>
              <a:ext uri="{FF2B5EF4-FFF2-40B4-BE49-F238E27FC236}">
                <a16:creationId xmlns:a16="http://schemas.microsoft.com/office/drawing/2014/main" id="{DA41FB92-1583-AC47-9492-CE9CE2CE9729}"/>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a:extLst>
              <a:ext uri="{FF2B5EF4-FFF2-40B4-BE49-F238E27FC236}">
                <a16:creationId xmlns:a16="http://schemas.microsoft.com/office/drawing/2014/main" id="{D0595C4A-1013-D847-B486-1FDC51649494}"/>
              </a:ext>
            </a:extLst>
          </p:cNvPr>
          <p:cNvSpPr txBox="1"/>
          <p:nvPr/>
        </p:nvSpPr>
        <p:spPr>
          <a:xfrm>
            <a:off x="359923" y="6408953"/>
            <a:ext cx="4202552" cy="338554"/>
          </a:xfrm>
          <a:prstGeom prst="rect">
            <a:avLst/>
          </a:prstGeom>
          <a:noFill/>
        </p:spPr>
        <p:txBody>
          <a:bodyPr wrap="square" rtlCol="0">
            <a:spAutoFit/>
          </a:bodyPr>
          <a:lstStyle/>
          <a:p>
            <a:r>
              <a:rPr kumimoji="1" lang="en-US" altLang="ja-JP" sz="80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23" name="コンテンツ プレースホルダー 5">
            <a:extLst>
              <a:ext uri="{FF2B5EF4-FFF2-40B4-BE49-F238E27FC236}">
                <a16:creationId xmlns:a16="http://schemas.microsoft.com/office/drawing/2014/main" id="{356E884B-FBBD-F447-A4FF-F2316C9D0B95}"/>
              </a:ext>
            </a:extLst>
          </p:cNvPr>
          <p:cNvSpPr txBox="1">
            <a:spLocks/>
          </p:cNvSpPr>
          <p:nvPr/>
        </p:nvSpPr>
        <p:spPr>
          <a:xfrm>
            <a:off x="355356" y="1126403"/>
            <a:ext cx="9124545" cy="4803695"/>
          </a:xfrm>
          <a:prstGeom prst="rect">
            <a:avLst/>
          </a:prstGeom>
        </p:spPr>
        <p:txBody>
          <a:bodyPr numCol="3" spcCol="36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000" b="1" dirty="0">
                <a:solidFill>
                  <a:schemeClr val="tx1">
                    <a:lumMod val="75000"/>
                    <a:lumOff val="25000"/>
                  </a:schemeClr>
                </a:solidFill>
                <a:latin typeface="Meiryo" panose="020B0604030504040204" pitchFamily="34" charset="-128"/>
                <a:ea typeface="Meiryo" panose="020B0604030504040204" pitchFamily="34" charset="-128"/>
              </a:rPr>
              <a:t>●広告掲載基準</a:t>
            </a:r>
          </a:p>
          <a:p>
            <a:pPr marL="0" indent="0">
              <a:buFont typeface="Arial" panose="020B0604020202020204" pitchFamily="34" charse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以下に該当する広告の掲載はお断りさせていただきます。</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アダルト・性風俗（または匂わせるもの</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政治 宗教その他特定関連団体</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記事広告の原稿</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美容整形系サイト</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着うたを無料にて提供しているサイト</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ギャンブル関連の予想・攻略系サイト</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動画保存可能な商品及び促すような告知</a:t>
            </a:r>
          </a:p>
          <a:p>
            <a:pPr marL="0" inden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以下に該当する広告の掲載は業界上位の大手企業様のみ掲載可とさせていただきます 。</a:t>
            </a:r>
          </a:p>
          <a:p>
            <a:pPr marL="0" indent="0">
              <a:buNone/>
            </a:pP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結婚 結婚相談系サイト</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エステ系サイト</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消費者金融系サイト（銀行系のみ</a:t>
            </a:r>
            <a:endParaRPr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a:p>
            <a:pPr marL="0" inden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その他株式会社主婦の友社及び株式会社ウィルゲートが不適切と判断した媒体は、掲載をお断りさせていただきます。明確な広告掲載基準は一切お答えできません。ご了承ください 。</a:t>
            </a:r>
            <a:endParaRPr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a:p>
            <a:pPr marL="0" indent="0">
              <a:buNone/>
            </a:pP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ja-JP" altLang="en-US" sz="1000" b="1" dirty="0">
                <a:solidFill>
                  <a:schemeClr val="tx1">
                    <a:lumMod val="75000"/>
                    <a:lumOff val="25000"/>
                  </a:schemeClr>
                </a:solidFill>
                <a:latin typeface="Meiryo" panose="020B0604030504040204" pitchFamily="34" charset="-128"/>
                <a:ea typeface="Meiryo" panose="020B0604030504040204" pitchFamily="34" charset="-128"/>
              </a:rPr>
              <a:t>●広告表現</a:t>
            </a:r>
          </a:p>
          <a:p>
            <a:pPr marL="0" inden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以下に該当する広告表現は掲載致しかねますのでご了承下さい。</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法律、条令、条約に違反、もしくは恐れがある表現の入った広告</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宗教の勢力拡大および布教活動目的の広告</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医療、医薬品、化粧品において、効能、効果、および性能等について厚生労働省が承認する範囲を逸脱する広告</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広告表示内容とリンク先の内容が著しく異なる広告</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社会秩序を乱す表現が含まれている広告</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「暮らしニスタ」のサイトイメージを著しく低下させる恐れのある広告</a:t>
            </a:r>
          </a:p>
          <a:p>
            <a:pPr marL="0" inden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その他、株式会社主婦の友社及び株式会社ウィルゲートが不適切と判断した広告は掲載をお断りさせていただきます。明確な広告表現基準は一切お答えできません。ご了承ください。</a:t>
            </a:r>
          </a:p>
          <a:p>
            <a:pPr marL="0" indent="0">
              <a:buNone/>
            </a:pPr>
            <a:r>
              <a:rPr lang="ja-JP" altLang="en-US" sz="1000" b="1" dirty="0">
                <a:solidFill>
                  <a:schemeClr val="tx1">
                    <a:lumMod val="75000"/>
                    <a:lumOff val="25000"/>
                  </a:schemeClr>
                </a:solidFill>
                <a:latin typeface="Meiryo" panose="020B0604030504040204" pitchFamily="34" charset="-128"/>
                <a:ea typeface="Meiryo" panose="020B0604030504040204" pitchFamily="34" charset="-128"/>
              </a:rPr>
              <a:t>●入稿規定</a:t>
            </a:r>
          </a:p>
          <a:p>
            <a:pPr marL="0" indent="0">
              <a:buFont typeface="Arial" panose="020B0604020202020204" pitchFamily="34" charse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校正は</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1</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回のみ修正可能です。配信予定日の</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7</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営業日前までに校正を完了いただきますようお願いします。</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金土日の配信指定日は可能です。ただし、</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7</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営業日前に原稿確定の必要があります。</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土日祝日は定休日ですので実作業は金曜日までとなります。平日の対応は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18 </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時までとなります。</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配信日の指定は可能ですが、配信時間は指定不可です。</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配信曜日、時間でアクセス数が上がりやすい等はございません。過去の配信データを見ると良いネタであれば曜日、時間に関わらずアクセス数が上がっています。また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3</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日後、</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1</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週間後にアクセスが急騰するケースもあります。予めご了承ください。</a:t>
            </a:r>
          </a:p>
          <a:p>
            <a:pPr marL="0" indent="0">
              <a:buFont typeface="Arial" panose="020B0604020202020204" pitchFamily="34" charset="0"/>
              <a:buNone/>
            </a:pPr>
            <a:r>
              <a:rPr lang="ja-JP" altLang="en-US" sz="1000" b="1" dirty="0">
                <a:solidFill>
                  <a:schemeClr val="tx1">
                    <a:lumMod val="75000"/>
                    <a:lumOff val="25000"/>
                  </a:schemeClr>
                </a:solidFill>
                <a:latin typeface="Meiryo" panose="020B0604030504040204" pitchFamily="34" charset="-128"/>
                <a:ea typeface="Meiryo" panose="020B0604030504040204" pitchFamily="34" charset="-128"/>
              </a:rPr>
              <a:t>●キャンセル・掲載中止に関して</a:t>
            </a:r>
          </a:p>
          <a:p>
            <a:pPr marL="0" indent="0">
              <a:buFont typeface="Arial" panose="020B0604020202020204" pitchFamily="34" charse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お申し込み後のキャンセル料金につきましては、以下の通り申し受けます。</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掲載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20 </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営業日前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30</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掲載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10 </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営業日前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50</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掲載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7 </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営業日前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80</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入稿後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100</a:t>
            </a:r>
            <a:br>
              <a:rPr lang="en-US" altLang="ja-JP" sz="800" dirty="0">
                <a:solidFill>
                  <a:schemeClr val="tx1">
                    <a:lumMod val="75000"/>
                    <a:lumOff val="25000"/>
                  </a:schemeClr>
                </a:solidFill>
                <a:latin typeface="Meiryo" panose="020B0604030504040204" pitchFamily="34" charset="-128"/>
                <a:ea typeface="Meiryo" panose="020B0604030504040204" pitchFamily="34" charset="-128"/>
              </a:rPr>
            </a:b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なお、掲載中止の場合、弊社側の理由でない限り</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100 </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％申し受けます 。</a:t>
            </a:r>
          </a:p>
          <a:p>
            <a:pPr marL="0" indent="0">
              <a:buFont typeface="Arial" panose="020B0604020202020204" pitchFamily="34" charset="0"/>
              <a:buNone/>
            </a:pPr>
            <a:endParaRPr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a:p>
            <a:pPr marL="0" indent="0">
              <a:buFont typeface="Arial" panose="020B0604020202020204" pitchFamily="34" charset="0"/>
              <a:buNone/>
            </a:pPr>
            <a:r>
              <a:rPr lang="ja-JP" altLang="en-US" sz="1000" b="1" dirty="0">
                <a:solidFill>
                  <a:schemeClr val="tx1">
                    <a:lumMod val="75000"/>
                    <a:lumOff val="25000"/>
                  </a:schemeClr>
                </a:solidFill>
                <a:latin typeface="Meiryo" panose="020B0604030504040204" pitchFamily="34" charset="-128"/>
                <a:ea typeface="Meiryo" panose="020B0604030504040204" pitchFamily="34" charset="-128"/>
              </a:rPr>
              <a:t>●競合調整について</a:t>
            </a:r>
          </a:p>
          <a:p>
            <a:pPr marL="0" indent="0">
              <a:buFont typeface="Arial" panose="020B0604020202020204" pitchFamily="34" charse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弊社では競合調整を行いません。</a:t>
            </a:r>
            <a:endParaRPr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a:p>
            <a:pPr marL="0" indent="0">
              <a:buFont typeface="Arial" panose="020B0604020202020204" pitchFamily="34" charset="0"/>
              <a:buNone/>
            </a:pPr>
            <a:endParaRPr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a:p>
            <a:pPr marL="0" indent="0">
              <a:buFont typeface="Arial" panose="020B0604020202020204" pitchFamily="34" charset="0"/>
              <a:buNone/>
            </a:pPr>
            <a:endParaRPr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a:p>
            <a:pPr marL="0" indent="0">
              <a:buFont typeface="Arial" panose="020B0604020202020204" pitchFamily="34" charset="0"/>
              <a:buNone/>
            </a:pPr>
            <a:endParaRPr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a:p>
            <a:pPr marL="0" indent="0">
              <a:buFont typeface="Arial" panose="020B0604020202020204" pitchFamily="34" charset="0"/>
              <a:buNone/>
            </a:pPr>
            <a:endParaRPr lang="en-US" altLang="ja-JP" sz="800" dirty="0">
              <a:solidFill>
                <a:schemeClr val="tx1">
                  <a:lumMod val="75000"/>
                  <a:lumOff val="25000"/>
                </a:schemeClr>
              </a:solidFill>
              <a:latin typeface="Meiryo" panose="020B0604030504040204" pitchFamily="34" charset="-128"/>
              <a:ea typeface="Meiryo" panose="020B0604030504040204" pitchFamily="34" charset="-128"/>
            </a:endParaRPr>
          </a:p>
          <a:p>
            <a:pPr marL="0" indent="0">
              <a:buFont typeface="Arial" panose="020B0604020202020204" pitchFamily="34" charset="0"/>
              <a:buNone/>
            </a:pPr>
            <a:r>
              <a:rPr lang="ja-JP" altLang="en-US" sz="1000" b="1" dirty="0">
                <a:solidFill>
                  <a:schemeClr val="tx1">
                    <a:lumMod val="75000"/>
                    <a:lumOff val="25000"/>
                  </a:schemeClr>
                </a:solidFill>
                <a:latin typeface="Meiryo" panose="020B0604030504040204" pitchFamily="34" charset="-128"/>
                <a:ea typeface="Meiryo" panose="020B0604030504040204" pitchFamily="34" charset="-128"/>
              </a:rPr>
              <a:t>●免責事項</a:t>
            </a:r>
          </a:p>
          <a:p>
            <a:pPr marL="0" indent="0">
              <a:buFont typeface="Arial" panose="020B0604020202020204" pitchFamily="34" charse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天変地異、停電、通信回線の事故、第三者によるハッキングやクラッキング等、当社の責めに帰すことが出来ない事由により、広告枠に広告が表示されない場合、または掲載された広告からリンク先への接続が出来ない場合には、弊社は一切の責任を負わないものとします。</a:t>
            </a:r>
          </a:p>
          <a:p>
            <a:pPr marL="0" indent="0">
              <a:buFont typeface="Arial" panose="020B0604020202020204" pitchFamily="34" charset="0"/>
              <a:buNone/>
            </a:pP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故意または過失等、弊社の責めに帰す事由による場合はその限りではありません。</a:t>
            </a:r>
          </a:p>
          <a:p>
            <a:pPr marL="0" indent="0">
              <a:buFont typeface="Arial" panose="020B0604020202020204" pitchFamily="34" charse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広告掲載期間中、サーバーメンテナンスにより、アクセス不可となった場合、期間中合計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8 </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時間 週までは、一切の責任を負わないものとします。ただし、その結果、想定</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imp </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より </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10 </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％以上下回った場合はその限りではありません。</a:t>
            </a:r>
          </a:p>
          <a:p>
            <a:pPr marL="0" indent="0">
              <a:buFont typeface="Arial" panose="020B0604020202020204" pitchFamily="34" charse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記事広告は外部記事配信サイトでの掲載を</a:t>
            </a:r>
            <a:r>
              <a:rPr lang="en-US" altLang="ja-JP" sz="800" dirty="0">
                <a:solidFill>
                  <a:schemeClr val="tx1">
                    <a:lumMod val="75000"/>
                    <a:lumOff val="25000"/>
                  </a:schemeClr>
                </a:solidFill>
                <a:latin typeface="Meiryo" panose="020B0604030504040204" pitchFamily="34" charset="-128"/>
                <a:ea typeface="Meiryo" panose="020B0604030504040204" pitchFamily="34" charset="-128"/>
              </a:rPr>
              <a:t>100 </a:t>
            </a: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保証するものではありません。天変地異や優先すべき重大ニュースの発生、配信先サイトの可否判断変更等、弊社の責めに帰すことが出来ない事由により掲載されない場合、弊社は一切の責任を追わないものとします。また、いかなる事由においても、掲載不能に係る特別損害および逸失利益について株式会社主婦の友社及び株式会社ウィルゲートは一切の責任を負わないことと致します。上記に拘らず、一切の賠償金額は当該個別契約で定める契約金額を上限と致します。</a:t>
            </a:r>
          </a:p>
          <a:p>
            <a:pPr marL="0" indent="0">
              <a:buFont typeface="Arial" panose="020B0604020202020204" pitchFamily="34" charset="0"/>
              <a:buNone/>
            </a:pPr>
            <a:r>
              <a:rPr lang="ja-JP" altLang="en-US" sz="1000" b="1" dirty="0">
                <a:solidFill>
                  <a:schemeClr val="tx1">
                    <a:lumMod val="75000"/>
                    <a:lumOff val="25000"/>
                  </a:schemeClr>
                </a:solidFill>
                <a:latin typeface="Meiryo" panose="020B0604030504040204" pitchFamily="34" charset="-128"/>
                <a:ea typeface="Meiryo" panose="020B0604030504040204" pitchFamily="34" charset="-128"/>
              </a:rPr>
              <a:t>●規約の変更</a:t>
            </a:r>
          </a:p>
          <a:p>
            <a:pPr marL="0" indent="0">
              <a:buFont typeface="Arial" panose="020B0604020202020204" pitchFamily="34" charset="0"/>
              <a:buNone/>
            </a:pPr>
            <a:r>
              <a:rPr lang="ja-JP" altLang="en-US" sz="800" dirty="0">
                <a:solidFill>
                  <a:schemeClr val="tx1">
                    <a:lumMod val="75000"/>
                    <a:lumOff val="25000"/>
                  </a:schemeClr>
                </a:solidFill>
                <a:latin typeface="Meiryo" panose="020B0604030504040204" pitchFamily="34" charset="-128"/>
                <a:ea typeface="Meiryo" panose="020B0604030504040204" pitchFamily="34" charset="-128"/>
              </a:rPr>
              <a:t>弊社は本規約をいつでも予告なしに変更できるものとします。　　</a:t>
            </a:r>
          </a:p>
        </p:txBody>
      </p:sp>
      <p:pic>
        <p:nvPicPr>
          <p:cNvPr id="24" name="図 23">
            <a:extLst>
              <a:ext uri="{FF2B5EF4-FFF2-40B4-BE49-F238E27FC236}">
                <a16:creationId xmlns:a16="http://schemas.microsoft.com/office/drawing/2014/main" id="{FAE832F5-11A6-8443-90C0-5C7ED52B5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62507" y="5128845"/>
            <a:ext cx="1163664" cy="180000"/>
          </a:xfrm>
          <a:prstGeom prst="rect">
            <a:avLst/>
          </a:prstGeom>
        </p:spPr>
      </p:pic>
      <p:sp>
        <p:nvSpPr>
          <p:cNvPr id="28" name="テキスト ボックス 27">
            <a:extLst>
              <a:ext uri="{FF2B5EF4-FFF2-40B4-BE49-F238E27FC236}">
                <a16:creationId xmlns:a16="http://schemas.microsoft.com/office/drawing/2014/main" id="{E6D281EA-6543-BB4F-AF1D-B742B1F257C9}"/>
              </a:ext>
            </a:extLst>
          </p:cNvPr>
          <p:cNvSpPr txBox="1"/>
          <p:nvPr/>
        </p:nvSpPr>
        <p:spPr>
          <a:xfrm>
            <a:off x="6998679" y="5547179"/>
            <a:ext cx="1924561" cy="861774"/>
          </a:xfrm>
          <a:prstGeom prst="rect">
            <a:avLst/>
          </a:prstGeom>
          <a:noFill/>
        </p:spPr>
        <p:txBody>
          <a:bodyPr wrap="square" rtlCol="0">
            <a:spAutoFit/>
          </a:bodyPr>
          <a:lstStyle/>
          <a:p>
            <a:pPr algn="ctr"/>
            <a:r>
              <a:rPr kumimoji="1" lang="ja-JP" altLang="en-US" sz="1000" dirty="0">
                <a:solidFill>
                  <a:schemeClr val="tx1">
                    <a:lumMod val="75000"/>
                    <a:lumOff val="25000"/>
                  </a:schemeClr>
                </a:solidFill>
                <a:latin typeface="Meiryo" panose="020B0604030504040204" pitchFamily="34" charset="-128"/>
                <a:ea typeface="Meiryo" panose="020B0604030504040204" pitchFamily="34" charset="-128"/>
              </a:rPr>
              <a:t>株式会社主婦の友社</a:t>
            </a:r>
            <a:endPar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endParaRPr>
          </a:p>
          <a:p>
            <a:pPr algn="ctr"/>
            <a:r>
              <a:rPr lang="ja-JP" altLang="en-US" sz="1000" dirty="0">
                <a:solidFill>
                  <a:schemeClr val="tx1">
                    <a:lumMod val="75000"/>
                    <a:lumOff val="25000"/>
                  </a:schemeClr>
                </a:solidFill>
                <a:latin typeface="Meiryo" panose="020B0604030504040204" pitchFamily="34" charset="-128"/>
                <a:ea typeface="Meiryo" panose="020B0604030504040204" pitchFamily="34" charset="-128"/>
              </a:rPr>
              <a:t>メディア営業部</a:t>
            </a:r>
            <a:endParaRPr lang="en-US" altLang="ja-JP" sz="1000" dirty="0">
              <a:solidFill>
                <a:schemeClr val="tx1">
                  <a:lumMod val="75000"/>
                  <a:lumOff val="25000"/>
                </a:schemeClr>
              </a:solidFill>
              <a:latin typeface="Meiryo" panose="020B0604030504040204" pitchFamily="34" charset="-128"/>
              <a:ea typeface="Meiryo" panose="020B0604030504040204" pitchFamily="34" charset="-128"/>
            </a:endParaRPr>
          </a:p>
          <a:p>
            <a:pPr algn="ctr"/>
            <a:r>
              <a:rPr lang="ja-JP" altLang="en-US" sz="1000" dirty="0">
                <a:solidFill>
                  <a:schemeClr val="tx1">
                    <a:lumMod val="75000"/>
                    <a:lumOff val="25000"/>
                  </a:schemeClr>
                </a:solidFill>
                <a:latin typeface="Meiryo" panose="020B0604030504040204" pitchFamily="34" charset="-128"/>
                <a:ea typeface="Meiryo" panose="020B0604030504040204" pitchFamily="34" charset="-128"/>
              </a:rPr>
              <a:t>（内村</a:t>
            </a:r>
            <a:r>
              <a:rPr lang="en-US" altLang="ja-JP" sz="10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1000" dirty="0">
                <a:solidFill>
                  <a:schemeClr val="tx1">
                    <a:lumMod val="75000"/>
                    <a:lumOff val="25000"/>
                  </a:schemeClr>
                </a:solidFill>
                <a:latin typeface="Meiryo" panose="020B0604030504040204" pitchFamily="34" charset="-128"/>
                <a:ea typeface="Meiryo" panose="020B0604030504040204" pitchFamily="34" charset="-128"/>
              </a:rPr>
              <a:t>北嶋</a:t>
            </a:r>
            <a:r>
              <a:rPr lang="en-US" altLang="ja-JP" sz="10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1000" dirty="0">
                <a:solidFill>
                  <a:schemeClr val="tx1">
                    <a:lumMod val="75000"/>
                    <a:lumOff val="25000"/>
                  </a:schemeClr>
                </a:solidFill>
                <a:latin typeface="Meiryo" panose="020B0604030504040204" pitchFamily="34" charset="-128"/>
                <a:ea typeface="Meiryo" panose="020B0604030504040204" pitchFamily="34" charset="-128"/>
              </a:rPr>
              <a:t>庄子）</a:t>
            </a:r>
            <a:endParaRPr lang="en-US" altLang="ja-JP" sz="1000" dirty="0">
              <a:solidFill>
                <a:schemeClr val="tx1">
                  <a:lumMod val="75000"/>
                  <a:lumOff val="25000"/>
                </a:schemeClr>
              </a:solidFill>
              <a:latin typeface="Meiryo" panose="020B0604030504040204" pitchFamily="34" charset="-128"/>
              <a:ea typeface="Meiryo" panose="020B0604030504040204" pitchFamily="34" charset="-128"/>
            </a:endParaRPr>
          </a:p>
          <a:p>
            <a:pPr algn="ctr"/>
            <a:r>
              <a:rPr kumimoji="1" lang="ja-JP" altLang="en-US" sz="1000" dirty="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03-5280-7510</a:t>
            </a:r>
          </a:p>
          <a:p>
            <a:pPr algn="ctr"/>
            <a:endParaRPr kumimoji="1" lang="ja-JP" altLang="en-US" sz="1000" dirty="0">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30" name="直線コネクタ 29">
            <a:extLst>
              <a:ext uri="{FF2B5EF4-FFF2-40B4-BE49-F238E27FC236}">
                <a16:creationId xmlns:a16="http://schemas.microsoft.com/office/drawing/2014/main" id="{B3C4114E-2892-1C4A-9B69-22534FA0B424}"/>
              </a:ext>
            </a:extLst>
          </p:cNvPr>
          <p:cNvCxnSpPr>
            <a:cxnSpLocks/>
          </p:cNvCxnSpPr>
          <p:nvPr/>
        </p:nvCxnSpPr>
        <p:spPr>
          <a:xfrm>
            <a:off x="6994759" y="5431905"/>
            <a:ext cx="19245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F87E799A-9359-4C03-8644-7EFB928675FC}"/>
              </a:ext>
            </a:extLst>
          </p:cNvPr>
          <p:cNvSpPr txBox="1"/>
          <p:nvPr/>
        </p:nvSpPr>
        <p:spPr>
          <a:xfrm>
            <a:off x="4495800" y="2971800"/>
            <a:ext cx="914400" cy="914400"/>
          </a:xfrm>
          <a:prstGeom prst="rect">
            <a:avLst/>
          </a:prstGeom>
          <a:noFill/>
        </p:spPr>
        <p:txBody>
          <a:bodyPr wrap="square" rtlCol="0">
            <a:spAutoFit/>
          </a:bodyPr>
          <a:lstStyle/>
          <a:p>
            <a:endParaRPr kumimoji="1" lang="ja-JP" altLang="en-US" dirty="0"/>
          </a:p>
        </p:txBody>
      </p:sp>
      <p:sp>
        <p:nvSpPr>
          <p:cNvPr id="4" name="テキスト ボックス 3">
            <a:extLst>
              <a:ext uri="{FF2B5EF4-FFF2-40B4-BE49-F238E27FC236}">
                <a16:creationId xmlns:a16="http://schemas.microsoft.com/office/drawing/2014/main" id="{9D08F705-F677-44E8-AC32-8B87F6C9CA80}"/>
              </a:ext>
            </a:extLst>
          </p:cNvPr>
          <p:cNvSpPr txBox="1"/>
          <p:nvPr/>
        </p:nvSpPr>
        <p:spPr>
          <a:xfrm>
            <a:off x="6933968" y="6201996"/>
            <a:ext cx="3683232" cy="307777"/>
          </a:xfrm>
          <a:prstGeom prst="rect">
            <a:avLst/>
          </a:prstGeom>
          <a:noFill/>
        </p:spPr>
        <p:txBody>
          <a:bodyPr wrap="square" rtlCol="0">
            <a:spAutoFit/>
          </a:bodyPr>
          <a:lstStyle/>
          <a:p>
            <a:r>
              <a:rPr lang="ja-JP" altLang="ja-JP" sz="1400" kern="100" dirty="0">
                <a:effectLst/>
                <a:ea typeface="HGSｺﾞｼｯｸE" panose="020B0900000000000000" pitchFamily="50" charset="-128"/>
                <a:cs typeface="Segoe UI Emoji" panose="020B0502040204020203" pitchFamily="34" charset="0"/>
              </a:rPr>
              <a:t>✉</a:t>
            </a:r>
            <a:r>
              <a:rPr lang="en-US" altLang="ja-JP" sz="1400" b="0" i="0" dirty="0" err="1">
                <a:solidFill>
                  <a:srgbClr val="222222"/>
                </a:solidFill>
                <a:effectLst/>
                <a:ea typeface="HGSｺﾞｼｯｸE" panose="020B0900000000000000" pitchFamily="50" charset="-128"/>
              </a:rPr>
              <a:t>support@kurashinista.jp</a:t>
            </a:r>
            <a:endParaRPr kumimoji="1" lang="ja-JP" altLang="en-US" sz="1400" dirty="0">
              <a:ea typeface="HGSｺﾞｼｯｸE" panose="020B0900000000000000" pitchFamily="50" charset="-128"/>
            </a:endParaRPr>
          </a:p>
        </p:txBody>
      </p:sp>
    </p:spTree>
    <p:extLst>
      <p:ext uri="{BB962C8B-B14F-4D97-AF65-F5344CB8AC3E}">
        <p14:creationId xmlns:p14="http://schemas.microsoft.com/office/powerpoint/2010/main" val="99879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FE47E2E-6437-EB43-8F2A-9624A7D82691}"/>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3</a:t>
            </a:fld>
            <a:endParaRPr kumimoji="1" lang="ja-JP" altLang="en-US"/>
          </a:p>
        </p:txBody>
      </p:sp>
      <p:sp>
        <p:nvSpPr>
          <p:cNvPr id="5" name="円/楕円 4">
            <a:extLst>
              <a:ext uri="{FF2B5EF4-FFF2-40B4-BE49-F238E27FC236}">
                <a16:creationId xmlns:a16="http://schemas.microsoft.com/office/drawing/2014/main" id="{D8F930B0-5945-CE45-B320-C747BD742019}"/>
              </a:ext>
            </a:extLst>
          </p:cNvPr>
          <p:cNvSpPr/>
          <p:nvPr/>
        </p:nvSpPr>
        <p:spPr>
          <a:xfrm>
            <a:off x="503715" y="1184381"/>
            <a:ext cx="1234440" cy="1234440"/>
          </a:xfrm>
          <a:prstGeom prst="ellipse">
            <a:avLst/>
          </a:prstGeom>
          <a:solidFill>
            <a:srgbClr val="FCA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レーム 5">
            <a:extLst>
              <a:ext uri="{FF2B5EF4-FFF2-40B4-BE49-F238E27FC236}">
                <a16:creationId xmlns:a16="http://schemas.microsoft.com/office/drawing/2014/main" id="{9D42CB3A-154C-8E48-8448-EE66DDE26E22}"/>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テキスト ボックス 6">
            <a:extLst>
              <a:ext uri="{FF2B5EF4-FFF2-40B4-BE49-F238E27FC236}">
                <a16:creationId xmlns:a16="http://schemas.microsoft.com/office/drawing/2014/main" id="{6ACAC66B-961B-6048-BF0C-8DE4394D916F}"/>
              </a:ext>
            </a:extLst>
          </p:cNvPr>
          <p:cNvSpPr txBox="1"/>
          <p:nvPr/>
        </p:nvSpPr>
        <p:spPr>
          <a:xfrm>
            <a:off x="355350" y="380539"/>
            <a:ext cx="2800767" cy="381541"/>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暮らしニスタとは</a:t>
            </a:r>
          </a:p>
        </p:txBody>
      </p:sp>
      <p:sp>
        <p:nvSpPr>
          <p:cNvPr id="8" name="テキスト ボックス 7">
            <a:extLst>
              <a:ext uri="{FF2B5EF4-FFF2-40B4-BE49-F238E27FC236}">
                <a16:creationId xmlns:a16="http://schemas.microsoft.com/office/drawing/2014/main" id="{D0CC8F2B-40FC-1748-9DFD-60CB53A9FE68}"/>
              </a:ext>
            </a:extLst>
          </p:cNvPr>
          <p:cNvSpPr txBox="1"/>
          <p:nvPr/>
        </p:nvSpPr>
        <p:spPr>
          <a:xfrm>
            <a:off x="4753192" y="2132220"/>
            <a:ext cx="4031873" cy="276999"/>
          </a:xfrm>
          <a:prstGeom prst="rect">
            <a:avLst/>
          </a:prstGeom>
          <a:noFill/>
        </p:spPr>
        <p:txBody>
          <a:bodyPr wrap="none" rtlCol="0">
            <a:spAutoFit/>
          </a:bodyPr>
          <a:lstStyle/>
          <a:p>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毎日の暮らしを快適に・楽しくするコンテンツを配信中</a:t>
            </a:r>
          </a:p>
        </p:txBody>
      </p:sp>
      <p:grpSp>
        <p:nvGrpSpPr>
          <p:cNvPr id="9" name="グループ化 8">
            <a:extLst>
              <a:ext uri="{FF2B5EF4-FFF2-40B4-BE49-F238E27FC236}">
                <a16:creationId xmlns:a16="http://schemas.microsoft.com/office/drawing/2014/main" id="{1401A934-ED2D-F643-8F95-C07C9101F08D}"/>
              </a:ext>
            </a:extLst>
          </p:cNvPr>
          <p:cNvGrpSpPr/>
          <p:nvPr/>
        </p:nvGrpSpPr>
        <p:grpSpPr>
          <a:xfrm>
            <a:off x="5060882" y="2526542"/>
            <a:ext cx="3416491" cy="3416491"/>
            <a:chOff x="4856851" y="3014263"/>
            <a:chExt cx="2833788" cy="2833788"/>
          </a:xfrm>
        </p:grpSpPr>
        <p:grpSp>
          <p:nvGrpSpPr>
            <p:cNvPr id="10" name="グループ化 9">
              <a:extLst>
                <a:ext uri="{FF2B5EF4-FFF2-40B4-BE49-F238E27FC236}">
                  <a16:creationId xmlns:a16="http://schemas.microsoft.com/office/drawing/2014/main" id="{F5F04757-1991-E84B-B517-1DA583E2FA85}"/>
                </a:ext>
              </a:extLst>
            </p:cNvPr>
            <p:cNvGrpSpPr/>
            <p:nvPr/>
          </p:nvGrpSpPr>
          <p:grpSpPr>
            <a:xfrm>
              <a:off x="4856851" y="3014263"/>
              <a:ext cx="2833788" cy="2833788"/>
              <a:chOff x="4856851" y="3014263"/>
              <a:chExt cx="2833788" cy="2833788"/>
            </a:xfrm>
          </p:grpSpPr>
          <p:pic>
            <p:nvPicPr>
              <p:cNvPr id="18" name="図 17">
                <a:extLst>
                  <a:ext uri="{FF2B5EF4-FFF2-40B4-BE49-F238E27FC236}">
                    <a16:creationId xmlns:a16="http://schemas.microsoft.com/office/drawing/2014/main" id="{4B789C06-7083-CE48-A9E3-7211945FC18B}"/>
                  </a:ext>
                </a:extLst>
              </p:cNvPr>
              <p:cNvPicPr>
                <a:picLocks noChangeAspect="1"/>
              </p:cNvPicPr>
              <p:nvPr/>
            </p:nvPicPr>
            <p:blipFill>
              <a:blip r:embed="rId2"/>
              <a:stretch>
                <a:fillRect/>
              </a:stretch>
            </p:blipFill>
            <p:spPr>
              <a:xfrm>
                <a:off x="4856851" y="3014263"/>
                <a:ext cx="2833788" cy="2833788"/>
              </a:xfrm>
              <a:prstGeom prst="rect">
                <a:avLst/>
              </a:prstGeom>
            </p:spPr>
          </p:pic>
          <p:pic>
            <p:nvPicPr>
              <p:cNvPr id="19" name="図 18">
                <a:extLst>
                  <a:ext uri="{FF2B5EF4-FFF2-40B4-BE49-F238E27FC236}">
                    <a16:creationId xmlns:a16="http://schemas.microsoft.com/office/drawing/2014/main" id="{0DAB5960-995D-EC46-B7D8-9F4C81389087}"/>
                  </a:ext>
                </a:extLst>
              </p:cNvPr>
              <p:cNvPicPr>
                <a:picLocks noChangeAspect="1"/>
              </p:cNvPicPr>
              <p:nvPr/>
            </p:nvPicPr>
            <p:blipFill>
              <a:blip r:embed="rId3"/>
              <a:stretch>
                <a:fillRect/>
              </a:stretch>
            </p:blipFill>
            <p:spPr>
              <a:xfrm>
                <a:off x="5975295" y="4126629"/>
                <a:ext cx="596900" cy="596900"/>
              </a:xfrm>
              <a:prstGeom prst="rect">
                <a:avLst/>
              </a:prstGeom>
            </p:spPr>
          </p:pic>
        </p:grpSp>
        <p:sp>
          <p:nvSpPr>
            <p:cNvPr id="11" name="テキスト ボックス 10">
              <a:extLst>
                <a:ext uri="{FF2B5EF4-FFF2-40B4-BE49-F238E27FC236}">
                  <a16:creationId xmlns:a16="http://schemas.microsoft.com/office/drawing/2014/main" id="{05D1A9F1-BC89-7D46-A20D-523268C4B0E4}"/>
                </a:ext>
              </a:extLst>
            </p:cNvPr>
            <p:cNvSpPr txBox="1"/>
            <p:nvPr/>
          </p:nvSpPr>
          <p:spPr>
            <a:xfrm>
              <a:off x="5942596" y="5260970"/>
              <a:ext cx="578643" cy="331869"/>
            </a:xfrm>
            <a:prstGeom prst="rect">
              <a:avLst/>
            </a:prstGeom>
            <a:noFill/>
          </p:spPr>
          <p:txBody>
            <a:bodyPr wrap="none" rtlCol="0">
              <a:spAutoFit/>
            </a:bodyPr>
            <a:lstStyle/>
            <a:p>
              <a:pPr algn="ctr"/>
              <a:r>
                <a:rPr kumimoji="1" lang="ja-JP" altLang="en-US" sz="1000" b="1">
                  <a:latin typeface="Meiryo" panose="020B0604030504040204" pitchFamily="34" charset="-128"/>
                  <a:ea typeface="Meiryo" panose="020B0604030504040204" pitchFamily="34" charset="-128"/>
                </a:rPr>
                <a:t>商品</a:t>
              </a:r>
              <a:endParaRPr kumimoji="1" lang="en-US" altLang="ja-JP" sz="1000" b="1" dirty="0">
                <a:latin typeface="Meiryo" panose="020B0604030504040204" pitchFamily="34" charset="-128"/>
                <a:ea typeface="Meiryo" panose="020B0604030504040204" pitchFamily="34" charset="-128"/>
              </a:endParaRPr>
            </a:p>
            <a:p>
              <a:pPr algn="ctr"/>
              <a:r>
                <a:rPr kumimoji="1" lang="ja-JP" altLang="en-US" sz="1000" b="1">
                  <a:latin typeface="Meiryo" panose="020B0604030504040204" pitchFamily="34" charset="-128"/>
                  <a:ea typeface="Meiryo" panose="020B0604030504040204" pitchFamily="34" charset="-128"/>
                </a:rPr>
                <a:t>トレンド</a:t>
              </a:r>
            </a:p>
          </p:txBody>
        </p:sp>
        <p:sp>
          <p:nvSpPr>
            <p:cNvPr id="12" name="テキスト ボックス 11">
              <a:extLst>
                <a:ext uri="{FF2B5EF4-FFF2-40B4-BE49-F238E27FC236}">
                  <a16:creationId xmlns:a16="http://schemas.microsoft.com/office/drawing/2014/main" id="{AB585400-BD60-6049-81E3-CE4133412B9A}"/>
                </a:ext>
              </a:extLst>
            </p:cNvPr>
            <p:cNvSpPr txBox="1"/>
            <p:nvPr/>
          </p:nvSpPr>
          <p:spPr>
            <a:xfrm>
              <a:off x="6653559" y="4867702"/>
              <a:ext cx="791378" cy="331869"/>
            </a:xfrm>
            <a:prstGeom prst="rect">
              <a:avLst/>
            </a:prstGeom>
            <a:noFill/>
          </p:spPr>
          <p:txBody>
            <a:bodyPr wrap="none" rtlCol="0">
              <a:spAutoFit/>
            </a:bodyPr>
            <a:lstStyle/>
            <a:p>
              <a:pPr algn="ctr"/>
              <a:r>
                <a:rPr kumimoji="1" lang="en-US" altLang="ja-JP" sz="1000" b="1" dirty="0">
                  <a:latin typeface="Meiryo" panose="020B0604030504040204" pitchFamily="34" charset="-128"/>
                  <a:ea typeface="Meiryo" panose="020B0604030504040204" pitchFamily="34" charset="-128"/>
                </a:rPr>
                <a:t>DIY</a:t>
              </a:r>
              <a:r>
                <a:rPr kumimoji="1" lang="ja-JP" altLang="en-US" sz="1000" b="1">
                  <a:latin typeface="Meiryo" panose="020B0604030504040204" pitchFamily="34" charset="-128"/>
                  <a:ea typeface="Meiryo" panose="020B0604030504040204" pitchFamily="34" charset="-128"/>
                </a:rPr>
                <a:t>／</a:t>
              </a:r>
              <a:endParaRPr kumimoji="1" lang="en-US" altLang="ja-JP" sz="1000" b="1" dirty="0">
                <a:latin typeface="Meiryo" panose="020B0604030504040204" pitchFamily="34" charset="-128"/>
                <a:ea typeface="Meiryo" panose="020B0604030504040204" pitchFamily="34" charset="-128"/>
              </a:endParaRPr>
            </a:p>
            <a:p>
              <a:pPr algn="ctr"/>
              <a:r>
                <a:rPr kumimoji="1" lang="ja-JP" altLang="en-US" sz="1000" b="1">
                  <a:latin typeface="Meiryo" panose="020B0604030504040204" pitchFamily="34" charset="-128"/>
                  <a:ea typeface="Meiryo" panose="020B0604030504040204" pitchFamily="34" charset="-128"/>
                </a:rPr>
                <a:t>ハンドメイド</a:t>
              </a:r>
            </a:p>
          </p:txBody>
        </p:sp>
        <p:sp>
          <p:nvSpPr>
            <p:cNvPr id="13" name="テキスト ボックス 12">
              <a:extLst>
                <a:ext uri="{FF2B5EF4-FFF2-40B4-BE49-F238E27FC236}">
                  <a16:creationId xmlns:a16="http://schemas.microsoft.com/office/drawing/2014/main" id="{B6EB9824-A7A8-AA41-8107-623930FE823E}"/>
                </a:ext>
              </a:extLst>
            </p:cNvPr>
            <p:cNvSpPr txBox="1"/>
            <p:nvPr/>
          </p:nvSpPr>
          <p:spPr>
            <a:xfrm>
              <a:off x="5241360" y="4944647"/>
              <a:ext cx="472275" cy="204227"/>
            </a:xfrm>
            <a:prstGeom prst="rect">
              <a:avLst/>
            </a:prstGeom>
            <a:noFill/>
          </p:spPr>
          <p:txBody>
            <a:bodyPr wrap="none" rtlCol="0">
              <a:spAutoFit/>
            </a:bodyPr>
            <a:lstStyle/>
            <a:p>
              <a:pPr algn="ctr"/>
              <a:r>
                <a:rPr kumimoji="1" lang="ja-JP" altLang="en-US" sz="1000" b="1">
                  <a:latin typeface="Meiryo" panose="020B0604030504040204" pitchFamily="34" charset="-128"/>
                  <a:ea typeface="Meiryo" panose="020B0604030504040204" pitchFamily="34" charset="-128"/>
                </a:rPr>
                <a:t>子育て</a:t>
              </a:r>
            </a:p>
          </p:txBody>
        </p:sp>
        <p:sp>
          <p:nvSpPr>
            <p:cNvPr id="14" name="テキスト ボックス 13">
              <a:extLst>
                <a:ext uri="{FF2B5EF4-FFF2-40B4-BE49-F238E27FC236}">
                  <a16:creationId xmlns:a16="http://schemas.microsoft.com/office/drawing/2014/main" id="{F4857DF8-510C-B341-8C26-816664353CE1}"/>
                </a:ext>
              </a:extLst>
            </p:cNvPr>
            <p:cNvSpPr txBox="1"/>
            <p:nvPr/>
          </p:nvSpPr>
          <p:spPr>
            <a:xfrm>
              <a:off x="5053499" y="4193846"/>
              <a:ext cx="685010" cy="204227"/>
            </a:xfrm>
            <a:prstGeom prst="rect">
              <a:avLst/>
            </a:prstGeom>
            <a:noFill/>
          </p:spPr>
          <p:txBody>
            <a:bodyPr wrap="none" rtlCol="0">
              <a:spAutoFit/>
            </a:bodyPr>
            <a:lstStyle/>
            <a:p>
              <a:pPr algn="ctr"/>
              <a:r>
                <a:rPr kumimoji="1" lang="ja-JP" altLang="en-US" sz="1000" b="1">
                  <a:latin typeface="Meiryo" panose="020B0604030504040204" pitchFamily="34" charset="-128"/>
                  <a:ea typeface="Meiryo" panose="020B0604030504040204" pitchFamily="34" charset="-128"/>
                </a:rPr>
                <a:t>掃除・洗濯</a:t>
              </a:r>
            </a:p>
          </p:txBody>
        </p:sp>
        <p:sp>
          <p:nvSpPr>
            <p:cNvPr id="15" name="テキスト ボックス 14">
              <a:extLst>
                <a:ext uri="{FF2B5EF4-FFF2-40B4-BE49-F238E27FC236}">
                  <a16:creationId xmlns:a16="http://schemas.microsoft.com/office/drawing/2014/main" id="{E091C1AF-DBBC-9045-81B4-658E72358CA6}"/>
                </a:ext>
              </a:extLst>
            </p:cNvPr>
            <p:cNvSpPr txBox="1"/>
            <p:nvPr/>
          </p:nvSpPr>
          <p:spPr>
            <a:xfrm>
              <a:off x="5460288" y="3400613"/>
              <a:ext cx="791378" cy="331869"/>
            </a:xfrm>
            <a:prstGeom prst="rect">
              <a:avLst/>
            </a:prstGeom>
            <a:noFill/>
          </p:spPr>
          <p:txBody>
            <a:bodyPr wrap="none" rtlCol="0">
              <a:spAutoFit/>
            </a:bodyPr>
            <a:lstStyle/>
            <a:p>
              <a:pPr algn="ctr"/>
              <a:r>
                <a:rPr kumimoji="1" lang="ja-JP" altLang="en-US" sz="1000" b="1">
                  <a:latin typeface="Meiryo" panose="020B0604030504040204" pitchFamily="34" charset="-128"/>
                  <a:ea typeface="Meiryo" panose="020B0604030504040204" pitchFamily="34" charset="-128"/>
                </a:rPr>
                <a:t>美容・</a:t>
              </a:r>
              <a:endParaRPr kumimoji="1" lang="en-US" altLang="ja-JP" sz="1000" b="1" dirty="0">
                <a:latin typeface="Meiryo" panose="020B0604030504040204" pitchFamily="34" charset="-128"/>
                <a:ea typeface="Meiryo" panose="020B0604030504040204" pitchFamily="34" charset="-128"/>
              </a:endParaRPr>
            </a:p>
            <a:p>
              <a:pPr algn="ctr"/>
              <a:r>
                <a:rPr kumimoji="1" lang="ja-JP" altLang="en-US" sz="1000" b="1">
                  <a:latin typeface="Meiryo" panose="020B0604030504040204" pitchFamily="34" charset="-128"/>
                  <a:ea typeface="Meiryo" panose="020B0604030504040204" pitchFamily="34" charset="-128"/>
                </a:rPr>
                <a:t>ファッション</a:t>
              </a:r>
            </a:p>
          </p:txBody>
        </p:sp>
        <p:sp>
          <p:nvSpPr>
            <p:cNvPr id="16" name="テキスト ボックス 15">
              <a:extLst>
                <a:ext uri="{FF2B5EF4-FFF2-40B4-BE49-F238E27FC236}">
                  <a16:creationId xmlns:a16="http://schemas.microsoft.com/office/drawing/2014/main" id="{CD4128FE-9BE2-3647-8BC2-F594A776D876}"/>
                </a:ext>
              </a:extLst>
            </p:cNvPr>
            <p:cNvSpPr txBox="1"/>
            <p:nvPr/>
          </p:nvSpPr>
          <p:spPr>
            <a:xfrm>
              <a:off x="6392609" y="3476847"/>
              <a:ext cx="685010" cy="204227"/>
            </a:xfrm>
            <a:prstGeom prst="rect">
              <a:avLst/>
            </a:prstGeom>
            <a:noFill/>
          </p:spPr>
          <p:txBody>
            <a:bodyPr wrap="none" rtlCol="0">
              <a:spAutoFit/>
            </a:bodyPr>
            <a:lstStyle/>
            <a:p>
              <a:pPr algn="ctr"/>
              <a:r>
                <a:rPr kumimoji="1" lang="ja-JP" altLang="en-US" sz="1000" b="1">
                  <a:latin typeface="Meiryo" panose="020B0604030504040204" pitchFamily="34" charset="-128"/>
                  <a:ea typeface="Meiryo" panose="020B0604030504040204" pitchFamily="34" charset="-128"/>
                </a:rPr>
                <a:t>料理レシピ</a:t>
              </a:r>
            </a:p>
          </p:txBody>
        </p:sp>
        <p:sp>
          <p:nvSpPr>
            <p:cNvPr id="17" name="テキスト ボックス 16">
              <a:extLst>
                <a:ext uri="{FF2B5EF4-FFF2-40B4-BE49-F238E27FC236}">
                  <a16:creationId xmlns:a16="http://schemas.microsoft.com/office/drawing/2014/main" id="{ECBDF082-3297-DB41-9584-04E962D1649F}"/>
                </a:ext>
              </a:extLst>
            </p:cNvPr>
            <p:cNvSpPr txBox="1"/>
            <p:nvPr/>
          </p:nvSpPr>
          <p:spPr>
            <a:xfrm>
              <a:off x="6834306" y="4116901"/>
              <a:ext cx="685010" cy="331869"/>
            </a:xfrm>
            <a:prstGeom prst="rect">
              <a:avLst/>
            </a:prstGeom>
            <a:noFill/>
          </p:spPr>
          <p:txBody>
            <a:bodyPr wrap="none" rtlCol="0">
              <a:spAutoFit/>
            </a:bodyPr>
            <a:lstStyle/>
            <a:p>
              <a:pPr algn="ctr"/>
              <a:r>
                <a:rPr kumimoji="1" lang="ja-JP" altLang="en-US" sz="1000" b="1">
                  <a:latin typeface="Meiryo" panose="020B0604030504040204" pitchFamily="34" charset="-128"/>
                  <a:ea typeface="Meiryo" panose="020B0604030504040204" pitchFamily="34" charset="-128"/>
                </a:rPr>
                <a:t>収納／</a:t>
              </a:r>
              <a:endParaRPr kumimoji="1" lang="en-US" altLang="ja-JP" sz="1000" b="1" dirty="0">
                <a:latin typeface="Meiryo" panose="020B0604030504040204" pitchFamily="34" charset="-128"/>
                <a:ea typeface="Meiryo" panose="020B0604030504040204" pitchFamily="34" charset="-128"/>
              </a:endParaRPr>
            </a:p>
            <a:p>
              <a:pPr algn="ctr"/>
              <a:r>
                <a:rPr kumimoji="1" lang="ja-JP" altLang="en-US" sz="1000" b="1">
                  <a:latin typeface="Meiryo" panose="020B0604030504040204" pitchFamily="34" charset="-128"/>
                  <a:ea typeface="Meiryo" panose="020B0604030504040204" pitchFamily="34" charset="-128"/>
                </a:rPr>
                <a:t>インテリア</a:t>
              </a:r>
            </a:p>
          </p:txBody>
        </p:sp>
      </p:grpSp>
      <p:sp>
        <p:nvSpPr>
          <p:cNvPr id="20" name="正方形/長方形 19">
            <a:extLst>
              <a:ext uri="{FF2B5EF4-FFF2-40B4-BE49-F238E27FC236}">
                <a16:creationId xmlns:a16="http://schemas.microsoft.com/office/drawing/2014/main" id="{A7C0B400-F33F-EA41-B7C5-F1685EE520EA}"/>
              </a:ext>
            </a:extLst>
          </p:cNvPr>
          <p:cNvSpPr/>
          <p:nvPr/>
        </p:nvSpPr>
        <p:spPr>
          <a:xfrm>
            <a:off x="5116991" y="1350200"/>
            <a:ext cx="3317318" cy="141558"/>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3A64D2B-FAC3-104C-B6FF-537B2702CA2F}"/>
              </a:ext>
            </a:extLst>
          </p:cNvPr>
          <p:cNvSpPr/>
          <p:nvPr/>
        </p:nvSpPr>
        <p:spPr>
          <a:xfrm>
            <a:off x="5227650" y="1739306"/>
            <a:ext cx="3096000" cy="141558"/>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03FD7604-D930-BF43-98A5-7DAAAB623962}"/>
              </a:ext>
            </a:extLst>
          </p:cNvPr>
          <p:cNvSpPr txBox="1"/>
          <p:nvPr/>
        </p:nvSpPr>
        <p:spPr>
          <a:xfrm>
            <a:off x="4670674" y="1093267"/>
            <a:ext cx="4233851" cy="888705"/>
          </a:xfrm>
          <a:prstGeom prst="rect">
            <a:avLst/>
          </a:prstGeom>
          <a:noFill/>
        </p:spPr>
        <p:txBody>
          <a:bodyPr wrap="none" rtlCol="0">
            <a:spAutoFit/>
          </a:bodyPr>
          <a:lstStyle/>
          <a:p>
            <a:pPr algn="ctr">
              <a:lnSpc>
                <a:spcPct val="150000"/>
              </a:lnSpc>
            </a:pPr>
            <a:r>
              <a:rPr kumimoji="1" lang="ja-JP" altLang="en-US" b="1" spc="150" dirty="0">
                <a:solidFill>
                  <a:schemeClr val="tx1">
                    <a:lumMod val="75000"/>
                    <a:lumOff val="25000"/>
                  </a:schemeClr>
                </a:solidFill>
                <a:latin typeface="Meiryo" panose="020B0604030504040204" pitchFamily="34" charset="-128"/>
                <a:ea typeface="Meiryo" panose="020B0604030504040204" pitchFamily="34" charset="-128"/>
              </a:rPr>
              <a:t>主婦層（</a:t>
            </a:r>
            <a:r>
              <a:rPr kumimoji="1" lang="en-US" altLang="ja-JP" b="1" spc="150" dirty="0">
                <a:solidFill>
                  <a:schemeClr val="tx1">
                    <a:lumMod val="75000"/>
                    <a:lumOff val="25000"/>
                  </a:schemeClr>
                </a:solidFill>
                <a:latin typeface="Meiryo" panose="020B0604030504040204" pitchFamily="34" charset="-128"/>
                <a:ea typeface="Meiryo" panose="020B0604030504040204" pitchFamily="34" charset="-128"/>
              </a:rPr>
              <a:t>35〜44</a:t>
            </a:r>
            <a:r>
              <a:rPr kumimoji="1" lang="ja-JP" altLang="en-US" b="1" spc="150" dirty="0">
                <a:solidFill>
                  <a:schemeClr val="tx1">
                    <a:lumMod val="75000"/>
                    <a:lumOff val="25000"/>
                  </a:schemeClr>
                </a:solidFill>
                <a:latin typeface="Meiryo" panose="020B0604030504040204" pitchFamily="34" charset="-128"/>
                <a:ea typeface="Meiryo" panose="020B0604030504040204" pitchFamily="34" charset="-128"/>
              </a:rPr>
              <a:t>歳）の</a:t>
            </a:r>
            <a:r>
              <a:rPr kumimoji="1" lang="en-US" altLang="ja-JP" b="1" spc="150" dirty="0">
                <a:solidFill>
                  <a:schemeClr val="tx1">
                    <a:lumMod val="75000"/>
                    <a:lumOff val="25000"/>
                  </a:schemeClr>
                </a:solidFill>
                <a:latin typeface="Meiryo" panose="020B0604030504040204" pitchFamily="34" charset="-128"/>
                <a:ea typeface="Meiryo" panose="020B0604030504040204" pitchFamily="34" charset="-128"/>
              </a:rPr>
              <a:t>3</a:t>
            </a:r>
            <a:r>
              <a:rPr kumimoji="1" lang="ja-JP" altLang="en-US" b="1" spc="150" dirty="0">
                <a:solidFill>
                  <a:schemeClr val="tx1">
                    <a:lumMod val="75000"/>
                    <a:lumOff val="25000"/>
                  </a:schemeClr>
                </a:solidFill>
                <a:latin typeface="Meiryo" panose="020B0604030504040204" pitchFamily="34" charset="-128"/>
                <a:ea typeface="Meiryo" panose="020B0604030504040204" pitchFamily="34" charset="-128"/>
              </a:rPr>
              <a:t>人に</a:t>
            </a:r>
            <a:r>
              <a:rPr kumimoji="1" lang="en-US" altLang="ja-JP" b="1" spc="150" dirty="0">
                <a:solidFill>
                  <a:schemeClr val="tx1">
                    <a:lumMod val="75000"/>
                    <a:lumOff val="25000"/>
                  </a:schemeClr>
                </a:solidFill>
                <a:latin typeface="Meiryo" panose="020B0604030504040204" pitchFamily="34" charset="-128"/>
                <a:ea typeface="Meiryo" panose="020B0604030504040204" pitchFamily="34" charset="-128"/>
              </a:rPr>
              <a:t>1</a:t>
            </a:r>
            <a:r>
              <a:rPr kumimoji="1" lang="ja-JP" altLang="en-US" b="1" spc="150" dirty="0">
                <a:solidFill>
                  <a:schemeClr val="tx1">
                    <a:lumMod val="75000"/>
                    <a:lumOff val="25000"/>
                  </a:schemeClr>
                </a:solidFill>
                <a:latin typeface="Meiryo" panose="020B0604030504040204" pitchFamily="34" charset="-128"/>
                <a:ea typeface="Meiryo" panose="020B0604030504040204" pitchFamily="34" charset="-128"/>
              </a:rPr>
              <a:t>人が</a:t>
            </a:r>
            <a:endParaRPr kumimoji="1" lang="en-US" altLang="ja-JP" b="1" spc="150" dirty="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50000"/>
              </a:lnSpc>
            </a:pPr>
            <a:r>
              <a:rPr kumimoji="1" lang="ja-JP" altLang="en-US" b="1" spc="150" dirty="0">
                <a:solidFill>
                  <a:schemeClr val="tx1">
                    <a:lumMod val="75000"/>
                    <a:lumOff val="25000"/>
                  </a:schemeClr>
                </a:solidFill>
                <a:latin typeface="Meiryo" panose="020B0604030504040204" pitchFamily="34" charset="-128"/>
                <a:ea typeface="Meiryo" panose="020B0604030504040204" pitchFamily="34" charset="-128"/>
              </a:rPr>
              <a:t>見ているメディアです</a:t>
            </a:r>
          </a:p>
        </p:txBody>
      </p:sp>
      <p:cxnSp>
        <p:nvCxnSpPr>
          <p:cNvPr id="23" name="直線コネクタ 22">
            <a:extLst>
              <a:ext uri="{FF2B5EF4-FFF2-40B4-BE49-F238E27FC236}">
                <a16:creationId xmlns:a16="http://schemas.microsoft.com/office/drawing/2014/main" id="{6638E933-046C-0B4D-97A9-769B917DB58C}"/>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9AD91CF3-DA7D-8144-B69F-8B2F716E6434}"/>
              </a:ext>
            </a:extLst>
          </p:cNvPr>
          <p:cNvSpPr txBox="1"/>
          <p:nvPr/>
        </p:nvSpPr>
        <p:spPr>
          <a:xfrm>
            <a:off x="8793252" y="587217"/>
            <a:ext cx="691216"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about</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pic>
        <p:nvPicPr>
          <p:cNvPr id="25" name="図 24" descr="挿絵 が含まれている画像&#10;&#10;自動的に生成された説明">
            <a:extLst>
              <a:ext uri="{FF2B5EF4-FFF2-40B4-BE49-F238E27FC236}">
                <a16:creationId xmlns:a16="http://schemas.microsoft.com/office/drawing/2014/main" id="{AABED89C-687A-DC4D-A155-B94ADA7DCA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0484" y="2674093"/>
            <a:ext cx="698500" cy="635000"/>
          </a:xfrm>
          <a:prstGeom prst="rect">
            <a:avLst/>
          </a:prstGeom>
        </p:spPr>
      </p:pic>
      <p:pic>
        <p:nvPicPr>
          <p:cNvPr id="26" name="図 25">
            <a:extLst>
              <a:ext uri="{FF2B5EF4-FFF2-40B4-BE49-F238E27FC236}">
                <a16:creationId xmlns:a16="http://schemas.microsoft.com/office/drawing/2014/main" id="{F7A19497-6A8E-E148-9321-8D337442A1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16199" y="5235233"/>
            <a:ext cx="496562" cy="451420"/>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491C7BCE-CFE3-B64B-89FC-47B5EF8679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76946" y="2579672"/>
            <a:ext cx="552244" cy="502040"/>
          </a:xfrm>
          <a:prstGeom prst="rect">
            <a:avLst/>
          </a:prstGeom>
        </p:spPr>
      </p:pic>
      <p:pic>
        <p:nvPicPr>
          <p:cNvPr id="28" name="図 27" descr="挿絵, ウィンドウ が含まれている画像&#10;&#10;自動的に生成された説明">
            <a:extLst>
              <a:ext uri="{FF2B5EF4-FFF2-40B4-BE49-F238E27FC236}">
                <a16:creationId xmlns:a16="http://schemas.microsoft.com/office/drawing/2014/main" id="{9DAAB1F8-88D2-764D-8095-DEF887C91F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6991" y="5121801"/>
            <a:ext cx="526256" cy="478414"/>
          </a:xfrm>
          <a:prstGeom prst="rect">
            <a:avLst/>
          </a:prstGeom>
        </p:spPr>
      </p:pic>
      <p:pic>
        <p:nvPicPr>
          <p:cNvPr id="29" name="図 28" descr="食品 が含まれている画像&#10;&#10;自動的に生成された説明">
            <a:extLst>
              <a:ext uri="{FF2B5EF4-FFF2-40B4-BE49-F238E27FC236}">
                <a16:creationId xmlns:a16="http://schemas.microsoft.com/office/drawing/2014/main" id="{9D4AB3F6-E6DD-494E-833C-975CBE204F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26508" y="1350200"/>
            <a:ext cx="2399487" cy="4960800"/>
          </a:xfrm>
          <a:prstGeom prst="rect">
            <a:avLst/>
          </a:prstGeom>
        </p:spPr>
      </p:pic>
      <p:sp>
        <p:nvSpPr>
          <p:cNvPr id="30" name="テキスト ボックス 29">
            <a:extLst>
              <a:ext uri="{FF2B5EF4-FFF2-40B4-BE49-F238E27FC236}">
                <a16:creationId xmlns:a16="http://schemas.microsoft.com/office/drawing/2014/main" id="{A39A4768-B34E-3849-9A72-74A65B6715B5}"/>
              </a:ext>
            </a:extLst>
          </p:cNvPr>
          <p:cNvSpPr txBox="1"/>
          <p:nvPr/>
        </p:nvSpPr>
        <p:spPr>
          <a:xfrm>
            <a:off x="805054" y="1695655"/>
            <a:ext cx="497251" cy="485598"/>
          </a:xfrm>
          <a:prstGeom prst="rect">
            <a:avLst/>
          </a:prstGeom>
          <a:noFill/>
        </p:spPr>
        <p:txBody>
          <a:bodyPr wrap="none" rtlCol="0">
            <a:spAutoFit/>
          </a:bodyPr>
          <a:lstStyle/>
          <a:p>
            <a:pPr algn="ctr"/>
            <a:r>
              <a:rPr kumimoji="1" lang="en-US" altLang="ja-JP" sz="3600" b="1" dirty="0">
                <a:solidFill>
                  <a:schemeClr val="bg1"/>
                </a:solidFill>
                <a:latin typeface="Meiryo" panose="020B0604030504040204" pitchFamily="34" charset="-128"/>
                <a:ea typeface="Meiryo" panose="020B0604030504040204" pitchFamily="34" charset="-128"/>
              </a:rPr>
              <a:t>9</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63197C03-845E-E24B-879B-AEF2EEE8908A}"/>
              </a:ext>
            </a:extLst>
          </p:cNvPr>
          <p:cNvSpPr txBox="1"/>
          <p:nvPr/>
        </p:nvSpPr>
        <p:spPr>
          <a:xfrm>
            <a:off x="1133029" y="1924016"/>
            <a:ext cx="364202"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割</a:t>
            </a:r>
          </a:p>
        </p:txBody>
      </p:sp>
      <p:sp>
        <p:nvSpPr>
          <p:cNvPr id="32" name="テキスト ボックス 31">
            <a:extLst>
              <a:ext uri="{FF2B5EF4-FFF2-40B4-BE49-F238E27FC236}">
                <a16:creationId xmlns:a16="http://schemas.microsoft.com/office/drawing/2014/main" id="{5C4D430B-FCCE-424C-8810-535D44E70785}"/>
              </a:ext>
            </a:extLst>
          </p:cNvPr>
          <p:cNvSpPr txBox="1"/>
          <p:nvPr/>
        </p:nvSpPr>
        <p:spPr>
          <a:xfrm>
            <a:off x="643881" y="1363946"/>
            <a:ext cx="954108" cy="400110"/>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スマホからの</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アクセス</a:t>
            </a:r>
          </a:p>
        </p:txBody>
      </p:sp>
      <p:sp>
        <p:nvSpPr>
          <p:cNvPr id="2" name="テキスト ボックス 1">
            <a:extLst>
              <a:ext uri="{FF2B5EF4-FFF2-40B4-BE49-F238E27FC236}">
                <a16:creationId xmlns:a16="http://schemas.microsoft.com/office/drawing/2014/main" id="{B8FD941B-280F-1234-4817-90554FDAC18C}"/>
              </a:ext>
            </a:extLst>
          </p:cNvPr>
          <p:cNvSpPr txBox="1"/>
          <p:nvPr/>
        </p:nvSpPr>
        <p:spPr>
          <a:xfrm>
            <a:off x="6671721" y="6659324"/>
            <a:ext cx="3104880" cy="216000"/>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CO.,LTD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3459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D1A043-0B32-4049-B3D8-BCA6ABB20DC2}"/>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4</a:t>
            </a:fld>
            <a:endParaRPr kumimoji="1" lang="ja-JP" altLang="en-US"/>
          </a:p>
        </p:txBody>
      </p:sp>
      <p:sp>
        <p:nvSpPr>
          <p:cNvPr id="5" name="フレーム 4">
            <a:extLst>
              <a:ext uri="{FF2B5EF4-FFF2-40B4-BE49-F238E27FC236}">
                <a16:creationId xmlns:a16="http://schemas.microsoft.com/office/drawing/2014/main" id="{CA8C2B73-1F00-A54F-A34A-75C2C371C499}"/>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id="{445D3786-73E0-9947-81B5-5D68CB58B607}"/>
              </a:ext>
            </a:extLst>
          </p:cNvPr>
          <p:cNvSpPr txBox="1"/>
          <p:nvPr/>
        </p:nvSpPr>
        <p:spPr>
          <a:xfrm>
            <a:off x="355350" y="380539"/>
            <a:ext cx="4108817"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暮らしニスタのコンセプト</a:t>
            </a:r>
          </a:p>
        </p:txBody>
      </p:sp>
      <p:sp>
        <p:nvSpPr>
          <p:cNvPr id="7" name="テキスト ボックス 6">
            <a:extLst>
              <a:ext uri="{FF2B5EF4-FFF2-40B4-BE49-F238E27FC236}">
                <a16:creationId xmlns:a16="http://schemas.microsoft.com/office/drawing/2014/main" id="{A635EF88-0995-BC43-88D4-C17CFD5D02EC}"/>
              </a:ext>
            </a:extLst>
          </p:cNvPr>
          <p:cNvSpPr txBox="1"/>
          <p:nvPr/>
        </p:nvSpPr>
        <p:spPr>
          <a:xfrm>
            <a:off x="534972" y="2790946"/>
            <a:ext cx="5166799" cy="3104696"/>
          </a:xfrm>
          <a:prstGeom prst="rect">
            <a:avLst/>
          </a:prstGeom>
          <a:noFill/>
        </p:spPr>
        <p:txBody>
          <a:bodyPr wrap="none" rtlCol="0">
            <a:spAutoFit/>
          </a:bodyPr>
          <a:lstStyle/>
          <a:p>
            <a:pPr>
              <a:lnSpc>
                <a:spcPct val="200000"/>
              </a:lnSpc>
            </a:pP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家事に育児に仕事に、日々頑張っている主婦の方に寄り添い、</a:t>
            </a:r>
          </a:p>
          <a:p>
            <a:pPr>
              <a:lnSpc>
                <a:spcPct val="200000"/>
              </a:lnSpc>
            </a:pP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一番の応援団となるメディアを作りたい</a:t>
            </a:r>
            <a:r>
              <a:rPr kumimoji="1" lang="en-US" altLang="ja-JP" sz="900" spc="150" dirty="0">
                <a:solidFill>
                  <a:schemeClr val="tx1">
                    <a:lumMod val="50000"/>
                    <a:lumOff val="50000"/>
                  </a:schemeClr>
                </a:solidFill>
                <a:latin typeface="Meiryo" panose="020B0604030504040204" pitchFamily="34" charset="-128"/>
                <a:ea typeface="Meiryo" panose="020B0604030504040204" pitchFamily="34" charset="-128"/>
              </a:rPr>
              <a:t>―</a:t>
            </a:r>
          </a:p>
          <a:p>
            <a:pPr>
              <a:lnSpc>
                <a:spcPct val="200000"/>
              </a:lnSpc>
            </a:pP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「暮らしニスタ」はそんな思いから</a:t>
            </a:r>
            <a:r>
              <a:rPr kumimoji="1" lang="en-US" altLang="ja-JP" sz="900" spc="150" dirty="0">
                <a:solidFill>
                  <a:schemeClr val="tx1">
                    <a:lumMod val="50000"/>
                    <a:lumOff val="50000"/>
                  </a:schemeClr>
                </a:solidFill>
                <a:latin typeface="Meiryo" panose="020B0604030504040204" pitchFamily="34" charset="-128"/>
                <a:ea typeface="Meiryo" panose="020B0604030504040204" pitchFamily="34" charset="-128"/>
              </a:rPr>
              <a:t>2014</a:t>
            </a: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年</a:t>
            </a:r>
            <a:r>
              <a:rPr kumimoji="1" lang="en-US" altLang="ja-JP" sz="900" spc="150" dirty="0">
                <a:solidFill>
                  <a:schemeClr val="tx1">
                    <a:lumMod val="50000"/>
                    <a:lumOff val="50000"/>
                  </a:schemeClr>
                </a:solidFill>
                <a:latin typeface="Meiryo" panose="020B0604030504040204" pitchFamily="34" charset="-128"/>
                <a:ea typeface="Meiryo" panose="020B0604030504040204" pitchFamily="34" charset="-128"/>
              </a:rPr>
              <a:t>9</a:t>
            </a: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月に誕生しました。</a:t>
            </a:r>
          </a:p>
          <a:p>
            <a:pPr>
              <a:lnSpc>
                <a:spcPct val="200000"/>
              </a:lnSpc>
            </a:pPr>
            <a:endPar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endParaRPr>
          </a:p>
          <a:p>
            <a:pPr>
              <a:lnSpc>
                <a:spcPct val="200000"/>
              </a:lnSpc>
            </a:pP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ここには、暮らしの中から生まれた主婦の知恵や、リアルな声があふれています。</a:t>
            </a:r>
          </a:p>
          <a:p>
            <a:pPr>
              <a:lnSpc>
                <a:spcPct val="200000"/>
              </a:lnSpc>
            </a:pP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と同時に、記事投稿やコンテスト、オフ会や商品モニター</a:t>
            </a:r>
            <a:r>
              <a:rPr kumimoji="1" lang="en-US" altLang="ja-JP" sz="900" spc="150" dirty="0">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などを通して</a:t>
            </a:r>
          </a:p>
          <a:p>
            <a:pPr>
              <a:lnSpc>
                <a:spcPct val="200000"/>
              </a:lnSpc>
            </a:pP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主婦と主婦、主婦と企業をつなぐ場でもあります。</a:t>
            </a:r>
          </a:p>
          <a:p>
            <a:pPr>
              <a:lnSpc>
                <a:spcPct val="200000"/>
              </a:lnSpc>
            </a:pPr>
            <a:endPar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endParaRPr>
          </a:p>
          <a:p>
            <a:pPr>
              <a:lnSpc>
                <a:spcPct val="200000"/>
              </a:lnSpc>
            </a:pP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「ここに来れば何かある」「新しい何かと出合える」</a:t>
            </a:r>
          </a:p>
          <a:p>
            <a:pPr>
              <a:lnSpc>
                <a:spcPct val="200000"/>
              </a:lnSpc>
            </a:pP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家庭の中だけでは味わえない心のときめきや共感を生むことのできる</a:t>
            </a:r>
          </a:p>
          <a:p>
            <a:pPr>
              <a:lnSpc>
                <a:spcPct val="200000"/>
              </a:lnSpc>
            </a:pPr>
            <a:r>
              <a:rPr kumimoji="1" lang="ja-JP" altLang="en-US" sz="900" spc="150" dirty="0">
                <a:solidFill>
                  <a:schemeClr val="tx1">
                    <a:lumMod val="50000"/>
                    <a:lumOff val="50000"/>
                  </a:schemeClr>
                </a:solidFill>
                <a:latin typeface="Meiryo" panose="020B0604030504040204" pitchFamily="34" charset="-128"/>
                <a:ea typeface="Meiryo" panose="020B0604030504040204" pitchFamily="34" charset="-128"/>
              </a:rPr>
              <a:t>唯一無二の主婦コミュニティを「暮らしニスタ」は実現していきます。</a:t>
            </a:r>
          </a:p>
        </p:txBody>
      </p:sp>
      <p:cxnSp>
        <p:nvCxnSpPr>
          <p:cNvPr id="8" name="直線コネクタ 7">
            <a:extLst>
              <a:ext uri="{FF2B5EF4-FFF2-40B4-BE49-F238E27FC236}">
                <a16:creationId xmlns:a16="http://schemas.microsoft.com/office/drawing/2014/main" id="{E098F720-0AC6-6548-83A3-697B74B8A684}"/>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4A3B006E-E122-5742-9EBA-D87709509583}"/>
              </a:ext>
            </a:extLst>
          </p:cNvPr>
          <p:cNvSpPr txBox="1"/>
          <p:nvPr/>
        </p:nvSpPr>
        <p:spPr>
          <a:xfrm>
            <a:off x="8594481" y="587217"/>
            <a:ext cx="889987"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concept</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931008FE-612D-864B-8FEF-5D0CD08A63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2293" y="1158070"/>
            <a:ext cx="2336800" cy="990600"/>
          </a:xfrm>
          <a:prstGeom prst="rect">
            <a:avLst/>
          </a:prstGeom>
        </p:spPr>
      </p:pic>
      <p:sp>
        <p:nvSpPr>
          <p:cNvPr id="11" name="正方形/長方形 10">
            <a:extLst>
              <a:ext uri="{FF2B5EF4-FFF2-40B4-BE49-F238E27FC236}">
                <a16:creationId xmlns:a16="http://schemas.microsoft.com/office/drawing/2014/main" id="{576D1DFE-ADB5-A140-A0B9-0674E4CC7383}"/>
              </a:ext>
            </a:extLst>
          </p:cNvPr>
          <p:cNvSpPr/>
          <p:nvPr/>
        </p:nvSpPr>
        <p:spPr>
          <a:xfrm>
            <a:off x="5884468" y="1135348"/>
            <a:ext cx="3600000" cy="50400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8D3B0BD-17FD-614D-A87F-4569DA810B94}"/>
              </a:ext>
            </a:extLst>
          </p:cNvPr>
          <p:cNvSpPr txBox="1"/>
          <p:nvPr/>
        </p:nvSpPr>
        <p:spPr>
          <a:xfrm>
            <a:off x="534971" y="2317679"/>
            <a:ext cx="4927965" cy="346249"/>
          </a:xfrm>
          <a:prstGeom prst="rect">
            <a:avLst/>
          </a:prstGeom>
          <a:noFill/>
        </p:spPr>
        <p:txBody>
          <a:bodyPr wrap="square" rtlCol="0">
            <a:spAutoFit/>
          </a:bodyPr>
          <a:lstStyle/>
          <a:p>
            <a:pPr>
              <a:lnSpc>
                <a:spcPct val="150000"/>
              </a:lnSpc>
            </a:pPr>
            <a:r>
              <a:rPr kumimoji="1" lang="ja-JP" altLang="en-US" sz="1200" b="1" spc="150" dirty="0">
                <a:solidFill>
                  <a:schemeClr val="tx1">
                    <a:lumMod val="65000"/>
                    <a:lumOff val="35000"/>
                  </a:schemeClr>
                </a:solidFill>
                <a:latin typeface="Meiryo" panose="020B0604030504040204" pitchFamily="34" charset="-128"/>
                <a:ea typeface="Meiryo" panose="020B0604030504040204" pitchFamily="34" charset="-128"/>
              </a:rPr>
              <a:t>暮らしのアイデアで世の中を賑やかに変える</a:t>
            </a:r>
          </a:p>
        </p:txBody>
      </p:sp>
      <p:sp>
        <p:nvSpPr>
          <p:cNvPr id="2" name="テキスト ボックス 1">
            <a:extLst>
              <a:ext uri="{FF2B5EF4-FFF2-40B4-BE49-F238E27FC236}">
                <a16:creationId xmlns:a16="http://schemas.microsoft.com/office/drawing/2014/main" id="{D0CAB7F9-DB67-D8FC-A245-51D40CCC8C25}"/>
              </a:ext>
            </a:extLst>
          </p:cNvPr>
          <p:cNvSpPr txBox="1"/>
          <p:nvPr/>
        </p:nvSpPr>
        <p:spPr>
          <a:xfrm>
            <a:off x="6671721" y="6670210"/>
            <a:ext cx="3104880" cy="216000"/>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CO.,LTD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4415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69199BB-FFFC-A246-9B75-B9D4C5425232}"/>
              </a:ext>
            </a:extLst>
          </p:cNvPr>
          <p:cNvSpPr>
            <a:spLocks noGrp="1"/>
          </p:cNvSpPr>
          <p:nvPr>
            <p:ph type="sldNum" sz="quarter" idx="12"/>
          </p:nvPr>
        </p:nvSpPr>
        <p:spPr>
          <a:xfrm>
            <a:off x="7254585" y="6356352"/>
            <a:ext cx="2228850" cy="365125"/>
          </a:xfrm>
        </p:spPr>
        <p:txBody>
          <a:bodyPr/>
          <a:lstStyle/>
          <a:p>
            <a:fld id="{F86E49CC-034B-8F41-A159-8DE18F0CDB36}" type="slidenum">
              <a:rPr kumimoji="1" lang="ja-JP" altLang="en-US" smtClean="0"/>
              <a:t>5</a:t>
            </a:fld>
            <a:endParaRPr kumimoji="1" lang="ja-JP" altLang="en-US"/>
          </a:p>
        </p:txBody>
      </p:sp>
      <p:sp>
        <p:nvSpPr>
          <p:cNvPr id="5" name="正方形/長方形 4">
            <a:extLst>
              <a:ext uri="{FF2B5EF4-FFF2-40B4-BE49-F238E27FC236}">
                <a16:creationId xmlns:a16="http://schemas.microsoft.com/office/drawing/2014/main" id="{F93D78DD-6826-8742-8353-A2255431644A}"/>
              </a:ext>
            </a:extLst>
          </p:cNvPr>
          <p:cNvSpPr/>
          <p:nvPr/>
        </p:nvSpPr>
        <p:spPr>
          <a:xfrm>
            <a:off x="422564" y="644236"/>
            <a:ext cx="9060871" cy="5569527"/>
          </a:xfrm>
          <a:prstGeom prst="rect">
            <a:avLst/>
          </a:prstGeom>
          <a:solidFill>
            <a:srgbClr val="E4D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FEAB8A0-9F1E-A340-9FC1-C667EC88E683}"/>
              </a:ext>
            </a:extLst>
          </p:cNvPr>
          <p:cNvSpPr txBox="1"/>
          <p:nvPr/>
        </p:nvSpPr>
        <p:spPr>
          <a:xfrm>
            <a:off x="6727751" y="2659559"/>
            <a:ext cx="2297424" cy="5093702"/>
          </a:xfrm>
          <a:prstGeom prst="rect">
            <a:avLst/>
          </a:prstGeom>
          <a:noFill/>
        </p:spPr>
        <p:txBody>
          <a:bodyPr wrap="none" rtlCol="0">
            <a:spAutoFit/>
          </a:bodyPr>
          <a:lstStyle/>
          <a:p>
            <a:r>
              <a:rPr kumimoji="1" lang="en-US" altLang="ja-JP" sz="32500" dirty="0">
                <a:solidFill>
                  <a:schemeClr val="bg1"/>
                </a:solidFill>
              </a:rPr>
              <a:t>1</a:t>
            </a:r>
            <a:endParaRPr kumimoji="1" lang="ja-JP" altLang="en-US" sz="32500">
              <a:solidFill>
                <a:schemeClr val="bg1"/>
              </a:solidFill>
            </a:endParaRPr>
          </a:p>
        </p:txBody>
      </p:sp>
      <p:sp>
        <p:nvSpPr>
          <p:cNvPr id="7" name="テキスト ボックス 6">
            <a:extLst>
              <a:ext uri="{FF2B5EF4-FFF2-40B4-BE49-F238E27FC236}">
                <a16:creationId xmlns:a16="http://schemas.microsoft.com/office/drawing/2014/main" id="{1FCB8AE1-416A-6D44-B9B9-8C2880994800}"/>
              </a:ext>
            </a:extLst>
          </p:cNvPr>
          <p:cNvSpPr txBox="1"/>
          <p:nvPr/>
        </p:nvSpPr>
        <p:spPr>
          <a:xfrm>
            <a:off x="1021656" y="2440601"/>
            <a:ext cx="5955476" cy="646331"/>
          </a:xfrm>
          <a:prstGeom prst="rect">
            <a:avLst/>
          </a:prstGeom>
          <a:noFill/>
        </p:spPr>
        <p:txBody>
          <a:bodyPr wrap="none" rtlCol="0">
            <a:spAutoFit/>
          </a:bodyPr>
          <a:lstStyle/>
          <a:p>
            <a:r>
              <a:rPr kumimoji="1" lang="ja-JP" altLang="en-US" sz="3600" b="1" spc="150">
                <a:solidFill>
                  <a:schemeClr val="bg1"/>
                </a:solidFill>
                <a:latin typeface="Meiryo" panose="020B0604030504040204" pitchFamily="34" charset="-128"/>
                <a:ea typeface="Meiryo" panose="020B0604030504040204" pitchFamily="34" charset="-128"/>
              </a:rPr>
              <a:t>データで見る暮らしニスタ</a:t>
            </a:r>
          </a:p>
        </p:txBody>
      </p:sp>
      <p:sp>
        <p:nvSpPr>
          <p:cNvPr id="2" name="テキスト ボックス 1">
            <a:extLst>
              <a:ext uri="{FF2B5EF4-FFF2-40B4-BE49-F238E27FC236}">
                <a16:creationId xmlns:a16="http://schemas.microsoft.com/office/drawing/2014/main" id="{B54775B2-1EA1-18D3-29F3-05228CD20ED8}"/>
              </a:ext>
            </a:extLst>
          </p:cNvPr>
          <p:cNvSpPr txBox="1"/>
          <p:nvPr/>
        </p:nvSpPr>
        <p:spPr>
          <a:xfrm>
            <a:off x="6671721" y="6659324"/>
            <a:ext cx="3104880" cy="216000"/>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CO.,LTD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51048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円/楕円 64">
            <a:extLst>
              <a:ext uri="{FF2B5EF4-FFF2-40B4-BE49-F238E27FC236}">
                <a16:creationId xmlns:a16="http://schemas.microsoft.com/office/drawing/2014/main" id="{130E4911-EC99-E1FB-51F7-EC288FDA6157}"/>
              </a:ext>
            </a:extLst>
          </p:cNvPr>
          <p:cNvSpPr/>
          <p:nvPr/>
        </p:nvSpPr>
        <p:spPr>
          <a:xfrm>
            <a:off x="1334901" y="2492955"/>
            <a:ext cx="2755686" cy="2755686"/>
          </a:xfrm>
          <a:prstGeom prst="ellipse">
            <a:avLst/>
          </a:prstGeom>
          <a:noFill/>
          <a:ln>
            <a:solidFill>
              <a:srgbClr val="FFE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a:extLst>
              <a:ext uri="{FF2B5EF4-FFF2-40B4-BE49-F238E27FC236}">
                <a16:creationId xmlns:a16="http://schemas.microsoft.com/office/drawing/2014/main" id="{A0CA7050-D583-8094-EE90-CB2B031AE907}"/>
              </a:ext>
            </a:extLst>
          </p:cNvPr>
          <p:cNvSpPr/>
          <p:nvPr/>
        </p:nvSpPr>
        <p:spPr>
          <a:xfrm>
            <a:off x="1513529" y="2776935"/>
            <a:ext cx="2187727" cy="2187727"/>
          </a:xfrm>
          <a:prstGeom prst="ellipse">
            <a:avLst/>
          </a:prstGeom>
          <a:noFill/>
          <a:ln>
            <a:solidFill>
              <a:srgbClr val="FFE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id="{504B50BF-98E3-984A-D8BD-E55ED73448C8}"/>
              </a:ext>
            </a:extLst>
          </p:cNvPr>
          <p:cNvSpPr/>
          <p:nvPr/>
        </p:nvSpPr>
        <p:spPr>
          <a:xfrm>
            <a:off x="1744846" y="3048325"/>
            <a:ext cx="1644946" cy="1644946"/>
          </a:xfrm>
          <a:prstGeom prst="ellipse">
            <a:avLst/>
          </a:prstGeom>
          <a:noFill/>
          <a:ln w="12700">
            <a:solidFill>
              <a:srgbClr val="FFE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a:extLst>
              <a:ext uri="{FF2B5EF4-FFF2-40B4-BE49-F238E27FC236}">
                <a16:creationId xmlns:a16="http://schemas.microsoft.com/office/drawing/2014/main" id="{6DB77C4F-5A55-5149-F87B-3A5141AC4577}"/>
              </a:ext>
            </a:extLst>
          </p:cNvPr>
          <p:cNvSpPr/>
          <p:nvPr/>
        </p:nvSpPr>
        <p:spPr>
          <a:xfrm>
            <a:off x="2033247" y="3373347"/>
            <a:ext cx="994903" cy="994903"/>
          </a:xfrm>
          <a:prstGeom prst="ellipse">
            <a:avLst/>
          </a:prstGeom>
          <a:noFill/>
          <a:ln w="12700">
            <a:solidFill>
              <a:srgbClr val="FFE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4E6A25D-2044-AC4B-9F7C-9733EDCABBB9}"/>
              </a:ext>
            </a:extLst>
          </p:cNvPr>
          <p:cNvSpPr/>
          <p:nvPr/>
        </p:nvSpPr>
        <p:spPr>
          <a:xfrm>
            <a:off x="5214252" y="1594593"/>
            <a:ext cx="877638" cy="182372"/>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A9F47706-0B02-8146-86B1-F0E4A73DDDCC}"/>
              </a:ext>
            </a:extLst>
          </p:cNvPr>
          <p:cNvSpPr txBox="1"/>
          <p:nvPr/>
        </p:nvSpPr>
        <p:spPr>
          <a:xfrm>
            <a:off x="355350" y="380539"/>
            <a:ext cx="443583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150" normalizeH="0" baseline="0" noProof="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暮らしニスタのメディア規模</a:t>
            </a:r>
          </a:p>
        </p:txBody>
      </p:sp>
      <p:cxnSp>
        <p:nvCxnSpPr>
          <p:cNvPr id="9" name="直線コネクタ 8">
            <a:extLst>
              <a:ext uri="{FF2B5EF4-FFF2-40B4-BE49-F238E27FC236}">
                <a16:creationId xmlns:a16="http://schemas.microsoft.com/office/drawing/2014/main" id="{DB164E9E-0881-CE4C-9FDB-5704A0BC240B}"/>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D55538B-4B8E-0B42-B0A8-103ABE1A70CB}"/>
              </a:ext>
            </a:extLst>
          </p:cNvPr>
          <p:cNvSpPr txBox="1"/>
          <p:nvPr/>
        </p:nvSpPr>
        <p:spPr>
          <a:xfrm>
            <a:off x="8785239" y="587217"/>
            <a:ext cx="699229" cy="21544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300" normalizeH="0" baseline="0" noProof="0" dirty="0">
                <a:ln>
                  <a:noFill/>
                </a:ln>
                <a:solidFill>
                  <a:srgbClr val="A5A5A5"/>
                </a:solidFill>
                <a:effectLst/>
                <a:uLnTx/>
                <a:uFillTx/>
                <a:latin typeface="Meiryo" panose="020B0604030504040204" pitchFamily="34" charset="-128"/>
                <a:ea typeface="Meiryo" panose="020B0604030504040204" pitchFamily="34" charset="-128"/>
                <a:cs typeface="+mn-cs"/>
              </a:rPr>
              <a:t>Media</a:t>
            </a:r>
            <a:endParaRPr kumimoji="1" lang="ja-JP" altLang="en-US" sz="800" b="1" i="0" u="none" strike="noStrike" kern="1200" cap="none" spc="300" normalizeH="0" baseline="0" noProof="0">
              <a:ln>
                <a:noFill/>
              </a:ln>
              <a:solidFill>
                <a:srgbClr val="A5A5A5"/>
              </a:solidFill>
              <a:effectLst/>
              <a:uLnTx/>
              <a:uFillTx/>
              <a:latin typeface="Meiryo" panose="020B0604030504040204" pitchFamily="34" charset="-128"/>
              <a:ea typeface="Meiryo" panose="020B0604030504040204" pitchFamily="34" charset="-128"/>
              <a:cs typeface="+mn-cs"/>
            </a:endParaRPr>
          </a:p>
        </p:txBody>
      </p:sp>
      <p:sp>
        <p:nvSpPr>
          <p:cNvPr id="11" name="テキスト ボックス 10">
            <a:extLst>
              <a:ext uri="{FF2B5EF4-FFF2-40B4-BE49-F238E27FC236}">
                <a16:creationId xmlns:a16="http://schemas.microsoft.com/office/drawing/2014/main" id="{2A7E9ED3-521A-D04B-8679-BBE19DC240F4}"/>
              </a:ext>
            </a:extLst>
          </p:cNvPr>
          <p:cNvSpPr txBox="1"/>
          <p:nvPr/>
        </p:nvSpPr>
        <p:spPr>
          <a:xfrm>
            <a:off x="2241360" y="945889"/>
            <a:ext cx="5423280" cy="515526"/>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150" normalizeH="0" baseline="0" noProof="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a:t>
            </a:r>
            <a:r>
              <a:rPr kumimoji="1" lang="ja-JP" altLang="en-US" sz="2000" b="1" i="0" u="none" strike="noStrike" kern="1200" cap="none" spc="150" normalizeH="0" baseline="0" noProof="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提携媒体を広げて、順調に成長中！！</a:t>
            </a:r>
            <a:r>
              <a:rPr kumimoji="1" lang="ja-JP" altLang="en-US" sz="2000" b="0" i="0" u="none" strike="noStrike" kern="1200" cap="none" spc="150" normalizeH="0" baseline="0" noProof="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a:t>
            </a:r>
          </a:p>
        </p:txBody>
      </p:sp>
      <p:sp>
        <p:nvSpPr>
          <p:cNvPr id="15" name="フレーム 14">
            <a:extLst>
              <a:ext uri="{FF2B5EF4-FFF2-40B4-BE49-F238E27FC236}">
                <a16:creationId xmlns:a16="http://schemas.microsoft.com/office/drawing/2014/main" id="{F961A348-C290-0A44-8E3A-EDE662922CEF}"/>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A39613DA-15FF-DD43-B3D1-2E8445FF6AA2}"/>
              </a:ext>
            </a:extLst>
          </p:cNvPr>
          <p:cNvSpPr txBox="1"/>
          <p:nvPr/>
        </p:nvSpPr>
        <p:spPr>
          <a:xfrm>
            <a:off x="1288753" y="1443055"/>
            <a:ext cx="7263527" cy="400110"/>
          </a:xfrm>
          <a:prstGeom prst="rect">
            <a:avLst/>
          </a:prstGeom>
          <a:noFill/>
        </p:spPr>
        <p:txBody>
          <a:bodyPr wrap="none" rtlCol="0">
            <a:spAutoFit/>
          </a:bodyPr>
          <a:lstStyle/>
          <a:p>
            <a:pPr algn="ctr"/>
            <a:r>
              <a:rPr kumimoji="1" lang="ja-JP" altLang="en-US" sz="2000" b="1" spc="300">
                <a:solidFill>
                  <a:srgbClr val="F74E92"/>
                </a:solidFill>
                <a:latin typeface="Meiryo" panose="020B0604030504040204" pitchFamily="34" charset="-128"/>
                <a:ea typeface="Meiryo" panose="020B0604030504040204" pitchFamily="34" charset="-128"/>
              </a:rPr>
              <a:t>フォロワーや友達を拡大して主婦層に幅広くリーチ！</a:t>
            </a:r>
            <a:endParaRPr kumimoji="1" lang="ja-JP" altLang="en-US" sz="2000" b="1" spc="300" dirty="0">
              <a:solidFill>
                <a:srgbClr val="F74E92"/>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5FC91460-2DBA-B543-886F-29210CF32DE2}"/>
              </a:ext>
            </a:extLst>
          </p:cNvPr>
          <p:cNvSpPr txBox="1"/>
          <p:nvPr/>
        </p:nvSpPr>
        <p:spPr>
          <a:xfrm>
            <a:off x="359923" y="6408952"/>
            <a:ext cx="426174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lumMod val="65000"/>
                    <a:lumOff val="35000"/>
                  </a:prstClr>
                </a:solidFill>
                <a:effectLst/>
                <a:uLnTx/>
                <a:uFillTx/>
                <a:latin typeface="Meiryo" panose="020B0604030504040204" pitchFamily="34" charset="-128"/>
                <a:ea typeface="Meiryo" panose="020B0604030504040204" pitchFamily="34" charset="-128"/>
                <a:cs typeface="+mn-cs"/>
              </a:rPr>
              <a:t>Copyright© </a:t>
            </a:r>
            <a:r>
              <a:rPr kumimoji="1" lang="en-US" altLang="ja-JP" sz="800" b="0" i="0" u="none" strike="noStrike" kern="1200" cap="none" spc="0" normalizeH="0" baseline="0" noProof="0" dirty="0" err="1">
                <a:ln>
                  <a:noFill/>
                </a:ln>
                <a:solidFill>
                  <a:prstClr val="black">
                    <a:lumMod val="65000"/>
                    <a:lumOff val="35000"/>
                  </a:prstClr>
                </a:solidFill>
                <a:effectLst/>
                <a:uLnTx/>
                <a:uFillTx/>
                <a:latin typeface="Meiryo" panose="020B0604030504040204" pitchFamily="34" charset="-128"/>
                <a:ea typeface="Meiryo" panose="020B0604030504040204" pitchFamily="34" charset="-128"/>
                <a:cs typeface="+mn-cs"/>
              </a:rPr>
              <a:t>SHUFUNOTOMO</a:t>
            </a:r>
            <a:r>
              <a:rPr kumimoji="1" lang="ja-JP" altLang="en-US" sz="800" b="0" i="0" u="none" strike="noStrike" kern="1200" cap="none" spc="0" normalizeH="0" baseline="0" noProof="0" dirty="0">
                <a:ln>
                  <a:noFill/>
                </a:ln>
                <a:solidFill>
                  <a:prstClr val="black">
                    <a:lumMod val="65000"/>
                    <a:lumOff val="35000"/>
                  </a:prstClr>
                </a:solidFill>
                <a:effectLst/>
                <a:uLnTx/>
                <a:uFillTx/>
                <a:latin typeface="Meiryo" panose="020B0604030504040204" pitchFamily="34" charset="-128"/>
                <a:ea typeface="Meiryo" panose="020B0604030504040204" pitchFamily="34" charset="-128"/>
                <a:cs typeface="+mn-cs"/>
              </a:rPr>
              <a:t> </a:t>
            </a:r>
            <a:r>
              <a:rPr kumimoji="1" lang="en-US" altLang="ja-JP" sz="800" b="0" i="0" u="none" strike="noStrike" kern="1200" cap="none" spc="0" normalizeH="0" baseline="0" noProof="0" dirty="0" err="1">
                <a:ln>
                  <a:noFill/>
                </a:ln>
                <a:solidFill>
                  <a:prstClr val="black">
                    <a:lumMod val="65000"/>
                    <a:lumOff val="35000"/>
                  </a:prstClr>
                </a:solidFill>
                <a:effectLst/>
                <a:uLnTx/>
                <a:uFillTx/>
                <a:latin typeface="Meiryo" panose="020B0604030504040204" pitchFamily="34" charset="-128"/>
                <a:ea typeface="Meiryo" panose="020B0604030504040204" pitchFamily="34" charset="-128"/>
                <a:cs typeface="+mn-cs"/>
              </a:rPr>
              <a:t>CO.,LTD</a:t>
            </a:r>
            <a:r>
              <a:rPr kumimoji="1" lang="en-US" altLang="ja-JP" sz="800" b="0" i="0" u="none" strike="noStrike" kern="1200" cap="none" spc="0" normalizeH="0" baseline="0" noProof="0" dirty="0">
                <a:ln>
                  <a:noFill/>
                </a:ln>
                <a:solidFill>
                  <a:prstClr val="black">
                    <a:lumMod val="65000"/>
                    <a:lumOff val="35000"/>
                  </a:prstClr>
                </a:solidFill>
                <a:effectLst/>
                <a:uLnTx/>
                <a:uFillTx/>
                <a:latin typeface="Meiryo" panose="020B0604030504040204" pitchFamily="34" charset="-128"/>
                <a:ea typeface="Meiryo" panose="020B0604030504040204" pitchFamily="34" charset="-128"/>
                <a:cs typeface="+mn-cs"/>
              </a:rPr>
              <a:t> &amp; </a:t>
            </a:r>
            <a:r>
              <a:rPr kumimoji="1" lang="en-US" altLang="ja-JP" sz="800" b="0" i="0" u="none" strike="noStrike" kern="1200" cap="none" spc="0" normalizeH="0" baseline="0" noProof="0" dirty="0" err="1">
                <a:ln>
                  <a:noFill/>
                </a:ln>
                <a:solidFill>
                  <a:prstClr val="black">
                    <a:lumMod val="65000"/>
                    <a:lumOff val="35000"/>
                  </a:prstClr>
                </a:solidFill>
                <a:effectLst/>
                <a:uLnTx/>
                <a:uFillTx/>
                <a:latin typeface="Meiryo" panose="020B0604030504040204" pitchFamily="34" charset="-128"/>
                <a:ea typeface="Meiryo" panose="020B0604030504040204" pitchFamily="34" charset="-128"/>
                <a:cs typeface="+mn-cs"/>
              </a:rPr>
              <a:t>WILLGATE</a:t>
            </a:r>
            <a:r>
              <a:rPr kumimoji="1" lang="en-US" altLang="ja-JP" sz="800" b="0" i="0" u="none" strike="noStrike" kern="1200" cap="none" spc="0" normalizeH="0" baseline="0" noProof="0" dirty="0">
                <a:ln>
                  <a:noFill/>
                </a:ln>
                <a:solidFill>
                  <a:prstClr val="black">
                    <a:lumMod val="65000"/>
                    <a:lumOff val="35000"/>
                  </a:prstClr>
                </a:solidFill>
                <a:effectLst/>
                <a:uLnTx/>
                <a:uFillTx/>
                <a:latin typeface="Meiryo" panose="020B0604030504040204" pitchFamily="34" charset="-128"/>
                <a:ea typeface="Meiryo" panose="020B0604030504040204" pitchFamily="34" charset="-128"/>
                <a:cs typeface="+mn-cs"/>
              </a:rPr>
              <a:t> .Inc All Rights Reserved.</a:t>
            </a:r>
            <a:endParaRPr kumimoji="1" lang="ja-JP" altLang="en-US" sz="800" b="0" i="0" u="none" strike="noStrike" kern="1200" cap="none" spc="0" normalizeH="0" baseline="0" noProof="0" dirty="0">
              <a:ln>
                <a:noFill/>
              </a:ln>
              <a:solidFill>
                <a:prstClr val="black">
                  <a:lumMod val="65000"/>
                  <a:lumOff val="35000"/>
                </a:prstClr>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lumMod val="65000"/>
                  <a:lumOff val="35000"/>
                </a:prstClr>
              </a:solidFill>
              <a:effectLst/>
              <a:uLnTx/>
              <a:uFillTx/>
              <a:latin typeface="Meiryo" panose="020B0604030504040204" pitchFamily="34" charset="-128"/>
              <a:ea typeface="Meiryo" panose="020B0604030504040204" pitchFamily="34" charset="-128"/>
              <a:cs typeface="+mn-cs"/>
            </a:endParaRPr>
          </a:p>
        </p:txBody>
      </p:sp>
      <p:sp>
        <p:nvSpPr>
          <p:cNvPr id="30" name="スライド番号プレースホルダー 1">
            <a:extLst>
              <a:ext uri="{FF2B5EF4-FFF2-40B4-BE49-F238E27FC236}">
                <a16:creationId xmlns:a16="http://schemas.microsoft.com/office/drawing/2014/main" id="{E451DE0B-E0F2-2C45-9D33-346C423FCBCE}"/>
              </a:ext>
            </a:extLst>
          </p:cNvPr>
          <p:cNvSpPr>
            <a:spLocks noGrp="1"/>
          </p:cNvSpPr>
          <p:nvPr>
            <p:ph type="sldNum" sz="quarter" idx="12"/>
          </p:nvPr>
        </p:nvSpPr>
        <p:spPr>
          <a:xfrm>
            <a:off x="7255618" y="6356352"/>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rPr>
              <a:t>6</a:t>
            </a: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grpSp>
        <p:nvGrpSpPr>
          <p:cNvPr id="71" name="グループ化 70">
            <a:extLst>
              <a:ext uri="{FF2B5EF4-FFF2-40B4-BE49-F238E27FC236}">
                <a16:creationId xmlns:a16="http://schemas.microsoft.com/office/drawing/2014/main" id="{FBAC189E-ECB9-6CB0-74E1-2B52E304B1EE}"/>
              </a:ext>
            </a:extLst>
          </p:cNvPr>
          <p:cNvGrpSpPr/>
          <p:nvPr/>
        </p:nvGrpSpPr>
        <p:grpSpPr>
          <a:xfrm>
            <a:off x="3724412" y="2109242"/>
            <a:ext cx="2644289" cy="917074"/>
            <a:chOff x="4161473" y="2109242"/>
            <a:chExt cx="2644289" cy="917074"/>
          </a:xfrm>
        </p:grpSpPr>
        <p:sp>
          <p:nvSpPr>
            <p:cNvPr id="31" name="角丸四角形 3">
              <a:extLst>
                <a:ext uri="{FF2B5EF4-FFF2-40B4-BE49-F238E27FC236}">
                  <a16:creationId xmlns:a16="http://schemas.microsoft.com/office/drawing/2014/main" id="{924A7899-7EE1-16E8-49C2-89B823C2FAD1}"/>
                </a:ext>
              </a:extLst>
            </p:cNvPr>
            <p:cNvSpPr/>
            <p:nvPr/>
          </p:nvSpPr>
          <p:spPr>
            <a:xfrm>
              <a:off x="4161473" y="2110235"/>
              <a:ext cx="2637412" cy="916081"/>
            </a:xfrm>
            <a:prstGeom prst="roundRect">
              <a:avLst>
                <a:gd name="adj" fmla="val 0"/>
              </a:avLst>
            </a:prstGeom>
            <a:solidFill>
              <a:schemeClr val="bg1"/>
            </a:solidFill>
            <a:ln>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descr="挿絵 が含まれている画像&#10;&#10;自動的に生成された説明">
              <a:extLst>
                <a:ext uri="{FF2B5EF4-FFF2-40B4-BE49-F238E27FC236}">
                  <a16:creationId xmlns:a16="http://schemas.microsoft.com/office/drawing/2014/main" id="{517E09C8-D7AA-BC8B-1C50-120C24DDFC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4668" y="2488820"/>
              <a:ext cx="432000" cy="432000"/>
            </a:xfrm>
            <a:prstGeom prst="rect">
              <a:avLst/>
            </a:prstGeom>
          </p:spPr>
        </p:pic>
        <p:sp>
          <p:nvSpPr>
            <p:cNvPr id="36" name="テキスト ボックス 35">
              <a:extLst>
                <a:ext uri="{FF2B5EF4-FFF2-40B4-BE49-F238E27FC236}">
                  <a16:creationId xmlns:a16="http://schemas.microsoft.com/office/drawing/2014/main" id="{3B60405D-E138-1AA4-C453-4C4EF88FF027}"/>
                </a:ext>
              </a:extLst>
            </p:cNvPr>
            <p:cNvSpPr txBox="1"/>
            <p:nvPr/>
          </p:nvSpPr>
          <p:spPr>
            <a:xfrm>
              <a:off x="5109972" y="2514050"/>
              <a:ext cx="1418978" cy="461665"/>
            </a:xfrm>
            <a:prstGeom prst="rect">
              <a:avLst/>
            </a:prstGeom>
            <a:noFill/>
          </p:spPr>
          <p:txBody>
            <a:bodyPr wrap="none" rtlCol="0">
              <a:spAutoFit/>
            </a:bodyPr>
            <a:lstStyle/>
            <a:p>
              <a:r>
                <a:rPr kumimoji="1" lang="en-US" altLang="ja-JP" sz="2400" b="1" spc="150" dirty="0">
                  <a:solidFill>
                    <a:schemeClr val="tx1">
                      <a:lumMod val="75000"/>
                      <a:lumOff val="25000"/>
                    </a:schemeClr>
                  </a:solidFill>
                  <a:latin typeface="Meiryo" panose="020B0604030504040204" pitchFamily="34" charset="-128"/>
                  <a:ea typeface="Meiryo" panose="020B0604030504040204" pitchFamily="34" charset="-128"/>
                </a:rPr>
                <a:t>209</a:t>
              </a:r>
              <a:r>
                <a:rPr kumimoji="1" lang="ja-JP" altLang="en-US" sz="2000" b="1" spc="150" dirty="0">
                  <a:solidFill>
                    <a:schemeClr val="tx1">
                      <a:lumMod val="75000"/>
                      <a:lumOff val="25000"/>
                    </a:schemeClr>
                  </a:solidFill>
                  <a:latin typeface="Meiryo" panose="020B0604030504040204" pitchFamily="34" charset="-128"/>
                  <a:ea typeface="Meiryo" panose="020B0604030504040204" pitchFamily="34" charset="-128"/>
                </a:rPr>
                <a:t>万人</a:t>
              </a:r>
              <a:endParaRPr kumimoji="1" lang="ja-JP" altLang="en-US" sz="2400" b="1"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6316854B-4F2E-0A35-C57A-8179BDE04660}"/>
                </a:ext>
              </a:extLst>
            </p:cNvPr>
            <p:cNvSpPr txBox="1"/>
            <p:nvPr/>
          </p:nvSpPr>
          <p:spPr>
            <a:xfrm>
              <a:off x="4921445" y="2640979"/>
              <a:ext cx="338554" cy="276999"/>
            </a:xfrm>
            <a:prstGeom prst="rect">
              <a:avLst/>
            </a:prstGeom>
            <a:noFill/>
          </p:spPr>
          <p:txBody>
            <a:bodyPr wrap="none" rtlCol="0">
              <a:spAutoFit/>
            </a:bodyPr>
            <a:lstStyle/>
            <a:p>
              <a:pPr algn="ct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約</a:t>
              </a:r>
            </a:p>
          </p:txBody>
        </p:sp>
        <p:sp>
          <p:nvSpPr>
            <p:cNvPr id="43" name="角丸四角形 20">
              <a:extLst>
                <a:ext uri="{FF2B5EF4-FFF2-40B4-BE49-F238E27FC236}">
                  <a16:creationId xmlns:a16="http://schemas.microsoft.com/office/drawing/2014/main" id="{902270AA-85D8-C662-993D-D291BE312AAF}"/>
                </a:ext>
              </a:extLst>
            </p:cNvPr>
            <p:cNvSpPr/>
            <p:nvPr/>
          </p:nvSpPr>
          <p:spPr>
            <a:xfrm>
              <a:off x="4168351" y="2109242"/>
              <a:ext cx="2637411" cy="280800"/>
            </a:xfrm>
            <a:prstGeom prst="roundRect">
              <a:avLst>
                <a:gd name="adj" fmla="val 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F3A1A9A0-1653-3CE1-F459-AF1D1938013A}"/>
                </a:ext>
              </a:extLst>
            </p:cNvPr>
            <p:cNvSpPr txBox="1"/>
            <p:nvPr/>
          </p:nvSpPr>
          <p:spPr>
            <a:xfrm>
              <a:off x="5186272" y="2140465"/>
              <a:ext cx="604654" cy="215444"/>
            </a:xfrm>
            <a:prstGeom prst="rect">
              <a:avLst/>
            </a:prstGeom>
            <a:noFill/>
          </p:spPr>
          <p:txBody>
            <a:bodyPr wrap="none" rtlCol="0">
              <a:spAutoFit/>
            </a:bodyPr>
            <a:lstStyle/>
            <a:p>
              <a:pPr algn="r"/>
              <a:r>
                <a:rPr kumimoji="1" lang="en-US" altLang="ja-JP" sz="800" b="1" spc="300" dirty="0">
                  <a:solidFill>
                    <a:schemeClr val="bg1"/>
                  </a:solidFill>
                  <a:latin typeface="Meiryo" panose="020B0604030504040204" pitchFamily="34" charset="-128"/>
                  <a:ea typeface="Meiryo" panose="020B0604030504040204" pitchFamily="34" charset="-128"/>
                </a:rPr>
                <a:t>LINE</a:t>
              </a:r>
              <a:endParaRPr kumimoji="1" lang="ja-JP" altLang="en-US" sz="800" b="1" spc="300">
                <a:solidFill>
                  <a:schemeClr val="bg1"/>
                </a:solidFill>
                <a:latin typeface="Meiryo" panose="020B0604030504040204" pitchFamily="34" charset="-128"/>
                <a:ea typeface="Meiryo" panose="020B0604030504040204" pitchFamily="34" charset="-128"/>
              </a:endParaRPr>
            </a:p>
          </p:txBody>
        </p:sp>
      </p:grpSp>
      <p:grpSp>
        <p:nvGrpSpPr>
          <p:cNvPr id="69" name="グループ化 68">
            <a:extLst>
              <a:ext uri="{FF2B5EF4-FFF2-40B4-BE49-F238E27FC236}">
                <a16:creationId xmlns:a16="http://schemas.microsoft.com/office/drawing/2014/main" id="{B0A730FA-3764-1E28-C52C-6E24B1124DDD}"/>
              </a:ext>
            </a:extLst>
          </p:cNvPr>
          <p:cNvGrpSpPr/>
          <p:nvPr/>
        </p:nvGrpSpPr>
        <p:grpSpPr>
          <a:xfrm>
            <a:off x="3725763" y="4189774"/>
            <a:ext cx="2637412" cy="917074"/>
            <a:chOff x="4162824" y="4189774"/>
            <a:chExt cx="2637412" cy="917074"/>
          </a:xfrm>
        </p:grpSpPr>
        <p:sp>
          <p:nvSpPr>
            <p:cNvPr id="32" name="角丸四角形 4">
              <a:extLst>
                <a:ext uri="{FF2B5EF4-FFF2-40B4-BE49-F238E27FC236}">
                  <a16:creationId xmlns:a16="http://schemas.microsoft.com/office/drawing/2014/main" id="{38B06FC9-5F85-8330-5D86-5B8C1855993C}"/>
                </a:ext>
              </a:extLst>
            </p:cNvPr>
            <p:cNvSpPr/>
            <p:nvPr/>
          </p:nvSpPr>
          <p:spPr>
            <a:xfrm>
              <a:off x="4162824" y="4190767"/>
              <a:ext cx="2637412" cy="916081"/>
            </a:xfrm>
            <a:prstGeom prst="roundRect">
              <a:avLst>
                <a:gd name="adj" fmla="val 0"/>
              </a:avLst>
            </a:prstGeom>
            <a:solidFill>
              <a:schemeClr val="bg1"/>
            </a:solidFill>
            <a:ln>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1C261559-77E6-2583-796C-C1B369DD06B9}"/>
                </a:ext>
              </a:extLst>
            </p:cNvPr>
            <p:cNvSpPr txBox="1"/>
            <p:nvPr/>
          </p:nvSpPr>
          <p:spPr>
            <a:xfrm>
              <a:off x="5220013" y="4594582"/>
              <a:ext cx="1191352" cy="461665"/>
            </a:xfrm>
            <a:prstGeom prst="rect">
              <a:avLst/>
            </a:prstGeom>
            <a:noFill/>
          </p:spPr>
          <p:txBody>
            <a:bodyPr wrap="none" rtlCol="0">
              <a:spAutoFit/>
            </a:bodyPr>
            <a:lstStyle/>
            <a:p>
              <a:r>
                <a:rPr kumimoji="1" lang="en-US" altLang="ja-JP" sz="2400" b="1" spc="150" dirty="0">
                  <a:solidFill>
                    <a:schemeClr val="tx1">
                      <a:lumMod val="75000"/>
                      <a:lumOff val="25000"/>
                    </a:schemeClr>
                  </a:solidFill>
                  <a:latin typeface="Meiryo" panose="020B0604030504040204" pitchFamily="34" charset="-128"/>
                  <a:ea typeface="Meiryo" panose="020B0604030504040204" pitchFamily="34" charset="-128"/>
                </a:rPr>
                <a:t>10</a:t>
              </a:r>
              <a:r>
                <a:rPr kumimoji="1" lang="ja-JP" altLang="en-US" sz="2000" b="1" spc="150" dirty="0">
                  <a:solidFill>
                    <a:schemeClr val="tx1">
                      <a:lumMod val="75000"/>
                      <a:lumOff val="25000"/>
                    </a:schemeClr>
                  </a:solidFill>
                  <a:latin typeface="Meiryo" panose="020B0604030504040204" pitchFamily="34" charset="-128"/>
                  <a:ea typeface="Meiryo" panose="020B0604030504040204" pitchFamily="34" charset="-128"/>
                </a:rPr>
                <a:t>万人</a:t>
              </a:r>
            </a:p>
          </p:txBody>
        </p:sp>
        <p:pic>
          <p:nvPicPr>
            <p:cNvPr id="38" name="図 37" descr="挿絵 が含まれている画像&#10;&#10;自動的に生成された説明">
              <a:extLst>
                <a:ext uri="{FF2B5EF4-FFF2-40B4-BE49-F238E27FC236}">
                  <a16:creationId xmlns:a16="http://schemas.microsoft.com/office/drawing/2014/main" id="{11687A2C-914D-C057-D3F4-642276194A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6824" y="4569352"/>
              <a:ext cx="432000" cy="432000"/>
            </a:xfrm>
            <a:prstGeom prst="rect">
              <a:avLst/>
            </a:prstGeom>
          </p:spPr>
        </p:pic>
        <p:sp>
          <p:nvSpPr>
            <p:cNvPr id="45" name="角丸四角形 22">
              <a:extLst>
                <a:ext uri="{FF2B5EF4-FFF2-40B4-BE49-F238E27FC236}">
                  <a16:creationId xmlns:a16="http://schemas.microsoft.com/office/drawing/2014/main" id="{818499EC-3F17-A2F7-7930-181790217FE8}"/>
                </a:ext>
              </a:extLst>
            </p:cNvPr>
            <p:cNvSpPr/>
            <p:nvPr/>
          </p:nvSpPr>
          <p:spPr>
            <a:xfrm>
              <a:off x="4162824" y="4189774"/>
              <a:ext cx="2637412" cy="280800"/>
            </a:xfrm>
            <a:prstGeom prst="roundRect">
              <a:avLst>
                <a:gd name="adj" fmla="val 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173258FC-BA57-1297-36E1-6A19E20FA0A0}"/>
                </a:ext>
              </a:extLst>
            </p:cNvPr>
            <p:cNvSpPr txBox="1"/>
            <p:nvPr/>
          </p:nvSpPr>
          <p:spPr>
            <a:xfrm>
              <a:off x="4985096" y="4220997"/>
              <a:ext cx="1007007" cy="215444"/>
            </a:xfrm>
            <a:prstGeom prst="rect">
              <a:avLst/>
            </a:prstGeom>
            <a:noFill/>
          </p:spPr>
          <p:txBody>
            <a:bodyPr wrap="none" rtlCol="0">
              <a:spAutoFit/>
            </a:bodyPr>
            <a:lstStyle/>
            <a:p>
              <a:pPr algn="r"/>
              <a:r>
                <a:rPr kumimoji="1" lang="en-US" altLang="ja-JP" sz="800" b="1" spc="300" dirty="0">
                  <a:solidFill>
                    <a:schemeClr val="bg1"/>
                  </a:solidFill>
                  <a:latin typeface="Meiryo" panose="020B0604030504040204" pitchFamily="34" charset="-128"/>
                  <a:ea typeface="Meiryo" panose="020B0604030504040204" pitchFamily="34" charset="-128"/>
                </a:rPr>
                <a:t>Facebook</a:t>
              </a:r>
              <a:endParaRPr kumimoji="1" lang="ja-JP" altLang="en-US" sz="800" b="1" spc="300">
                <a:solidFill>
                  <a:schemeClr val="bg1"/>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548E4623-157E-A79B-800B-DA09F4E6FAD4}"/>
                </a:ext>
              </a:extLst>
            </p:cNvPr>
            <p:cNvSpPr txBox="1"/>
            <p:nvPr/>
          </p:nvSpPr>
          <p:spPr>
            <a:xfrm>
              <a:off x="4996214" y="4721511"/>
              <a:ext cx="338554" cy="276999"/>
            </a:xfrm>
            <a:prstGeom prst="rect">
              <a:avLst/>
            </a:prstGeom>
            <a:noFill/>
          </p:spPr>
          <p:txBody>
            <a:bodyPr wrap="none" rtlCol="0">
              <a:spAutoFit/>
            </a:bodyPr>
            <a:lstStyle/>
            <a:p>
              <a:pPr algn="ct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約</a:t>
              </a:r>
            </a:p>
          </p:txBody>
        </p:sp>
      </p:grpSp>
      <p:sp>
        <p:nvSpPr>
          <p:cNvPr id="53" name="正方形/長方形 52">
            <a:extLst>
              <a:ext uri="{FF2B5EF4-FFF2-40B4-BE49-F238E27FC236}">
                <a16:creationId xmlns:a16="http://schemas.microsoft.com/office/drawing/2014/main" id="{3F6A5F38-A324-21AB-4049-35325F3D9D6A}"/>
              </a:ext>
            </a:extLst>
          </p:cNvPr>
          <p:cNvSpPr/>
          <p:nvPr/>
        </p:nvSpPr>
        <p:spPr>
          <a:xfrm>
            <a:off x="6749590" y="3688827"/>
            <a:ext cx="2646351" cy="119225"/>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000EE582-02DD-608A-DA16-9017D6750335}"/>
              </a:ext>
            </a:extLst>
          </p:cNvPr>
          <p:cNvSpPr txBox="1"/>
          <p:nvPr/>
        </p:nvSpPr>
        <p:spPr>
          <a:xfrm>
            <a:off x="6528436" y="3250610"/>
            <a:ext cx="3078087" cy="338554"/>
          </a:xfrm>
          <a:prstGeom prst="rect">
            <a:avLst/>
          </a:prstGeom>
          <a:noFill/>
        </p:spPr>
        <p:txBody>
          <a:bodyPr wrap="none" rtlCol="0">
            <a:spAutoFit/>
          </a:bodyPr>
          <a:lstStyle/>
          <a:p>
            <a:pPr algn="ctr"/>
            <a:r>
              <a:rPr kumimoji="1" lang="en-US" altLang="ja-JP" sz="800" b="1" spc="300">
                <a:solidFill>
                  <a:srgbClr val="F74E92"/>
                </a:solidFill>
                <a:latin typeface="Meiryo" panose="020B0604030504040204" pitchFamily="34" charset="-128"/>
                <a:ea typeface="Meiryo" panose="020B0604030504040204" pitchFamily="34" charset="-128"/>
              </a:rPr>
              <a:t>Yahoo!</a:t>
            </a:r>
            <a:r>
              <a:rPr kumimoji="1" lang="ja-JP" altLang="en-US" sz="800" b="1" spc="300">
                <a:solidFill>
                  <a:srgbClr val="F74E92"/>
                </a:solidFill>
                <a:latin typeface="Meiryo" panose="020B0604030504040204" pitchFamily="34" charset="-128"/>
                <a:ea typeface="Meiryo" panose="020B0604030504040204" pitchFamily="34" charset="-128"/>
              </a:rPr>
              <a:t>ニュース</a:t>
            </a:r>
            <a:r>
              <a:rPr kumimoji="1" lang="en-US" altLang="ja-JP" sz="800" b="1" spc="300" dirty="0">
                <a:solidFill>
                  <a:srgbClr val="F74E92"/>
                </a:solidFill>
                <a:latin typeface="Meiryo" panose="020B0604030504040204" pitchFamily="34" charset="-128"/>
                <a:ea typeface="Meiryo" panose="020B0604030504040204" pitchFamily="34" charset="-128"/>
              </a:rPr>
              <a:t>/goo/</a:t>
            </a:r>
            <a:r>
              <a:rPr kumimoji="1" lang="en-US" altLang="ja-JP" sz="800" b="1" spc="300" dirty="0" err="1">
                <a:solidFill>
                  <a:srgbClr val="F74E92"/>
                </a:solidFill>
                <a:latin typeface="Meiryo" panose="020B0604030504040204" pitchFamily="34" charset="-128"/>
                <a:ea typeface="Meiryo" panose="020B0604030504040204" pitchFamily="34" charset="-128"/>
              </a:rPr>
              <a:t>dmenu</a:t>
            </a:r>
            <a:r>
              <a:rPr kumimoji="1" lang="ja-JP" altLang="en-US" sz="800" b="1" spc="300" dirty="0">
                <a:solidFill>
                  <a:srgbClr val="F74E92"/>
                </a:solidFill>
                <a:latin typeface="Meiryo" panose="020B0604030504040204" pitchFamily="34" charset="-128"/>
                <a:ea typeface="Meiryo" panose="020B0604030504040204" pitchFamily="34" charset="-128"/>
              </a:rPr>
              <a:t>ニュース</a:t>
            </a:r>
            <a:br>
              <a:rPr kumimoji="1" lang="en-US" altLang="ja-JP" sz="800" b="1" spc="300" dirty="0">
                <a:solidFill>
                  <a:srgbClr val="F74E92"/>
                </a:solidFill>
                <a:latin typeface="Meiryo" panose="020B0604030504040204" pitchFamily="34" charset="-128"/>
                <a:ea typeface="Meiryo" panose="020B0604030504040204" pitchFamily="34" charset="-128"/>
              </a:rPr>
            </a:br>
            <a:r>
              <a:rPr kumimoji="1" lang="en-US" altLang="ja-JP" sz="800" b="1" spc="300" dirty="0">
                <a:solidFill>
                  <a:srgbClr val="F74E92"/>
                </a:solidFill>
                <a:latin typeface="Meiryo" panose="020B0604030504040204" pitchFamily="34" charset="-128"/>
                <a:ea typeface="Meiryo" panose="020B0604030504040204" pitchFamily="34" charset="-128"/>
              </a:rPr>
              <a:t>TRILL/antenna </a:t>
            </a:r>
            <a:r>
              <a:rPr kumimoji="1" lang="en-US" altLang="ja-JP" sz="800" b="1" spc="300" dirty="0" err="1">
                <a:solidFill>
                  <a:srgbClr val="F74E92"/>
                </a:solidFill>
                <a:latin typeface="Meiryo" panose="020B0604030504040204" pitchFamily="34" charset="-128"/>
                <a:ea typeface="Meiryo" panose="020B0604030504040204" pitchFamily="34" charset="-128"/>
              </a:rPr>
              <a:t>etc</a:t>
            </a:r>
            <a:r>
              <a:rPr kumimoji="1" lang="en-US" altLang="ja-JP" sz="800" b="1" spc="300" dirty="0">
                <a:solidFill>
                  <a:srgbClr val="F74E92"/>
                </a:solidFill>
                <a:latin typeface="Meiryo" panose="020B0604030504040204" pitchFamily="34" charset="-128"/>
                <a:ea typeface="Meiryo" panose="020B0604030504040204" pitchFamily="34" charset="-128"/>
              </a:rPr>
              <a:t>…</a:t>
            </a:r>
            <a:endParaRPr kumimoji="1" lang="ja-JP" altLang="en-US" sz="800" b="1" spc="300" dirty="0">
              <a:solidFill>
                <a:srgbClr val="F74E92"/>
              </a:solidFill>
              <a:latin typeface="Meiryo" panose="020B0604030504040204" pitchFamily="34" charset="-128"/>
              <a:ea typeface="Meiryo" panose="020B0604030504040204" pitchFamily="34" charset="-128"/>
            </a:endParaRPr>
          </a:p>
        </p:txBody>
      </p:sp>
      <p:pic>
        <p:nvPicPr>
          <p:cNvPr id="14" name="図 13" descr="食品 が含まれている画像&#10;&#10;自動的に生成された説明">
            <a:extLst>
              <a:ext uri="{FF2B5EF4-FFF2-40B4-BE49-F238E27FC236}">
                <a16:creationId xmlns:a16="http://schemas.microsoft.com/office/drawing/2014/main" id="{2B87AEE8-FD3A-669E-79D6-ACC97A2B99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2734" y="2160530"/>
            <a:ext cx="1823304" cy="3769572"/>
          </a:xfrm>
          <a:prstGeom prst="rect">
            <a:avLst/>
          </a:prstGeom>
        </p:spPr>
      </p:pic>
      <p:sp>
        <p:nvSpPr>
          <p:cNvPr id="4" name="角丸四角形 3">
            <a:extLst>
              <a:ext uri="{FF2B5EF4-FFF2-40B4-BE49-F238E27FC236}">
                <a16:creationId xmlns:a16="http://schemas.microsoft.com/office/drawing/2014/main" id="{3E5E7A46-4667-0545-92C7-66EA01661971}"/>
              </a:ext>
            </a:extLst>
          </p:cNvPr>
          <p:cNvSpPr/>
          <p:nvPr/>
        </p:nvSpPr>
        <p:spPr>
          <a:xfrm>
            <a:off x="644514" y="4699038"/>
            <a:ext cx="2537128" cy="1326129"/>
          </a:xfrm>
          <a:prstGeom prst="roundRect">
            <a:avLst>
              <a:gd name="adj" fmla="val 8884"/>
            </a:avLst>
          </a:prstGeom>
          <a:solidFill>
            <a:schemeClr val="bg1"/>
          </a:solidFill>
          <a:ln>
            <a:solidFill>
              <a:srgbClr val="EF7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4" name="グループ化 23">
            <a:extLst>
              <a:ext uri="{FF2B5EF4-FFF2-40B4-BE49-F238E27FC236}">
                <a16:creationId xmlns:a16="http://schemas.microsoft.com/office/drawing/2014/main" id="{54E6EFCC-6C29-0743-ABD1-2A9DCD6C6865}"/>
              </a:ext>
            </a:extLst>
          </p:cNvPr>
          <p:cNvGrpSpPr/>
          <p:nvPr/>
        </p:nvGrpSpPr>
        <p:grpSpPr>
          <a:xfrm>
            <a:off x="1562038" y="5328220"/>
            <a:ext cx="1224000" cy="512562"/>
            <a:chOff x="2601154" y="2794357"/>
            <a:chExt cx="1224000" cy="512562"/>
          </a:xfrm>
        </p:grpSpPr>
        <p:sp>
          <p:nvSpPr>
            <p:cNvPr id="5" name="正方形/長方形 4">
              <a:extLst>
                <a:ext uri="{FF2B5EF4-FFF2-40B4-BE49-F238E27FC236}">
                  <a16:creationId xmlns:a16="http://schemas.microsoft.com/office/drawing/2014/main" id="{6235B632-7641-544B-9E52-7BEBCA3BD318}"/>
                </a:ext>
              </a:extLst>
            </p:cNvPr>
            <p:cNvSpPr/>
            <p:nvPr/>
          </p:nvSpPr>
          <p:spPr>
            <a:xfrm>
              <a:off x="2601154" y="2794357"/>
              <a:ext cx="1224000" cy="73693"/>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C1E5E4A6-E65C-1940-8D89-C2433178ADA6}"/>
                </a:ext>
              </a:extLst>
            </p:cNvPr>
            <p:cNvSpPr/>
            <p:nvPr/>
          </p:nvSpPr>
          <p:spPr>
            <a:xfrm>
              <a:off x="2601156" y="3233226"/>
              <a:ext cx="1044000" cy="73693"/>
            </a:xfrm>
            <a:prstGeom prst="rect">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3" name="テキスト ボックス 12">
            <a:extLst>
              <a:ext uri="{FF2B5EF4-FFF2-40B4-BE49-F238E27FC236}">
                <a16:creationId xmlns:a16="http://schemas.microsoft.com/office/drawing/2014/main" id="{827FF785-71E2-A24A-AC25-8699F235C86A}"/>
              </a:ext>
            </a:extLst>
          </p:cNvPr>
          <p:cNvSpPr txBox="1"/>
          <p:nvPr/>
        </p:nvSpPr>
        <p:spPr>
          <a:xfrm>
            <a:off x="876233" y="4961091"/>
            <a:ext cx="1906291" cy="977191"/>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15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月間</a:t>
            </a:r>
            <a:r>
              <a:rPr kumimoji="1" lang="en" altLang="ja-JP" sz="1000" b="0" i="0" u="none" strike="noStrike" kern="1200" cap="none" spc="15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PV  </a:t>
            </a:r>
            <a:r>
              <a:rPr kumimoji="1" lang="ja-JP" altLang="en-US" sz="1600" b="1" i="0" u="none" strike="noStrike" kern="1200" cap="none" spc="15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約</a:t>
            </a:r>
            <a:r>
              <a:rPr kumimoji="1" lang="en-US" altLang="ja-JP" sz="2000" b="1" spc="150" dirty="0">
                <a:solidFill>
                  <a:prstClr val="black">
                    <a:lumMod val="75000"/>
                    <a:lumOff val="25000"/>
                  </a:prstClr>
                </a:solidFill>
                <a:latin typeface="Meiryo" panose="020B0604030504040204" pitchFamily="34" charset="-128"/>
                <a:ea typeface="Meiryo" panose="020B0604030504040204" pitchFamily="34" charset="-128"/>
              </a:rPr>
              <a:t>820</a:t>
            </a:r>
            <a:r>
              <a:rPr kumimoji="1" lang="ja-JP" altLang="en-US" sz="2000" b="1" i="0" u="none" strike="noStrike" kern="1200" cap="none" spc="15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万</a:t>
            </a: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15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月間</a:t>
            </a:r>
            <a:r>
              <a:rPr kumimoji="1" lang="en" altLang="ja-JP" sz="1000" b="0" i="0" u="none" strike="noStrike" kern="1200" cap="none" spc="15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UU </a:t>
            </a:r>
            <a:r>
              <a:rPr kumimoji="1" lang="en-US" altLang="ja-JP" sz="1000" b="0" i="0" u="none" strike="noStrike" kern="1200" cap="none" spc="15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 </a:t>
            </a:r>
            <a:r>
              <a:rPr kumimoji="1" lang="ja-JP" altLang="en-US" sz="1600" b="1" i="0" u="none" strike="noStrike" kern="1200" cap="none" spc="15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約</a:t>
            </a:r>
            <a:r>
              <a:rPr kumimoji="1" lang="en-US" altLang="ja-JP" sz="2000" b="1" spc="150" dirty="0">
                <a:solidFill>
                  <a:prstClr val="black">
                    <a:lumMod val="75000"/>
                    <a:lumOff val="25000"/>
                  </a:prstClr>
                </a:solidFill>
                <a:latin typeface="Meiryo" panose="020B0604030504040204" pitchFamily="34" charset="-128"/>
                <a:ea typeface="Meiryo" panose="020B0604030504040204" pitchFamily="34" charset="-128"/>
              </a:rPr>
              <a:t>400</a:t>
            </a:r>
            <a:r>
              <a:rPr kumimoji="1" lang="ja-JP" altLang="en-US" sz="2000" b="1" i="0" u="none" strike="noStrike" kern="1200" cap="none" spc="15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n-cs"/>
              </a:rPr>
              <a:t>万</a:t>
            </a:r>
          </a:p>
        </p:txBody>
      </p:sp>
      <p:sp>
        <p:nvSpPr>
          <p:cNvPr id="28" name="テキスト ボックス 27">
            <a:extLst>
              <a:ext uri="{FF2B5EF4-FFF2-40B4-BE49-F238E27FC236}">
                <a16:creationId xmlns:a16="http://schemas.microsoft.com/office/drawing/2014/main" id="{E84B69ED-9D14-824D-BE61-20E23199B998}"/>
              </a:ext>
            </a:extLst>
          </p:cNvPr>
          <p:cNvSpPr txBox="1"/>
          <p:nvPr/>
        </p:nvSpPr>
        <p:spPr>
          <a:xfrm>
            <a:off x="1427207" y="4791639"/>
            <a:ext cx="97174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300" normalizeH="0" baseline="0" noProof="0">
                <a:ln>
                  <a:noFill/>
                </a:ln>
                <a:solidFill>
                  <a:srgbClr val="A5A5A5"/>
                </a:solidFill>
                <a:effectLst/>
                <a:uLnTx/>
                <a:uFillTx/>
                <a:latin typeface="Meiryo" panose="020B0604030504040204" pitchFamily="34" charset="-128"/>
                <a:ea typeface="Meiryo" panose="020B0604030504040204" pitchFamily="34" charset="-128"/>
                <a:cs typeface="+mn-cs"/>
              </a:rPr>
              <a:t>サイト内</a:t>
            </a:r>
            <a:r>
              <a:rPr kumimoji="1" lang="en-US" altLang="ja-JP" sz="800" b="1" i="0" u="none" strike="noStrike" kern="1200" cap="none" spc="300" normalizeH="0" baseline="0" noProof="0" dirty="0">
                <a:ln>
                  <a:noFill/>
                </a:ln>
                <a:solidFill>
                  <a:srgbClr val="A5A5A5"/>
                </a:solidFill>
                <a:effectLst/>
                <a:uLnTx/>
                <a:uFillTx/>
                <a:latin typeface="Meiryo" panose="020B0604030504040204" pitchFamily="34" charset="-128"/>
                <a:ea typeface="Meiryo" panose="020B0604030504040204" pitchFamily="34" charset="-128"/>
                <a:cs typeface="+mn-cs"/>
              </a:rPr>
              <a:t>PV</a:t>
            </a:r>
            <a:endParaRPr kumimoji="1" lang="ja-JP" altLang="en-US" sz="800" b="1" i="0" u="none" strike="noStrike" kern="1200" cap="none" spc="300" normalizeH="0" baseline="0" noProof="0">
              <a:ln>
                <a:noFill/>
              </a:ln>
              <a:solidFill>
                <a:srgbClr val="A5A5A5"/>
              </a:solidFill>
              <a:effectLst/>
              <a:uLnTx/>
              <a:uFillTx/>
              <a:latin typeface="Meiryo" panose="020B0604030504040204" pitchFamily="34" charset="-128"/>
              <a:ea typeface="Meiryo" panose="020B0604030504040204" pitchFamily="34" charset="-128"/>
              <a:cs typeface="+mn-cs"/>
            </a:endParaRPr>
          </a:p>
        </p:txBody>
      </p:sp>
      <p:grpSp>
        <p:nvGrpSpPr>
          <p:cNvPr id="70" name="グループ化 69">
            <a:extLst>
              <a:ext uri="{FF2B5EF4-FFF2-40B4-BE49-F238E27FC236}">
                <a16:creationId xmlns:a16="http://schemas.microsoft.com/office/drawing/2014/main" id="{9593B20D-2604-FA09-F7A5-2D06B064CE39}"/>
              </a:ext>
            </a:extLst>
          </p:cNvPr>
          <p:cNvGrpSpPr/>
          <p:nvPr/>
        </p:nvGrpSpPr>
        <p:grpSpPr>
          <a:xfrm>
            <a:off x="3720017" y="3150527"/>
            <a:ext cx="2644289" cy="917074"/>
            <a:chOff x="4157078" y="3150527"/>
            <a:chExt cx="2644289" cy="917074"/>
          </a:xfrm>
        </p:grpSpPr>
        <p:sp>
          <p:nvSpPr>
            <p:cNvPr id="21" name="角丸四角形 3">
              <a:extLst>
                <a:ext uri="{FF2B5EF4-FFF2-40B4-BE49-F238E27FC236}">
                  <a16:creationId xmlns:a16="http://schemas.microsoft.com/office/drawing/2014/main" id="{D07119F5-8EE4-908B-9BDC-8132267D4338}"/>
                </a:ext>
              </a:extLst>
            </p:cNvPr>
            <p:cNvSpPr/>
            <p:nvPr/>
          </p:nvSpPr>
          <p:spPr>
            <a:xfrm>
              <a:off x="4157078" y="3151520"/>
              <a:ext cx="2637412" cy="916081"/>
            </a:xfrm>
            <a:prstGeom prst="roundRect">
              <a:avLst>
                <a:gd name="adj" fmla="val 0"/>
              </a:avLst>
            </a:prstGeom>
            <a:solidFill>
              <a:schemeClr val="bg1"/>
            </a:solidFill>
            <a:ln>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286009A1-6272-F150-733C-A4C8C4B9E03D}"/>
                </a:ext>
              </a:extLst>
            </p:cNvPr>
            <p:cNvSpPr txBox="1"/>
            <p:nvPr/>
          </p:nvSpPr>
          <p:spPr>
            <a:xfrm>
              <a:off x="5105577" y="3555335"/>
              <a:ext cx="1191352" cy="461665"/>
            </a:xfrm>
            <a:prstGeom prst="rect">
              <a:avLst/>
            </a:prstGeom>
            <a:noFill/>
          </p:spPr>
          <p:txBody>
            <a:bodyPr wrap="none" rtlCol="0">
              <a:spAutoFit/>
            </a:bodyPr>
            <a:lstStyle/>
            <a:p>
              <a:r>
                <a:rPr kumimoji="1" lang="en-US" altLang="ja-JP" sz="2400" b="1" spc="150" dirty="0">
                  <a:solidFill>
                    <a:schemeClr val="tx1">
                      <a:lumMod val="75000"/>
                      <a:lumOff val="25000"/>
                    </a:schemeClr>
                  </a:solidFill>
                  <a:latin typeface="Meiryo" panose="020B0604030504040204" pitchFamily="34" charset="-128"/>
                  <a:ea typeface="Meiryo" panose="020B0604030504040204" pitchFamily="34" charset="-128"/>
                </a:rPr>
                <a:t>30</a:t>
              </a:r>
              <a:r>
                <a:rPr kumimoji="1" lang="ja-JP" altLang="en-US" sz="2000" b="1" spc="150">
                  <a:solidFill>
                    <a:schemeClr val="tx1">
                      <a:lumMod val="75000"/>
                      <a:lumOff val="25000"/>
                    </a:schemeClr>
                  </a:solidFill>
                  <a:latin typeface="Meiryo" panose="020B0604030504040204" pitchFamily="34" charset="-128"/>
                  <a:ea typeface="Meiryo" panose="020B0604030504040204" pitchFamily="34" charset="-128"/>
                </a:rPr>
                <a:t>万人</a:t>
              </a:r>
              <a:endParaRPr kumimoji="1" lang="ja-JP" altLang="en-US" sz="2400" b="1"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9C341C0A-4EF8-FFE9-9754-F9DFF6784B5A}"/>
                </a:ext>
              </a:extLst>
            </p:cNvPr>
            <p:cNvSpPr txBox="1"/>
            <p:nvPr/>
          </p:nvSpPr>
          <p:spPr>
            <a:xfrm>
              <a:off x="4917050" y="3682264"/>
              <a:ext cx="338554" cy="276999"/>
            </a:xfrm>
            <a:prstGeom prst="rect">
              <a:avLst/>
            </a:prstGeom>
            <a:noFill/>
          </p:spPr>
          <p:txBody>
            <a:bodyPr wrap="none" rtlCol="0">
              <a:spAutoFit/>
            </a:bodyPr>
            <a:lstStyle/>
            <a:p>
              <a:pPr algn="ct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約</a:t>
              </a:r>
            </a:p>
          </p:txBody>
        </p:sp>
        <p:sp>
          <p:nvSpPr>
            <p:cNvPr id="56" name="角丸四角形 20">
              <a:extLst>
                <a:ext uri="{FF2B5EF4-FFF2-40B4-BE49-F238E27FC236}">
                  <a16:creationId xmlns:a16="http://schemas.microsoft.com/office/drawing/2014/main" id="{DBA021BF-A0F0-922B-9018-7DE20936E0C3}"/>
                </a:ext>
              </a:extLst>
            </p:cNvPr>
            <p:cNvSpPr/>
            <p:nvPr/>
          </p:nvSpPr>
          <p:spPr>
            <a:xfrm>
              <a:off x="4163956" y="3150527"/>
              <a:ext cx="2637411" cy="280800"/>
            </a:xfrm>
            <a:prstGeom prst="roundRect">
              <a:avLst>
                <a:gd name="adj" fmla="val 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7ABA8A5D-B94F-8163-4161-CCF8D8967FC7}"/>
                </a:ext>
              </a:extLst>
            </p:cNvPr>
            <p:cNvSpPr txBox="1"/>
            <p:nvPr/>
          </p:nvSpPr>
          <p:spPr>
            <a:xfrm>
              <a:off x="4868878" y="3181750"/>
              <a:ext cx="1239443" cy="215444"/>
            </a:xfrm>
            <a:prstGeom prst="rect">
              <a:avLst/>
            </a:prstGeom>
            <a:noFill/>
          </p:spPr>
          <p:txBody>
            <a:bodyPr wrap="none" rtlCol="0">
              <a:spAutoFit/>
            </a:bodyPr>
            <a:lstStyle/>
            <a:p>
              <a:pPr algn="r"/>
              <a:r>
                <a:rPr kumimoji="1" lang="en-US" altLang="ja-JP" sz="800" b="1" spc="300" dirty="0">
                  <a:solidFill>
                    <a:schemeClr val="bg1"/>
                  </a:solidFill>
                  <a:latin typeface="Meiryo" panose="020B0604030504040204" pitchFamily="34" charset="-128"/>
                  <a:ea typeface="Meiryo" panose="020B0604030504040204" pitchFamily="34" charset="-128"/>
                </a:rPr>
                <a:t>SMARTNEWS</a:t>
              </a:r>
              <a:endParaRPr kumimoji="1" lang="ja-JP" altLang="en-US" sz="800" b="1" spc="300">
                <a:solidFill>
                  <a:schemeClr val="bg1"/>
                </a:solidFill>
                <a:latin typeface="Meiryo" panose="020B0604030504040204" pitchFamily="34" charset="-128"/>
                <a:ea typeface="Meiryo" panose="020B0604030504040204" pitchFamily="34" charset="-128"/>
              </a:endParaRPr>
            </a:p>
          </p:txBody>
        </p:sp>
        <p:pic>
          <p:nvPicPr>
            <p:cNvPr id="58" name="図 57">
              <a:extLst>
                <a:ext uri="{FF2B5EF4-FFF2-40B4-BE49-F238E27FC236}">
                  <a16:creationId xmlns:a16="http://schemas.microsoft.com/office/drawing/2014/main" id="{42570795-47AD-31BF-5091-933A8890967E}"/>
                </a:ext>
              </a:extLst>
            </p:cNvPr>
            <p:cNvPicPr>
              <a:picLocks noChangeAspect="1"/>
            </p:cNvPicPr>
            <p:nvPr/>
          </p:nvPicPr>
          <p:blipFill>
            <a:blip r:embed="rId5"/>
            <a:stretch>
              <a:fillRect/>
            </a:stretch>
          </p:blipFill>
          <p:spPr>
            <a:xfrm>
              <a:off x="4284668" y="3522371"/>
              <a:ext cx="436892" cy="436892"/>
            </a:xfrm>
            <a:prstGeom prst="rect">
              <a:avLst/>
            </a:prstGeom>
          </p:spPr>
        </p:pic>
      </p:grpSp>
      <p:grpSp>
        <p:nvGrpSpPr>
          <p:cNvPr id="68" name="グループ化 67">
            <a:extLst>
              <a:ext uri="{FF2B5EF4-FFF2-40B4-BE49-F238E27FC236}">
                <a16:creationId xmlns:a16="http://schemas.microsoft.com/office/drawing/2014/main" id="{F9EA1337-25DE-9D26-B434-14BF8790801A}"/>
              </a:ext>
            </a:extLst>
          </p:cNvPr>
          <p:cNvGrpSpPr/>
          <p:nvPr/>
        </p:nvGrpSpPr>
        <p:grpSpPr>
          <a:xfrm>
            <a:off x="3718885" y="5240025"/>
            <a:ext cx="2652629" cy="917074"/>
            <a:chOff x="4155946" y="5240025"/>
            <a:chExt cx="2652629" cy="917074"/>
          </a:xfrm>
        </p:grpSpPr>
        <p:sp>
          <p:nvSpPr>
            <p:cNvPr id="27" name="角丸四角形 2">
              <a:extLst>
                <a:ext uri="{FF2B5EF4-FFF2-40B4-BE49-F238E27FC236}">
                  <a16:creationId xmlns:a16="http://schemas.microsoft.com/office/drawing/2014/main" id="{A868660D-8A90-F45F-4D65-97CB766A8F75}"/>
                </a:ext>
              </a:extLst>
            </p:cNvPr>
            <p:cNvSpPr/>
            <p:nvPr/>
          </p:nvSpPr>
          <p:spPr>
            <a:xfrm>
              <a:off x="4155946" y="5241018"/>
              <a:ext cx="2644289" cy="916081"/>
            </a:xfrm>
            <a:prstGeom prst="roundRect">
              <a:avLst>
                <a:gd name="adj" fmla="val 0"/>
              </a:avLst>
            </a:prstGeom>
            <a:solidFill>
              <a:schemeClr val="bg1"/>
            </a:solidFill>
            <a:ln>
              <a:solidFill>
                <a:srgbClr val="F74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5046A5B2-CBF7-88C6-686F-1324E61631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09947" y="5619603"/>
              <a:ext cx="432000" cy="432000"/>
            </a:xfrm>
            <a:prstGeom prst="rect">
              <a:avLst/>
            </a:prstGeom>
          </p:spPr>
        </p:pic>
        <p:sp>
          <p:nvSpPr>
            <p:cNvPr id="35" name="テキスト ボックス 34">
              <a:extLst>
                <a:ext uri="{FF2B5EF4-FFF2-40B4-BE49-F238E27FC236}">
                  <a16:creationId xmlns:a16="http://schemas.microsoft.com/office/drawing/2014/main" id="{A121C4D8-F103-781B-4C53-28F773BBFA8D}"/>
                </a:ext>
              </a:extLst>
            </p:cNvPr>
            <p:cNvSpPr txBox="1"/>
            <p:nvPr/>
          </p:nvSpPr>
          <p:spPr>
            <a:xfrm>
              <a:off x="6004285" y="5721620"/>
              <a:ext cx="740908" cy="338554"/>
            </a:xfrm>
            <a:prstGeom prst="rect">
              <a:avLst/>
            </a:prstGeom>
            <a:noFill/>
          </p:spPr>
          <p:txBody>
            <a:bodyPr wrap="none" rtlCol="0">
              <a:spAutoFit/>
            </a:bodyPr>
            <a:lstStyle/>
            <a:p>
              <a:r>
                <a:rPr kumimoji="1" lang="en-US" altLang="ja-JP" sz="1600" b="1" spc="150" dirty="0">
                  <a:solidFill>
                    <a:schemeClr val="tx1">
                      <a:lumMod val="75000"/>
                      <a:lumOff val="25000"/>
                    </a:schemeClr>
                  </a:solidFill>
                  <a:latin typeface="Meiryo" panose="020B0604030504040204" pitchFamily="34" charset="-128"/>
                  <a:ea typeface="Meiryo" panose="020B0604030504040204" pitchFamily="34" charset="-128"/>
                </a:rPr>
                <a:t>3</a:t>
              </a:r>
              <a:r>
                <a:rPr kumimoji="1" lang="ja-JP" altLang="en-US" sz="1400" b="1" spc="150">
                  <a:solidFill>
                    <a:schemeClr val="tx1">
                      <a:lumMod val="75000"/>
                      <a:lumOff val="25000"/>
                    </a:schemeClr>
                  </a:solidFill>
                  <a:latin typeface="Meiryo" panose="020B0604030504040204" pitchFamily="34" charset="-128"/>
                  <a:ea typeface="Meiryo" panose="020B0604030504040204" pitchFamily="34" charset="-128"/>
                </a:rPr>
                <a:t>万人</a:t>
              </a:r>
              <a:endParaRPr kumimoji="1" lang="ja-JP" altLang="en-US" sz="1400" b="1" spc="15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9" name="角丸四角形 16">
              <a:extLst>
                <a:ext uri="{FF2B5EF4-FFF2-40B4-BE49-F238E27FC236}">
                  <a16:creationId xmlns:a16="http://schemas.microsoft.com/office/drawing/2014/main" id="{23CC517E-4D96-223F-AA38-4DD07954A692}"/>
                </a:ext>
              </a:extLst>
            </p:cNvPr>
            <p:cNvSpPr/>
            <p:nvPr/>
          </p:nvSpPr>
          <p:spPr>
            <a:xfrm>
              <a:off x="4155947" y="5240025"/>
              <a:ext cx="2652628" cy="280800"/>
            </a:xfrm>
            <a:prstGeom prst="roundRect">
              <a:avLst>
                <a:gd name="adj" fmla="val 0"/>
              </a:avLst>
            </a:prstGeom>
            <a:solidFill>
              <a:srgbClr val="F74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34BBB173-3214-19DE-37D1-D0EA3F6A146D}"/>
                </a:ext>
              </a:extLst>
            </p:cNvPr>
            <p:cNvSpPr txBox="1"/>
            <p:nvPr/>
          </p:nvSpPr>
          <p:spPr>
            <a:xfrm>
              <a:off x="5184670" y="5271248"/>
              <a:ext cx="607859" cy="215444"/>
            </a:xfrm>
            <a:prstGeom prst="rect">
              <a:avLst/>
            </a:prstGeom>
            <a:noFill/>
          </p:spPr>
          <p:txBody>
            <a:bodyPr wrap="none" rtlCol="0">
              <a:spAutoFit/>
            </a:bodyPr>
            <a:lstStyle/>
            <a:p>
              <a:pPr algn="r"/>
              <a:r>
                <a:rPr kumimoji="1" lang="ja-JP" altLang="en-US" sz="800" b="1" spc="300">
                  <a:solidFill>
                    <a:schemeClr val="bg1"/>
                  </a:solidFill>
                  <a:latin typeface="Meiryo" panose="020B0604030504040204" pitchFamily="34" charset="-128"/>
                  <a:ea typeface="Meiryo" panose="020B0604030504040204" pitchFamily="34" charset="-128"/>
                </a:rPr>
                <a:t>その他</a:t>
              </a:r>
            </a:p>
          </p:txBody>
        </p:sp>
        <p:sp>
          <p:nvSpPr>
            <p:cNvPr id="41" name="テキスト ボックス 40">
              <a:extLst>
                <a:ext uri="{FF2B5EF4-FFF2-40B4-BE49-F238E27FC236}">
                  <a16:creationId xmlns:a16="http://schemas.microsoft.com/office/drawing/2014/main" id="{D4757189-66ED-390B-F03A-6C751F005D83}"/>
                </a:ext>
              </a:extLst>
            </p:cNvPr>
            <p:cNvSpPr txBox="1"/>
            <p:nvPr/>
          </p:nvSpPr>
          <p:spPr>
            <a:xfrm>
              <a:off x="5769343" y="5778692"/>
              <a:ext cx="338554" cy="276999"/>
            </a:xfrm>
            <a:prstGeom prst="rect">
              <a:avLst/>
            </a:prstGeom>
            <a:noFill/>
          </p:spPr>
          <p:txBody>
            <a:bodyPr wrap="none" rtlCol="0">
              <a:spAutoFit/>
            </a:bodyPr>
            <a:lstStyle/>
            <a:p>
              <a:pPr algn="ctr"/>
              <a:r>
                <a:rPr kumimoji="1" lang="ja-JP" altLang="en-US" sz="1200" b="1" dirty="0">
                  <a:solidFill>
                    <a:schemeClr val="tx1">
                      <a:lumMod val="75000"/>
                      <a:lumOff val="25000"/>
                    </a:schemeClr>
                  </a:solidFill>
                  <a:latin typeface="Meiryo" panose="020B0604030504040204" pitchFamily="34" charset="-128"/>
                  <a:ea typeface="Meiryo" panose="020B0604030504040204" pitchFamily="34" charset="-128"/>
                </a:rPr>
                <a:t>約</a:t>
              </a:r>
            </a:p>
          </p:txBody>
        </p:sp>
        <p:pic>
          <p:nvPicPr>
            <p:cNvPr id="60" name="図 59">
              <a:extLst>
                <a:ext uri="{FF2B5EF4-FFF2-40B4-BE49-F238E27FC236}">
                  <a16:creationId xmlns:a16="http://schemas.microsoft.com/office/drawing/2014/main" id="{A24E51E0-1182-C17D-985C-9508EDA246A5}"/>
                </a:ext>
              </a:extLst>
            </p:cNvPr>
            <p:cNvPicPr>
              <a:picLocks noChangeAspect="1"/>
            </p:cNvPicPr>
            <p:nvPr/>
          </p:nvPicPr>
          <p:blipFill>
            <a:blip r:embed="rId7"/>
            <a:stretch>
              <a:fillRect/>
            </a:stretch>
          </p:blipFill>
          <p:spPr>
            <a:xfrm>
              <a:off x="4820655" y="5622268"/>
              <a:ext cx="429335" cy="429335"/>
            </a:xfrm>
            <a:prstGeom prst="rect">
              <a:avLst/>
            </a:prstGeom>
          </p:spPr>
        </p:pic>
        <p:pic>
          <p:nvPicPr>
            <p:cNvPr id="61" name="図 60">
              <a:extLst>
                <a:ext uri="{FF2B5EF4-FFF2-40B4-BE49-F238E27FC236}">
                  <a16:creationId xmlns:a16="http://schemas.microsoft.com/office/drawing/2014/main" id="{017E1650-CE59-E984-763A-9B97998DB874}"/>
                </a:ext>
              </a:extLst>
            </p:cNvPr>
            <p:cNvPicPr>
              <a:picLocks noChangeAspect="1"/>
            </p:cNvPicPr>
            <p:nvPr/>
          </p:nvPicPr>
          <p:blipFill>
            <a:blip r:embed="rId8"/>
            <a:stretch>
              <a:fillRect/>
            </a:stretch>
          </p:blipFill>
          <p:spPr>
            <a:xfrm>
              <a:off x="5288675" y="5579042"/>
              <a:ext cx="522977" cy="522977"/>
            </a:xfrm>
            <a:prstGeom prst="rect">
              <a:avLst/>
            </a:prstGeom>
          </p:spPr>
        </p:pic>
      </p:grpSp>
      <p:sp>
        <p:nvSpPr>
          <p:cNvPr id="67" name="テキスト ボックス 66">
            <a:extLst>
              <a:ext uri="{FF2B5EF4-FFF2-40B4-BE49-F238E27FC236}">
                <a16:creationId xmlns:a16="http://schemas.microsoft.com/office/drawing/2014/main" id="{882E1EA5-A2C2-129C-8659-F7A27979BA59}"/>
              </a:ext>
            </a:extLst>
          </p:cNvPr>
          <p:cNvSpPr txBox="1"/>
          <p:nvPr/>
        </p:nvSpPr>
        <p:spPr>
          <a:xfrm>
            <a:off x="6515107" y="4026595"/>
            <a:ext cx="3028394"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30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cs typeface="+mn-cs"/>
              </a:rPr>
              <a:t>配信先</a:t>
            </a:r>
            <a:r>
              <a:rPr kumimoji="1" lang="ja-JP" altLang="en-US" sz="1100" b="1" i="0" u="none" strike="noStrike" kern="1200" cap="none" spc="15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cs typeface="+mn-cs"/>
              </a:rPr>
              <a:t>を含め</a:t>
            </a:r>
            <a:br>
              <a:rPr kumimoji="1" lang="en-US" altLang="ja-JP" sz="1400" b="1" i="0" u="none" strike="noStrike" kern="1200" cap="none" spc="150" normalizeH="0" baseline="0" noProof="0" dirty="0">
                <a:ln>
                  <a:noFill/>
                </a:ln>
                <a:solidFill>
                  <a:srgbClr val="F74E92"/>
                </a:solidFill>
                <a:effectLst/>
                <a:uLnTx/>
                <a:uFillTx/>
                <a:latin typeface="Meiryo" panose="020B0604030504040204" pitchFamily="34" charset="-128"/>
                <a:ea typeface="Meiryo" panose="020B0604030504040204" pitchFamily="34" charset="-128"/>
                <a:cs typeface="+mn-cs"/>
              </a:rPr>
            </a:br>
            <a:r>
              <a:rPr kumimoji="1" lang="en-US" altLang="ja-JP" sz="1400" b="1" i="0" u="none" strike="noStrike" kern="1200" cap="none" spc="150" normalizeH="0" baseline="0" noProof="0" dirty="0">
                <a:ln>
                  <a:noFill/>
                </a:ln>
                <a:solidFill>
                  <a:srgbClr val="F74E92"/>
                </a:solidFill>
                <a:effectLst/>
                <a:uLnTx/>
                <a:uFillTx/>
                <a:latin typeface="Meiryo" panose="020B0604030504040204" pitchFamily="34" charset="-128"/>
                <a:ea typeface="Meiryo" panose="020B0604030504040204" pitchFamily="34" charset="-128"/>
                <a:cs typeface="+mn-cs"/>
              </a:rPr>
              <a:t> </a:t>
            </a:r>
            <a:r>
              <a:rPr kumimoji="1" lang="en-US" altLang="ja-JP" sz="2800" b="1" i="0" u="none" strike="noStrike" kern="1200" cap="none" spc="300" normalizeH="0" baseline="0" noProof="0" dirty="0">
                <a:ln>
                  <a:noFill/>
                </a:ln>
                <a:solidFill>
                  <a:srgbClr val="F74E92"/>
                </a:solidFill>
                <a:effectLst/>
                <a:uLnTx/>
                <a:uFillTx/>
                <a:latin typeface="Meiryo" panose="020B0604030504040204" pitchFamily="34" charset="-128"/>
                <a:ea typeface="Meiryo" panose="020B0604030504040204" pitchFamily="34" charset="-128"/>
                <a:cs typeface="+mn-cs"/>
              </a:rPr>
              <a:t>4,500</a:t>
            </a:r>
            <a:r>
              <a:rPr kumimoji="1" lang="ja-JP" altLang="en-US" sz="2800" b="1" i="0" u="none" strike="noStrike" kern="1200" cap="none" spc="300" normalizeH="0" baseline="0" noProof="0" dirty="0">
                <a:ln>
                  <a:noFill/>
                </a:ln>
                <a:solidFill>
                  <a:srgbClr val="F74E92"/>
                </a:solidFill>
                <a:effectLst/>
                <a:uLnTx/>
                <a:uFillTx/>
                <a:latin typeface="Meiryo" panose="020B0604030504040204" pitchFamily="34" charset="-128"/>
                <a:ea typeface="Meiryo" panose="020B0604030504040204" pitchFamily="34" charset="-128"/>
                <a:cs typeface="+mn-cs"/>
              </a:rPr>
              <a:t>万</a:t>
            </a:r>
            <a:r>
              <a:rPr kumimoji="1" lang="en" altLang="ja-JP" sz="2800" b="1" i="0" u="none" strike="noStrike" kern="1200" cap="none" spc="300" normalizeH="0" baseline="0" noProof="0" dirty="0">
                <a:ln>
                  <a:noFill/>
                </a:ln>
                <a:solidFill>
                  <a:srgbClr val="F74E92"/>
                </a:solidFill>
                <a:effectLst/>
                <a:uLnTx/>
                <a:uFillTx/>
                <a:latin typeface="Meiryo" panose="020B0604030504040204" pitchFamily="34" charset="-128"/>
                <a:ea typeface="Meiryo" panose="020B0604030504040204" pitchFamily="34" charset="-128"/>
                <a:cs typeface="+mn-cs"/>
              </a:rPr>
              <a:t>PV</a:t>
            </a:r>
            <a:r>
              <a:rPr kumimoji="1" lang="en" altLang="ja-JP" sz="1600" b="0" i="0" u="none" strike="noStrike" kern="1200" cap="none" spc="300" normalizeH="0" baseline="0" noProof="0" dirty="0">
                <a:ln>
                  <a:noFill/>
                </a:ln>
                <a:solidFill>
                  <a:srgbClr val="F74E92"/>
                </a:solidFill>
                <a:effectLst/>
                <a:uLnTx/>
                <a:uFillTx/>
                <a:latin typeface="Meiryo" panose="020B0604030504040204" pitchFamily="34" charset="-128"/>
                <a:ea typeface="Meiryo" panose="020B0604030504040204" pitchFamily="34" charset="-128"/>
                <a:cs typeface="+mn-cs"/>
              </a:rPr>
              <a:t>/</a:t>
            </a:r>
            <a:r>
              <a:rPr kumimoji="1" lang="ja-JP" altLang="en-US" sz="1600" b="1" i="0" u="none" strike="noStrike" kern="1200" cap="none" spc="300" normalizeH="0" baseline="0" noProof="0" dirty="0">
                <a:ln>
                  <a:noFill/>
                </a:ln>
                <a:solidFill>
                  <a:srgbClr val="F74E92"/>
                </a:solidFill>
                <a:effectLst/>
                <a:uLnTx/>
                <a:uFillTx/>
                <a:latin typeface="Meiryo" panose="020B0604030504040204" pitchFamily="34" charset="-128"/>
                <a:ea typeface="Meiryo" panose="020B0604030504040204" pitchFamily="34" charset="-128"/>
                <a:cs typeface="+mn-cs"/>
              </a:rPr>
              <a:t>月</a:t>
            </a:r>
            <a:br>
              <a:rPr kumimoji="1" lang="en-US" altLang="ja-JP" sz="2000" b="1" i="0" u="none" strike="noStrike" kern="1200" cap="none" spc="300" normalizeH="0" baseline="0" noProof="0" dirty="0">
                <a:ln>
                  <a:noFill/>
                </a:ln>
                <a:solidFill>
                  <a:srgbClr val="F74E92"/>
                </a:solidFill>
                <a:effectLst/>
                <a:uLnTx/>
                <a:uFillTx/>
                <a:latin typeface="Meiryo" panose="020B0604030504040204" pitchFamily="34" charset="-128"/>
                <a:ea typeface="Meiryo" panose="020B0604030504040204" pitchFamily="34" charset="-128"/>
                <a:cs typeface="+mn-cs"/>
              </a:rPr>
            </a:br>
            <a:r>
              <a:rPr kumimoji="1" lang="ja-JP" altLang="en-US" sz="1600" b="1" i="0" u="none" strike="noStrike" kern="1200" cap="none" spc="30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cs typeface="+mn-cs"/>
              </a:rPr>
              <a:t>以上に！</a:t>
            </a:r>
            <a:endParaRPr kumimoji="1" lang="ja-JP" altLang="en-US" sz="2000" b="1" i="0" u="none" strike="noStrike" kern="1200" cap="none" spc="30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cs typeface="+mn-cs"/>
            </a:endParaRPr>
          </a:p>
        </p:txBody>
      </p:sp>
      <p:sp>
        <p:nvSpPr>
          <p:cNvPr id="74" name="テキスト ボックス 73">
            <a:extLst>
              <a:ext uri="{FF2B5EF4-FFF2-40B4-BE49-F238E27FC236}">
                <a16:creationId xmlns:a16="http://schemas.microsoft.com/office/drawing/2014/main" id="{FF2A61BE-AEEB-BDEC-C9D6-AFD8D782E3F0}"/>
              </a:ext>
            </a:extLst>
          </p:cNvPr>
          <p:cNvSpPr txBox="1"/>
          <p:nvPr/>
        </p:nvSpPr>
        <p:spPr>
          <a:xfrm>
            <a:off x="6849842" y="2797134"/>
            <a:ext cx="2435283" cy="415498"/>
          </a:xfrm>
          <a:prstGeom prst="rect">
            <a:avLst/>
          </a:prstGeom>
          <a:noFill/>
        </p:spPr>
        <p:txBody>
          <a:bodyPr wrap="none" rtlCol="0">
            <a:spAutoFit/>
          </a:bodyPr>
          <a:lstStyle/>
          <a:p>
            <a:pPr algn="ctr"/>
            <a:r>
              <a:rPr kumimoji="1" lang="ja-JP" altLang="en-US" sz="1050" b="1" spc="300">
                <a:solidFill>
                  <a:schemeClr val="tx1">
                    <a:lumMod val="85000"/>
                    <a:lumOff val="15000"/>
                  </a:schemeClr>
                </a:solidFill>
                <a:latin typeface="Meiryo" panose="020B0604030504040204" pitchFamily="34" charset="-128"/>
                <a:ea typeface="Meiryo" panose="020B0604030504040204" pitchFamily="34" charset="-128"/>
              </a:rPr>
              <a:t>他にも大手ニュースサイト、</a:t>
            </a:r>
            <a:br>
              <a:rPr kumimoji="1" lang="en-US" altLang="ja-JP" sz="1050" b="1" spc="300" dirty="0">
                <a:solidFill>
                  <a:schemeClr val="tx1">
                    <a:lumMod val="85000"/>
                    <a:lumOff val="15000"/>
                  </a:schemeClr>
                </a:solidFill>
                <a:latin typeface="Meiryo" panose="020B0604030504040204" pitchFamily="34" charset="-128"/>
                <a:ea typeface="Meiryo" panose="020B0604030504040204" pitchFamily="34" charset="-128"/>
              </a:rPr>
            </a:br>
            <a:r>
              <a:rPr kumimoji="1" lang="ja-JP" altLang="en-US" sz="1050" b="1" spc="300">
                <a:solidFill>
                  <a:schemeClr val="tx1">
                    <a:lumMod val="85000"/>
                    <a:lumOff val="15000"/>
                  </a:schemeClr>
                </a:solidFill>
                <a:latin typeface="Meiryo" panose="020B0604030504040204" pitchFamily="34" charset="-128"/>
                <a:ea typeface="Meiryo" panose="020B0604030504040204" pitchFamily="34" charset="-128"/>
              </a:rPr>
              <a:t>ポータルサイトとも提携中</a:t>
            </a:r>
            <a:endParaRPr kumimoji="1" lang="ja-JP" altLang="en-US" sz="1050" b="1" spc="300" dirty="0">
              <a:solidFill>
                <a:schemeClr val="tx1">
                  <a:lumMod val="85000"/>
                  <a:lumOff val="15000"/>
                </a:schemeClr>
              </a:solidFill>
              <a:latin typeface="Meiryo" panose="020B0604030504040204" pitchFamily="34" charset="-128"/>
              <a:ea typeface="Meiryo" panose="020B0604030504040204" pitchFamily="34" charset="-128"/>
            </a:endParaRPr>
          </a:p>
        </p:txBody>
      </p:sp>
      <p:sp>
        <p:nvSpPr>
          <p:cNvPr id="2" name="テキスト ボックス 1">
            <a:extLst>
              <a:ext uri="{FF2B5EF4-FFF2-40B4-BE49-F238E27FC236}">
                <a16:creationId xmlns:a16="http://schemas.microsoft.com/office/drawing/2014/main" id="{889DF2BD-FD4B-E36B-F9CE-A1A770258532}"/>
              </a:ext>
            </a:extLst>
          </p:cNvPr>
          <p:cNvSpPr txBox="1"/>
          <p:nvPr/>
        </p:nvSpPr>
        <p:spPr>
          <a:xfrm>
            <a:off x="5669369" y="6215078"/>
            <a:ext cx="3687058" cy="215444"/>
          </a:xfrm>
          <a:prstGeom prst="rect">
            <a:avLst/>
          </a:prstGeom>
          <a:noFill/>
        </p:spPr>
        <p:txBody>
          <a:bodyPr wrap="square" rtlCol="0">
            <a:spAutoFit/>
          </a:bodyPr>
          <a:lstStyle/>
          <a:p>
            <a:pPr algn="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※2023</a:t>
            </a:r>
            <a:r>
              <a:rPr kumimoji="1" lang="ja-JP" altLang="en-US" sz="800" spc="300" dirty="0">
                <a:solidFill>
                  <a:schemeClr val="tx1">
                    <a:lumMod val="50000"/>
                    <a:lumOff val="50000"/>
                  </a:schemeClr>
                </a:solidFill>
                <a:latin typeface="Meiryo" panose="020B0604030504040204" pitchFamily="34" charset="-128"/>
                <a:ea typeface="Meiryo" panose="020B0604030504040204" pitchFamily="34" charset="-128"/>
              </a:rPr>
              <a:t>年</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3</a:t>
            </a:r>
            <a:r>
              <a:rPr kumimoji="1" lang="ja-JP" altLang="en-US" sz="800" spc="300" dirty="0">
                <a:solidFill>
                  <a:schemeClr val="tx1">
                    <a:lumMod val="50000"/>
                    <a:lumOff val="50000"/>
                  </a:schemeClr>
                </a:solidFill>
                <a:latin typeface="Meiryo" panose="020B0604030504040204" pitchFamily="34" charset="-128"/>
                <a:ea typeface="Meiryo" panose="020B0604030504040204" pitchFamily="34" charset="-128"/>
              </a:rPr>
              <a:t>月末時点での直近</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a:t>
            </a:r>
            <a:r>
              <a:rPr kumimoji="1" lang="ja-JP" altLang="en-US" sz="800" spc="300" dirty="0">
                <a:solidFill>
                  <a:schemeClr val="tx1">
                    <a:lumMod val="50000"/>
                    <a:lumOff val="50000"/>
                  </a:schemeClr>
                </a:solidFill>
                <a:latin typeface="Meiryo" panose="020B0604030504040204" pitchFamily="34" charset="-128"/>
                <a:ea typeface="Meiryo" panose="020B0604030504040204" pitchFamily="34" charset="-128"/>
              </a:rPr>
              <a:t>年平均</a:t>
            </a:r>
          </a:p>
        </p:txBody>
      </p:sp>
    </p:spTree>
    <p:extLst>
      <p:ext uri="{BB962C8B-B14F-4D97-AF65-F5344CB8AC3E}">
        <p14:creationId xmlns:p14="http://schemas.microsoft.com/office/powerpoint/2010/main" val="261101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4">
            <a:extLst>
              <a:ext uri="{FF2B5EF4-FFF2-40B4-BE49-F238E27FC236}">
                <a16:creationId xmlns:a16="http://schemas.microsoft.com/office/drawing/2014/main" id="{A69A3676-304C-894F-B904-627531037CD5}"/>
              </a:ext>
            </a:extLst>
          </p:cNvPr>
          <p:cNvGraphicFramePr/>
          <p:nvPr>
            <p:extLst>
              <p:ext uri="{D42A27DB-BD31-4B8C-83A1-F6EECF244321}">
                <p14:modId xmlns:p14="http://schemas.microsoft.com/office/powerpoint/2010/main" val="608597877"/>
              </p:ext>
            </p:extLst>
          </p:nvPr>
        </p:nvGraphicFramePr>
        <p:xfrm>
          <a:off x="633000" y="4638531"/>
          <a:ext cx="5769525" cy="1536817"/>
        </p:xfrm>
        <a:graphic>
          <a:graphicData uri="http://schemas.openxmlformats.org/drawingml/2006/chart">
            <c:chart xmlns:c="http://schemas.openxmlformats.org/drawingml/2006/chart" xmlns:r="http://schemas.openxmlformats.org/officeDocument/2006/relationships" r:id="rId2"/>
          </a:graphicData>
        </a:graphic>
      </p:graphicFrame>
      <p:sp>
        <p:nvSpPr>
          <p:cNvPr id="2" name="スライド番号プレースホルダー 1">
            <a:extLst>
              <a:ext uri="{FF2B5EF4-FFF2-40B4-BE49-F238E27FC236}">
                <a16:creationId xmlns:a16="http://schemas.microsoft.com/office/drawing/2014/main" id="{CAA84393-A0A7-2548-8175-BCC423977C4C}"/>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7</a:t>
            </a:fld>
            <a:endParaRPr kumimoji="1" lang="ja-JP" altLang="en-US"/>
          </a:p>
        </p:txBody>
      </p:sp>
      <p:sp>
        <p:nvSpPr>
          <p:cNvPr id="3" name="テキスト ボックス 2">
            <a:extLst>
              <a:ext uri="{FF2B5EF4-FFF2-40B4-BE49-F238E27FC236}">
                <a16:creationId xmlns:a16="http://schemas.microsoft.com/office/drawing/2014/main" id="{A1A0E37A-49A2-484E-AE22-4AADD250D928}"/>
              </a:ext>
            </a:extLst>
          </p:cNvPr>
          <p:cNvSpPr txBox="1"/>
          <p:nvPr/>
        </p:nvSpPr>
        <p:spPr>
          <a:xfrm>
            <a:off x="355350" y="380539"/>
            <a:ext cx="6846746"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暮らしニスタのユーザー①</a:t>
            </a:r>
            <a:r>
              <a:rPr kumimoji="1" lang="en-US" altLang="ja-JP" sz="2400" b="1" spc="15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基本プロフィール</a:t>
            </a:r>
          </a:p>
        </p:txBody>
      </p:sp>
      <p:cxnSp>
        <p:nvCxnSpPr>
          <p:cNvPr id="4" name="直線コネクタ 3">
            <a:extLst>
              <a:ext uri="{FF2B5EF4-FFF2-40B4-BE49-F238E27FC236}">
                <a16:creationId xmlns:a16="http://schemas.microsoft.com/office/drawing/2014/main" id="{14836040-E733-1840-8A7A-F61657F1A40D}"/>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9344AB5-A291-714E-B83D-B1BD3ACABEFC}"/>
              </a:ext>
            </a:extLst>
          </p:cNvPr>
          <p:cNvSpPr txBox="1"/>
          <p:nvPr/>
        </p:nvSpPr>
        <p:spPr>
          <a:xfrm>
            <a:off x="8023811" y="587217"/>
            <a:ext cx="1460657"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User profile 1</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3DED0B90-2A8C-EF41-A0F4-C0835B445147}"/>
              </a:ext>
            </a:extLst>
          </p:cNvPr>
          <p:cNvSpPr txBox="1"/>
          <p:nvPr/>
        </p:nvSpPr>
        <p:spPr>
          <a:xfrm>
            <a:off x="408940" y="1206000"/>
            <a:ext cx="9026510" cy="461665"/>
          </a:xfrm>
          <a:prstGeom prst="rect">
            <a:avLst/>
          </a:prstGeom>
          <a:noFill/>
        </p:spPr>
        <p:txBody>
          <a:bodyPr wrap="none" rtlCol="0">
            <a:spAutoFit/>
          </a:bodyPr>
          <a:lstStyle/>
          <a:p>
            <a:pPr algn="ctr"/>
            <a:r>
              <a:rPr kumimoji="1" lang="en-US" altLang="ja-JP" sz="2400" b="1" spc="300" dirty="0">
                <a:solidFill>
                  <a:srgbClr val="F74E92"/>
                </a:solidFill>
                <a:latin typeface="Meiryo" panose="020B0604030504040204" pitchFamily="34" charset="-128"/>
                <a:ea typeface="Meiryo" panose="020B0604030504040204" pitchFamily="34" charset="-128"/>
              </a:rPr>
              <a:t>30</a:t>
            </a:r>
            <a:r>
              <a:rPr kumimoji="1" lang="ja-JP" altLang="en-US" sz="2400" b="1" spc="300">
                <a:solidFill>
                  <a:srgbClr val="F74E92"/>
                </a:solidFill>
                <a:latin typeface="Meiryo" panose="020B0604030504040204" pitchFamily="34" charset="-128"/>
                <a:ea typeface="Meiryo" panose="020B0604030504040204" pitchFamily="34" charset="-128"/>
              </a:rPr>
              <a:t>～</a:t>
            </a:r>
            <a:r>
              <a:rPr kumimoji="1" lang="en-US" altLang="ja-JP" sz="2400" b="1" spc="300" dirty="0">
                <a:solidFill>
                  <a:srgbClr val="F74E92"/>
                </a:solidFill>
                <a:latin typeface="Meiryo" panose="020B0604030504040204" pitchFamily="34" charset="-128"/>
                <a:ea typeface="Meiryo" panose="020B0604030504040204" pitchFamily="34" charset="-128"/>
              </a:rPr>
              <a:t>40</a:t>
            </a:r>
            <a:r>
              <a:rPr kumimoji="1" lang="ja-JP" altLang="en-US" sz="2400" b="1" spc="300">
                <a:solidFill>
                  <a:srgbClr val="F74E92"/>
                </a:solidFill>
                <a:latin typeface="Meiryo" panose="020B0604030504040204" pitchFamily="34" charset="-128"/>
                <a:ea typeface="Meiryo" panose="020B0604030504040204" pitchFamily="34" charset="-128"/>
              </a:rPr>
              <a:t>代の既婚女性で、子供を持つユーザーが中心！</a:t>
            </a:r>
          </a:p>
        </p:txBody>
      </p:sp>
      <p:graphicFrame>
        <p:nvGraphicFramePr>
          <p:cNvPr id="7" name="Chart 4">
            <a:extLst>
              <a:ext uri="{FF2B5EF4-FFF2-40B4-BE49-F238E27FC236}">
                <a16:creationId xmlns:a16="http://schemas.microsoft.com/office/drawing/2014/main" id="{954871A5-E9EE-EE48-824E-FB7AD4D40B87}"/>
              </a:ext>
            </a:extLst>
          </p:cNvPr>
          <p:cNvGraphicFramePr/>
          <p:nvPr>
            <p:extLst>
              <p:ext uri="{D42A27DB-BD31-4B8C-83A1-F6EECF244321}">
                <p14:modId xmlns:p14="http://schemas.microsoft.com/office/powerpoint/2010/main" val="2758757148"/>
              </p:ext>
            </p:extLst>
          </p:nvPr>
        </p:nvGraphicFramePr>
        <p:xfrm>
          <a:off x="633000" y="1913165"/>
          <a:ext cx="2880000" cy="262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4">
            <a:extLst>
              <a:ext uri="{FF2B5EF4-FFF2-40B4-BE49-F238E27FC236}">
                <a16:creationId xmlns:a16="http://schemas.microsoft.com/office/drawing/2014/main" id="{F0DC30B8-1F84-4F46-A33C-692A07024F50}"/>
              </a:ext>
            </a:extLst>
          </p:cNvPr>
          <p:cNvGraphicFramePr/>
          <p:nvPr>
            <p:extLst>
              <p:ext uri="{D42A27DB-BD31-4B8C-83A1-F6EECF244321}">
                <p14:modId xmlns:p14="http://schemas.microsoft.com/office/powerpoint/2010/main" val="104267410"/>
              </p:ext>
            </p:extLst>
          </p:nvPr>
        </p:nvGraphicFramePr>
        <p:xfrm>
          <a:off x="3513000" y="1913165"/>
          <a:ext cx="2880000" cy="262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4">
            <a:extLst>
              <a:ext uri="{FF2B5EF4-FFF2-40B4-BE49-F238E27FC236}">
                <a16:creationId xmlns:a16="http://schemas.microsoft.com/office/drawing/2014/main" id="{A31AB55C-B284-0446-B958-7D2767344BA1}"/>
              </a:ext>
            </a:extLst>
          </p:cNvPr>
          <p:cNvGraphicFramePr/>
          <p:nvPr>
            <p:extLst>
              <p:ext uri="{D42A27DB-BD31-4B8C-83A1-F6EECF244321}">
                <p14:modId xmlns:p14="http://schemas.microsoft.com/office/powerpoint/2010/main" val="627088854"/>
              </p:ext>
            </p:extLst>
          </p:nvPr>
        </p:nvGraphicFramePr>
        <p:xfrm>
          <a:off x="6393000" y="1913165"/>
          <a:ext cx="2880000" cy="2628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テキスト ボックス 10">
            <a:extLst>
              <a:ext uri="{FF2B5EF4-FFF2-40B4-BE49-F238E27FC236}">
                <a16:creationId xmlns:a16="http://schemas.microsoft.com/office/drawing/2014/main" id="{748EC3C1-E5E5-8C4A-9677-34C9E7E3A134}"/>
              </a:ext>
            </a:extLst>
          </p:cNvPr>
          <p:cNvSpPr txBox="1"/>
          <p:nvPr/>
        </p:nvSpPr>
        <p:spPr>
          <a:xfrm>
            <a:off x="1359630" y="2010531"/>
            <a:ext cx="1781257" cy="412934"/>
          </a:xfrm>
          <a:prstGeom prst="rect">
            <a:avLst/>
          </a:prstGeom>
          <a:noFill/>
        </p:spPr>
        <p:txBody>
          <a:bodyPr wrap="none" rtlCol="0">
            <a:spAutoFit/>
          </a:bodyPr>
          <a:lstStyle/>
          <a:p>
            <a:pPr>
              <a:lnSpc>
                <a:spcPts val="800"/>
              </a:lnSpc>
            </a:pPr>
            <a:r>
              <a:rPr kumimoji="1" lang="en" altLang="ja-JP" sz="1000" dirty="0">
                <a:solidFill>
                  <a:schemeClr val="tx1">
                    <a:lumMod val="65000"/>
                    <a:lumOff val="35000"/>
                  </a:schemeClr>
                </a:solidFill>
                <a:latin typeface="Meiryo" panose="020B0604030504040204" pitchFamily="34" charset="-128"/>
                <a:ea typeface="Meiryo" panose="020B0604030504040204" pitchFamily="34" charset="-128"/>
              </a:rPr>
              <a:t>F2</a:t>
            </a: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層が約</a:t>
            </a:r>
            <a:r>
              <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rPr>
              <a:t>40</a:t>
            </a: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％を占めつつも</a:t>
            </a:r>
          </a:p>
          <a:p>
            <a:pPr>
              <a:lnSpc>
                <a:spcPts val="800"/>
              </a:lnSpc>
            </a:pP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p>
            <a:pPr>
              <a:lnSpc>
                <a:spcPts val="8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幅広い年代から支持が！</a:t>
            </a:r>
          </a:p>
        </p:txBody>
      </p:sp>
      <p:sp>
        <p:nvSpPr>
          <p:cNvPr id="12" name="テキスト ボックス 11">
            <a:extLst>
              <a:ext uri="{FF2B5EF4-FFF2-40B4-BE49-F238E27FC236}">
                <a16:creationId xmlns:a16="http://schemas.microsoft.com/office/drawing/2014/main" id="{048938B5-E2BA-AE4D-B9D4-5B21EB9A9F8B}"/>
              </a:ext>
            </a:extLst>
          </p:cNvPr>
          <p:cNvSpPr txBox="1"/>
          <p:nvPr/>
        </p:nvSpPr>
        <p:spPr>
          <a:xfrm>
            <a:off x="4969605" y="2010531"/>
            <a:ext cx="1114408" cy="412934"/>
          </a:xfrm>
          <a:prstGeom prst="rect">
            <a:avLst/>
          </a:prstGeom>
          <a:noFill/>
        </p:spPr>
        <p:txBody>
          <a:bodyPr wrap="none" rtlCol="0">
            <a:spAutoFit/>
          </a:bodyPr>
          <a:lstStyle/>
          <a:p>
            <a:pPr>
              <a:lnSpc>
                <a:spcPts val="8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全体の約</a:t>
            </a:r>
            <a:r>
              <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rPr>
              <a:t>65</a:t>
            </a: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％が</a:t>
            </a:r>
            <a:endPar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endParaRPr>
          </a:p>
          <a:p>
            <a:pPr>
              <a:lnSpc>
                <a:spcPts val="800"/>
              </a:lnSpc>
            </a:pPr>
            <a:endPar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endParaRPr>
          </a:p>
          <a:p>
            <a:pPr>
              <a:lnSpc>
                <a:spcPts val="8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ママユーザー</a:t>
            </a:r>
          </a:p>
        </p:txBody>
      </p:sp>
      <p:sp>
        <p:nvSpPr>
          <p:cNvPr id="13" name="テキスト ボックス 12">
            <a:extLst>
              <a:ext uri="{FF2B5EF4-FFF2-40B4-BE49-F238E27FC236}">
                <a16:creationId xmlns:a16="http://schemas.microsoft.com/office/drawing/2014/main" id="{6D44E22C-8E04-C64C-A07C-0F86CDB2B74A}"/>
              </a:ext>
            </a:extLst>
          </p:cNvPr>
          <p:cNvSpPr txBox="1"/>
          <p:nvPr/>
        </p:nvSpPr>
        <p:spPr>
          <a:xfrm>
            <a:off x="7750905" y="2124831"/>
            <a:ext cx="1034257" cy="207749"/>
          </a:xfrm>
          <a:prstGeom prst="rect">
            <a:avLst/>
          </a:prstGeom>
          <a:noFill/>
        </p:spPr>
        <p:txBody>
          <a:bodyPr wrap="none" rtlCol="0">
            <a:spAutoFit/>
          </a:bodyPr>
          <a:lstStyle/>
          <a:p>
            <a:pPr>
              <a:lnSpc>
                <a:spcPts val="800"/>
              </a:lnSpc>
            </a:pPr>
            <a:r>
              <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rPr>
              <a:t>7</a:t>
            </a: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割以上が既婚</a:t>
            </a:r>
          </a:p>
        </p:txBody>
      </p:sp>
      <p:grpSp>
        <p:nvGrpSpPr>
          <p:cNvPr id="14" name="グループ化 13">
            <a:extLst>
              <a:ext uri="{FF2B5EF4-FFF2-40B4-BE49-F238E27FC236}">
                <a16:creationId xmlns:a16="http://schemas.microsoft.com/office/drawing/2014/main" id="{12D27031-F872-4345-A623-952BF1E2E2D2}"/>
              </a:ext>
            </a:extLst>
          </p:cNvPr>
          <p:cNvGrpSpPr/>
          <p:nvPr/>
        </p:nvGrpSpPr>
        <p:grpSpPr>
          <a:xfrm>
            <a:off x="1364700" y="2810976"/>
            <a:ext cx="1365350" cy="1124892"/>
            <a:chOff x="1364700" y="2695476"/>
            <a:chExt cx="1365350" cy="1124892"/>
          </a:xfrm>
        </p:grpSpPr>
        <p:sp>
          <p:nvSpPr>
            <p:cNvPr id="15" name="テキスト ボックス 14">
              <a:extLst>
                <a:ext uri="{FF2B5EF4-FFF2-40B4-BE49-F238E27FC236}">
                  <a16:creationId xmlns:a16="http://schemas.microsoft.com/office/drawing/2014/main" id="{A32EF909-046B-1C46-A89E-BB9369DE73E5}"/>
                </a:ext>
              </a:extLst>
            </p:cNvPr>
            <p:cNvSpPr txBox="1"/>
            <p:nvPr/>
          </p:nvSpPr>
          <p:spPr>
            <a:xfrm>
              <a:off x="2107650" y="2802994"/>
              <a:ext cx="470000" cy="156085"/>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19.8</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1BF608F-3666-9A46-A821-50F1932289A3}"/>
                </a:ext>
              </a:extLst>
            </p:cNvPr>
            <p:cNvSpPr txBox="1"/>
            <p:nvPr/>
          </p:nvSpPr>
          <p:spPr>
            <a:xfrm>
              <a:off x="2260050" y="3403069"/>
              <a:ext cx="470000" cy="207749"/>
            </a:xfrm>
            <a:prstGeom prst="rect">
              <a:avLst/>
            </a:prstGeom>
            <a:noFill/>
          </p:spPr>
          <p:txBody>
            <a:bodyPr wrap="none" rtlCol="0">
              <a:spAutoFit/>
            </a:bodyPr>
            <a:lstStyle/>
            <a:p>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25.8</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E9F847C-9FDF-BB4A-8304-27D0671E1ECD}"/>
                </a:ext>
              </a:extLst>
            </p:cNvPr>
            <p:cNvSpPr txBox="1"/>
            <p:nvPr/>
          </p:nvSpPr>
          <p:spPr>
            <a:xfrm>
              <a:off x="1602825" y="3612619"/>
              <a:ext cx="470000" cy="207749"/>
            </a:xfrm>
            <a:prstGeom prst="rect">
              <a:avLst/>
            </a:prstGeom>
            <a:noFill/>
          </p:spPr>
          <p:txBody>
            <a:bodyPr wrap="none" rtlCol="0">
              <a:spAutoFit/>
            </a:bodyPr>
            <a:lstStyle/>
            <a:p>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24.0</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E84087BD-2F07-3E45-86D0-53F5F5210A42}"/>
                </a:ext>
              </a:extLst>
            </p:cNvPr>
            <p:cNvSpPr txBox="1"/>
            <p:nvPr/>
          </p:nvSpPr>
          <p:spPr>
            <a:xfrm>
              <a:off x="1364700" y="3088744"/>
              <a:ext cx="470000" cy="207749"/>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17.0</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7B8948E8-795D-0547-B8F2-5471ADB9A583}"/>
                </a:ext>
              </a:extLst>
            </p:cNvPr>
            <p:cNvSpPr txBox="1"/>
            <p:nvPr/>
          </p:nvSpPr>
          <p:spPr>
            <a:xfrm>
              <a:off x="1593300" y="2695476"/>
              <a:ext cx="470000" cy="156085"/>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13.4</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75CF430B-7A6C-4847-B876-3DD4C2876E0A}"/>
              </a:ext>
            </a:extLst>
          </p:cNvPr>
          <p:cNvGrpSpPr/>
          <p:nvPr/>
        </p:nvGrpSpPr>
        <p:grpSpPr>
          <a:xfrm>
            <a:off x="4352926" y="3083684"/>
            <a:ext cx="1200148" cy="434984"/>
            <a:chOff x="4352926" y="2968184"/>
            <a:chExt cx="1200148" cy="434984"/>
          </a:xfrm>
        </p:grpSpPr>
        <p:sp>
          <p:nvSpPr>
            <p:cNvPr id="21" name="テキスト ボックス 20">
              <a:extLst>
                <a:ext uri="{FF2B5EF4-FFF2-40B4-BE49-F238E27FC236}">
                  <a16:creationId xmlns:a16="http://schemas.microsoft.com/office/drawing/2014/main" id="{093C4B6E-02C8-8E44-8CEE-A5E121C40BB5}"/>
                </a:ext>
              </a:extLst>
            </p:cNvPr>
            <p:cNvSpPr txBox="1"/>
            <p:nvPr/>
          </p:nvSpPr>
          <p:spPr>
            <a:xfrm>
              <a:off x="5083074" y="3247083"/>
              <a:ext cx="470000" cy="156085"/>
            </a:xfrm>
            <a:prstGeom prst="rect">
              <a:avLst/>
            </a:prstGeom>
            <a:noFill/>
          </p:spPr>
          <p:txBody>
            <a:bodyPr wrap="none" rtlCol="0">
              <a:spAutoFit/>
            </a:bodyPr>
            <a:lstStyle/>
            <a:p>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64.3</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284263A9-00CE-6B40-92FF-1127BC9862B0}"/>
                </a:ext>
              </a:extLst>
            </p:cNvPr>
            <p:cNvSpPr txBox="1"/>
            <p:nvPr/>
          </p:nvSpPr>
          <p:spPr>
            <a:xfrm>
              <a:off x="4352926" y="2968184"/>
              <a:ext cx="470000" cy="171694"/>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35.7</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5BFFA8CA-C753-7F4F-A484-15B7EC649D1A}"/>
              </a:ext>
            </a:extLst>
          </p:cNvPr>
          <p:cNvGrpSpPr/>
          <p:nvPr/>
        </p:nvGrpSpPr>
        <p:grpSpPr>
          <a:xfrm>
            <a:off x="7267576" y="3083684"/>
            <a:ext cx="1142998" cy="486648"/>
            <a:chOff x="7267576" y="2968184"/>
            <a:chExt cx="1142998" cy="486648"/>
          </a:xfrm>
        </p:grpSpPr>
        <p:sp>
          <p:nvSpPr>
            <p:cNvPr id="24" name="テキスト ボックス 23">
              <a:extLst>
                <a:ext uri="{FF2B5EF4-FFF2-40B4-BE49-F238E27FC236}">
                  <a16:creationId xmlns:a16="http://schemas.microsoft.com/office/drawing/2014/main" id="{348330D1-B29E-EE49-8F1D-84F89E69F091}"/>
                </a:ext>
              </a:extLst>
            </p:cNvPr>
            <p:cNvSpPr txBox="1"/>
            <p:nvPr/>
          </p:nvSpPr>
          <p:spPr>
            <a:xfrm>
              <a:off x="7940574" y="3247083"/>
              <a:ext cx="470000" cy="207749"/>
            </a:xfrm>
            <a:prstGeom prst="rect">
              <a:avLst/>
            </a:prstGeom>
            <a:noFill/>
          </p:spPr>
          <p:txBody>
            <a:bodyPr wrap="none" rtlCol="0">
              <a:spAutoFit/>
            </a:bodyPr>
            <a:lstStyle/>
            <a:p>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74.2</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2BD4828-BF85-814B-A36D-9259B82FD787}"/>
                </a:ext>
              </a:extLst>
            </p:cNvPr>
            <p:cNvSpPr txBox="1"/>
            <p:nvPr/>
          </p:nvSpPr>
          <p:spPr>
            <a:xfrm>
              <a:off x="7267576" y="2968184"/>
              <a:ext cx="470000" cy="141895"/>
            </a:xfrm>
            <a:prstGeom prst="rect">
              <a:avLst/>
            </a:prstGeom>
            <a:noFill/>
          </p:spPr>
          <p:txBody>
            <a:bodyPr wrap="non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25.8</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grpSp>
      <p:sp>
        <p:nvSpPr>
          <p:cNvPr id="26" name="テキスト ボックス 25">
            <a:extLst>
              <a:ext uri="{FF2B5EF4-FFF2-40B4-BE49-F238E27FC236}">
                <a16:creationId xmlns:a16="http://schemas.microsoft.com/office/drawing/2014/main" id="{ACDB0DD7-2C7E-6349-B439-3D35FDFCD386}"/>
              </a:ext>
            </a:extLst>
          </p:cNvPr>
          <p:cNvSpPr txBox="1"/>
          <p:nvPr/>
        </p:nvSpPr>
        <p:spPr>
          <a:xfrm>
            <a:off x="608414" y="5239308"/>
            <a:ext cx="2012089" cy="425758"/>
          </a:xfrm>
          <a:prstGeom prst="rect">
            <a:avLst/>
          </a:prstGeom>
          <a:noFill/>
        </p:spPr>
        <p:txBody>
          <a:bodyPr wrap="none" rtlCol="0">
            <a:spAutoFit/>
          </a:bodyPr>
          <a:lstStyle/>
          <a:p>
            <a:pPr>
              <a:lnSpc>
                <a:spcPts val="13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専業主婦または</a:t>
            </a:r>
            <a:endPar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endParaRPr>
          </a:p>
          <a:p>
            <a:pPr>
              <a:lnSpc>
                <a:spcPts val="13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パート・アルバイトが</a:t>
            </a:r>
            <a:r>
              <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rPr>
              <a:t>60</a:t>
            </a: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％以上</a:t>
            </a:r>
          </a:p>
        </p:txBody>
      </p:sp>
      <p:sp>
        <p:nvSpPr>
          <p:cNvPr id="27" name="テキスト ボックス 26">
            <a:extLst>
              <a:ext uri="{FF2B5EF4-FFF2-40B4-BE49-F238E27FC236}">
                <a16:creationId xmlns:a16="http://schemas.microsoft.com/office/drawing/2014/main" id="{0DE9A32D-8EDB-6E42-9AF8-67BE0FE6D4BC}"/>
              </a:ext>
            </a:extLst>
          </p:cNvPr>
          <p:cNvSpPr txBox="1"/>
          <p:nvPr/>
        </p:nvSpPr>
        <p:spPr>
          <a:xfrm>
            <a:off x="5467350" y="1621813"/>
            <a:ext cx="3687058" cy="178053"/>
          </a:xfrm>
          <a:prstGeom prst="rect">
            <a:avLst/>
          </a:prstGeom>
          <a:noFill/>
        </p:spPr>
        <p:txBody>
          <a:bodyPr wrap="square" rtlCol="0">
            <a:spAutoFit/>
          </a:bodyPr>
          <a:lstStyle/>
          <a:p>
            <a:pPr algn="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sz="800" spc="300" dirty="0">
                <a:solidFill>
                  <a:schemeClr val="tx1">
                    <a:lumMod val="50000"/>
                    <a:lumOff val="50000"/>
                  </a:schemeClr>
                </a:solidFill>
                <a:latin typeface="Meiryo" panose="020B0604030504040204" pitchFamily="34" charset="-128"/>
                <a:ea typeface="Meiryo" panose="020B0604030504040204" pitchFamily="34" charset="-128"/>
              </a:rPr>
              <a:t>マクロミル調査（</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2020.03</a:t>
            </a:r>
            <a:r>
              <a:rPr kumimoji="1" lang="ja-JP" altLang="en-US" sz="800" spc="300" dirty="0">
                <a:solidFill>
                  <a:schemeClr val="tx1">
                    <a:lumMod val="50000"/>
                    <a:lumOff val="50000"/>
                  </a:schemeClr>
                </a:solidFill>
                <a:latin typeface="Meiryo" panose="020B0604030504040204" pitchFamily="34" charset="-128"/>
                <a:ea typeface="Meiryo" panose="020B0604030504040204" pitchFamily="34" charset="-128"/>
              </a:rPr>
              <a:t>実施）有効回答数</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209</a:t>
            </a:r>
            <a:r>
              <a:rPr kumimoji="1" lang="ja-JP" altLang="en-US" sz="800" spc="300" dirty="0">
                <a:solidFill>
                  <a:schemeClr val="tx1">
                    <a:lumMod val="50000"/>
                    <a:lumOff val="50000"/>
                  </a:schemeClr>
                </a:solidFill>
                <a:latin typeface="Meiryo" panose="020B0604030504040204" pitchFamily="34" charset="-128"/>
                <a:ea typeface="Meiryo" panose="020B0604030504040204" pitchFamily="34" charset="-128"/>
              </a:rPr>
              <a:t>人</a:t>
            </a:r>
          </a:p>
        </p:txBody>
      </p:sp>
      <p:sp>
        <p:nvSpPr>
          <p:cNvPr id="28" name="フレーム 27">
            <a:extLst>
              <a:ext uri="{FF2B5EF4-FFF2-40B4-BE49-F238E27FC236}">
                <a16:creationId xmlns:a16="http://schemas.microsoft.com/office/drawing/2014/main" id="{FA82D5A5-ED8E-8744-8F82-026AB029210A}"/>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9" name="図 28" descr="人, 屋内, 食品, テーブル が含まれている画像&#10;&#10;自動的に生成された説明">
            <a:extLst>
              <a:ext uri="{FF2B5EF4-FFF2-40B4-BE49-F238E27FC236}">
                <a16:creationId xmlns:a16="http://schemas.microsoft.com/office/drawing/2014/main" id="{D2DF9FDB-AF26-7942-98EE-96F75EE80D69}"/>
              </a:ext>
            </a:extLst>
          </p:cNvPr>
          <p:cNvPicPr>
            <a:picLocks noChangeAspect="1"/>
          </p:cNvPicPr>
          <p:nvPr/>
        </p:nvPicPr>
        <p:blipFill>
          <a:blip r:embed="rId6" cstate="email">
            <a:alphaModFix amt="50000"/>
            <a:extLst>
              <a:ext uri="{28A0092B-C50C-407E-A947-70E740481C1C}">
                <a14:useLocalDpi xmlns:a14="http://schemas.microsoft.com/office/drawing/2010/main"/>
              </a:ext>
            </a:extLst>
          </a:blip>
          <a:stretch>
            <a:fillRect/>
          </a:stretch>
        </p:blipFill>
        <p:spPr>
          <a:xfrm>
            <a:off x="7148106" y="4687604"/>
            <a:ext cx="2360096" cy="1574521"/>
          </a:xfrm>
          <a:prstGeom prst="rect">
            <a:avLst/>
          </a:prstGeom>
        </p:spPr>
      </p:pic>
      <p:sp>
        <p:nvSpPr>
          <p:cNvPr id="30" name="テキスト ボックス 29">
            <a:extLst>
              <a:ext uri="{FF2B5EF4-FFF2-40B4-BE49-F238E27FC236}">
                <a16:creationId xmlns:a16="http://schemas.microsoft.com/office/drawing/2014/main" id="{DFDCB3BE-233C-3444-8B63-AC4441342694}"/>
              </a:ext>
            </a:extLst>
          </p:cNvPr>
          <p:cNvSpPr txBox="1"/>
          <p:nvPr/>
        </p:nvSpPr>
        <p:spPr>
          <a:xfrm>
            <a:off x="359923" y="6408953"/>
            <a:ext cx="4173977"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0624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1F025D9-D541-664F-931A-5D02DD6BD920}"/>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8</a:t>
            </a:fld>
            <a:endParaRPr kumimoji="1" lang="ja-JP" altLang="en-US"/>
          </a:p>
        </p:txBody>
      </p:sp>
      <p:graphicFrame>
        <p:nvGraphicFramePr>
          <p:cNvPr id="3" name="Chart 4">
            <a:extLst>
              <a:ext uri="{FF2B5EF4-FFF2-40B4-BE49-F238E27FC236}">
                <a16:creationId xmlns:a16="http://schemas.microsoft.com/office/drawing/2014/main" id="{C22703A3-482A-6241-906C-FDF6D8F59C38}"/>
              </a:ext>
            </a:extLst>
          </p:cNvPr>
          <p:cNvGraphicFramePr/>
          <p:nvPr>
            <p:extLst>
              <p:ext uri="{D42A27DB-BD31-4B8C-83A1-F6EECF244321}">
                <p14:modId xmlns:p14="http://schemas.microsoft.com/office/powerpoint/2010/main" val="3791070606"/>
              </p:ext>
            </p:extLst>
          </p:nvPr>
        </p:nvGraphicFramePr>
        <p:xfrm>
          <a:off x="6593157" y="3747857"/>
          <a:ext cx="3159425" cy="2840662"/>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a:extLst>
              <a:ext uri="{FF2B5EF4-FFF2-40B4-BE49-F238E27FC236}">
                <a16:creationId xmlns:a16="http://schemas.microsoft.com/office/drawing/2014/main" id="{6BE15765-A705-5C4E-B1F5-D4D79C28144D}"/>
              </a:ext>
            </a:extLst>
          </p:cNvPr>
          <p:cNvSpPr txBox="1"/>
          <p:nvPr/>
        </p:nvSpPr>
        <p:spPr>
          <a:xfrm>
            <a:off x="355350" y="380539"/>
            <a:ext cx="6070893"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暮らしニスタのユーザー②</a:t>
            </a:r>
            <a:r>
              <a:rPr kumimoji="1" lang="en-US" altLang="ja-JP" sz="2400" b="1" spc="15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お財布事情</a:t>
            </a:r>
          </a:p>
        </p:txBody>
      </p:sp>
      <p:cxnSp>
        <p:nvCxnSpPr>
          <p:cNvPr id="5" name="直線コネクタ 4">
            <a:extLst>
              <a:ext uri="{FF2B5EF4-FFF2-40B4-BE49-F238E27FC236}">
                <a16:creationId xmlns:a16="http://schemas.microsoft.com/office/drawing/2014/main" id="{02B9B378-126D-1E4B-8DA4-A77300FE621A}"/>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201C6E05-18E1-9542-979D-9C292D418EFA}"/>
              </a:ext>
            </a:extLst>
          </p:cNvPr>
          <p:cNvSpPr txBox="1"/>
          <p:nvPr/>
        </p:nvSpPr>
        <p:spPr>
          <a:xfrm>
            <a:off x="391495" y="1206000"/>
            <a:ext cx="9123010" cy="461665"/>
          </a:xfrm>
          <a:prstGeom prst="rect">
            <a:avLst/>
          </a:prstGeom>
          <a:noFill/>
        </p:spPr>
        <p:txBody>
          <a:bodyPr wrap="none" rtlCol="0">
            <a:spAutoFit/>
          </a:bodyPr>
          <a:lstStyle/>
          <a:p>
            <a:pPr algn="ctr"/>
            <a:r>
              <a:rPr kumimoji="1" lang="ja-JP" altLang="en-US" sz="2400" b="1" spc="200">
                <a:solidFill>
                  <a:srgbClr val="F74E92"/>
                </a:solidFill>
                <a:latin typeface="Meiryo" panose="020B0604030504040204" pitchFamily="34" charset="-128"/>
                <a:ea typeface="Meiryo" panose="020B0604030504040204" pitchFamily="34" charset="-128"/>
              </a:rPr>
              <a:t>家計には比較的ゆとりあり</a:t>
            </a:r>
            <a:r>
              <a:rPr kumimoji="1" lang="ja-JP" altLang="en-US" sz="2400" b="1" spc="-300">
                <a:solidFill>
                  <a:srgbClr val="F74E92"/>
                </a:solidFill>
                <a:latin typeface="Meiryo" panose="020B0604030504040204" pitchFamily="34" charset="-128"/>
                <a:ea typeface="Meiryo" panose="020B0604030504040204" pitchFamily="34" charset="-128"/>
              </a:rPr>
              <a:t>。</a:t>
            </a:r>
            <a:r>
              <a:rPr kumimoji="1" lang="ja-JP" altLang="en-US" sz="2400" b="1" spc="200">
                <a:solidFill>
                  <a:srgbClr val="F74E92"/>
                </a:solidFill>
                <a:latin typeface="Meiryo" panose="020B0604030504040204" pitchFamily="34" charset="-128"/>
                <a:ea typeface="Meiryo" panose="020B0604030504040204" pitchFamily="34" charset="-128"/>
              </a:rPr>
              <a:t>買い物の決定権は自分自身に！</a:t>
            </a:r>
          </a:p>
        </p:txBody>
      </p:sp>
      <p:sp>
        <p:nvSpPr>
          <p:cNvPr id="7" name="テキスト ボックス 6">
            <a:extLst>
              <a:ext uri="{FF2B5EF4-FFF2-40B4-BE49-F238E27FC236}">
                <a16:creationId xmlns:a16="http://schemas.microsoft.com/office/drawing/2014/main" id="{70E06DCA-A856-2F45-A83E-C4BEEAED8FCA}"/>
              </a:ext>
            </a:extLst>
          </p:cNvPr>
          <p:cNvSpPr txBox="1"/>
          <p:nvPr/>
        </p:nvSpPr>
        <p:spPr>
          <a:xfrm>
            <a:off x="4216900" y="5377512"/>
            <a:ext cx="2364750" cy="412934"/>
          </a:xfrm>
          <a:prstGeom prst="rect">
            <a:avLst/>
          </a:prstGeom>
          <a:noFill/>
        </p:spPr>
        <p:txBody>
          <a:bodyPr wrap="none" rtlCol="0">
            <a:spAutoFit/>
          </a:bodyPr>
          <a:lstStyle/>
          <a:p>
            <a:pPr>
              <a:lnSpc>
                <a:spcPts val="800"/>
              </a:lnSpc>
            </a:pP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買い物をする際、家族の中で意思決定</a:t>
            </a:r>
            <a:endPar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800"/>
              </a:lnSpc>
            </a:pPr>
            <a:endPar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endParaRPr>
          </a:p>
          <a:p>
            <a:pPr>
              <a:lnSpc>
                <a:spcPts val="800"/>
              </a:lnSpc>
            </a:pP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権を持っているのはユーザー自身に</a:t>
            </a:r>
          </a:p>
        </p:txBody>
      </p:sp>
      <p:sp>
        <p:nvSpPr>
          <p:cNvPr id="8" name="テキスト ボックス 7">
            <a:extLst>
              <a:ext uri="{FF2B5EF4-FFF2-40B4-BE49-F238E27FC236}">
                <a16:creationId xmlns:a16="http://schemas.microsoft.com/office/drawing/2014/main" id="{80A0A6E7-3274-234E-9C98-3774BDC4E2F9}"/>
              </a:ext>
            </a:extLst>
          </p:cNvPr>
          <p:cNvSpPr txBox="1"/>
          <p:nvPr/>
        </p:nvSpPr>
        <p:spPr>
          <a:xfrm>
            <a:off x="1733217" y="2018751"/>
            <a:ext cx="1980029" cy="207749"/>
          </a:xfrm>
          <a:prstGeom prst="rect">
            <a:avLst/>
          </a:prstGeom>
          <a:noFill/>
        </p:spPr>
        <p:txBody>
          <a:bodyPr wrap="none" rtlCol="0">
            <a:spAutoFit/>
          </a:bodyPr>
          <a:lstStyle/>
          <a:p>
            <a:pPr>
              <a:lnSpc>
                <a:spcPts val="800"/>
              </a:lnSpc>
            </a:pP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平均よりも世帯年収はやや高め</a:t>
            </a:r>
          </a:p>
        </p:txBody>
      </p:sp>
      <p:sp>
        <p:nvSpPr>
          <p:cNvPr id="9" name="テキスト ボックス 8">
            <a:extLst>
              <a:ext uri="{FF2B5EF4-FFF2-40B4-BE49-F238E27FC236}">
                <a16:creationId xmlns:a16="http://schemas.microsoft.com/office/drawing/2014/main" id="{CD052418-FF21-F943-B515-C2D4900C9B3D}"/>
              </a:ext>
            </a:extLst>
          </p:cNvPr>
          <p:cNvSpPr txBox="1"/>
          <p:nvPr/>
        </p:nvSpPr>
        <p:spPr>
          <a:xfrm>
            <a:off x="5676900" y="1621813"/>
            <a:ext cx="3687058" cy="178053"/>
          </a:xfrm>
          <a:prstGeom prst="rect">
            <a:avLst/>
          </a:prstGeom>
          <a:noFill/>
        </p:spPr>
        <p:txBody>
          <a:bodyPr wrap="square" rtlCol="0">
            <a:spAutoFit/>
          </a:bodyPr>
          <a:lstStyle/>
          <a:p>
            <a:pPr algn="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マクロミル調査（</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2020.03</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実施）有効回答数</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209</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人</a:t>
            </a:r>
          </a:p>
        </p:txBody>
      </p:sp>
      <p:sp>
        <p:nvSpPr>
          <p:cNvPr id="10" name="フレーム 9">
            <a:extLst>
              <a:ext uri="{FF2B5EF4-FFF2-40B4-BE49-F238E27FC236}">
                <a16:creationId xmlns:a16="http://schemas.microsoft.com/office/drawing/2014/main" id="{41FF4639-F9DF-4043-9E6C-3556B67FA786}"/>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2DB637A1-9DB5-844E-B431-D4887046FD13}"/>
              </a:ext>
            </a:extLst>
          </p:cNvPr>
          <p:cNvSpPr txBox="1"/>
          <p:nvPr/>
        </p:nvSpPr>
        <p:spPr>
          <a:xfrm>
            <a:off x="8023811" y="587217"/>
            <a:ext cx="1460657"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User profile 2</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graphicFrame>
        <p:nvGraphicFramePr>
          <p:cNvPr id="12" name="Chart 4">
            <a:extLst>
              <a:ext uri="{FF2B5EF4-FFF2-40B4-BE49-F238E27FC236}">
                <a16:creationId xmlns:a16="http://schemas.microsoft.com/office/drawing/2014/main" id="{40B1B6D8-9185-B24E-A8C0-42D1F20D8996}"/>
              </a:ext>
            </a:extLst>
          </p:cNvPr>
          <p:cNvGraphicFramePr/>
          <p:nvPr>
            <p:extLst>
              <p:ext uri="{D42A27DB-BD31-4B8C-83A1-F6EECF244321}">
                <p14:modId xmlns:p14="http://schemas.microsoft.com/office/powerpoint/2010/main" val="1521828498"/>
              </p:ext>
            </p:extLst>
          </p:nvPr>
        </p:nvGraphicFramePr>
        <p:xfrm>
          <a:off x="464201" y="2337891"/>
          <a:ext cx="3457725" cy="3587906"/>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a:extLst>
              <a:ext uri="{FF2B5EF4-FFF2-40B4-BE49-F238E27FC236}">
                <a16:creationId xmlns:a16="http://schemas.microsoft.com/office/drawing/2014/main" id="{86F22464-0EAE-2C42-8993-C3D580C3C2BE}"/>
              </a:ext>
            </a:extLst>
          </p:cNvPr>
          <p:cNvSpPr txBox="1"/>
          <p:nvPr/>
        </p:nvSpPr>
        <p:spPr>
          <a:xfrm>
            <a:off x="345865" y="1950232"/>
            <a:ext cx="1531188" cy="254360"/>
          </a:xfrm>
          <a:prstGeom prst="rect">
            <a:avLst/>
          </a:prstGeom>
          <a:noFill/>
        </p:spPr>
        <p:txBody>
          <a:bodyPr wrap="none" rtlCol="0">
            <a:spAutoFit/>
          </a:bodyPr>
          <a:lstStyle/>
          <a:p>
            <a:pPr algn="ct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世帯年収は？</a:t>
            </a:r>
          </a:p>
        </p:txBody>
      </p:sp>
      <p:sp>
        <p:nvSpPr>
          <p:cNvPr id="14" name="テキスト ボックス 13">
            <a:extLst>
              <a:ext uri="{FF2B5EF4-FFF2-40B4-BE49-F238E27FC236}">
                <a16:creationId xmlns:a16="http://schemas.microsoft.com/office/drawing/2014/main" id="{068926CE-F577-B844-9EA1-8BD20CB0106E}"/>
              </a:ext>
            </a:extLst>
          </p:cNvPr>
          <p:cNvSpPr txBox="1"/>
          <p:nvPr/>
        </p:nvSpPr>
        <p:spPr>
          <a:xfrm>
            <a:off x="4186078" y="4994636"/>
            <a:ext cx="2653291" cy="338554"/>
          </a:xfrm>
          <a:prstGeom prst="rect">
            <a:avLst/>
          </a:prstGeom>
          <a:noFill/>
        </p:spPr>
        <p:txBody>
          <a:bodyPr wrap="none" rtlCol="0">
            <a:spAutoFit/>
          </a:bodyPr>
          <a:lstStyle/>
          <a:p>
            <a:pPr algn="ct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買い物の決定権は誰に？</a:t>
            </a:r>
          </a:p>
        </p:txBody>
      </p:sp>
      <p:grpSp>
        <p:nvGrpSpPr>
          <p:cNvPr id="15" name="グループ化 14">
            <a:extLst>
              <a:ext uri="{FF2B5EF4-FFF2-40B4-BE49-F238E27FC236}">
                <a16:creationId xmlns:a16="http://schemas.microsoft.com/office/drawing/2014/main" id="{7D1AB972-0076-9D45-A46D-F1415C9AEBBA}"/>
              </a:ext>
            </a:extLst>
          </p:cNvPr>
          <p:cNvGrpSpPr/>
          <p:nvPr/>
        </p:nvGrpSpPr>
        <p:grpSpPr>
          <a:xfrm>
            <a:off x="7144487" y="3639606"/>
            <a:ext cx="1667435" cy="1469989"/>
            <a:chOff x="7024745" y="3386163"/>
            <a:chExt cx="1667435" cy="1469989"/>
          </a:xfrm>
        </p:grpSpPr>
        <p:sp>
          <p:nvSpPr>
            <p:cNvPr id="16" name="テキスト ボックス 15">
              <a:extLst>
                <a:ext uri="{FF2B5EF4-FFF2-40B4-BE49-F238E27FC236}">
                  <a16:creationId xmlns:a16="http://schemas.microsoft.com/office/drawing/2014/main" id="{B4C94930-8621-774D-94CD-0F6E2EEABF73}"/>
                </a:ext>
              </a:extLst>
            </p:cNvPr>
            <p:cNvSpPr txBox="1"/>
            <p:nvPr/>
          </p:nvSpPr>
          <p:spPr>
            <a:xfrm>
              <a:off x="8175813" y="4700067"/>
              <a:ext cx="516367" cy="156085"/>
            </a:xfrm>
            <a:prstGeom prst="rect">
              <a:avLst/>
            </a:prstGeom>
            <a:noFill/>
          </p:spPr>
          <p:txBody>
            <a:bodyPr wrap="square" rtlCol="0">
              <a:spAutoFit/>
            </a:bodyPr>
            <a:lstStyle/>
            <a:p>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72%</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92A3B71-BE17-DF44-A0B8-9A1DCDBE66D0}"/>
                </a:ext>
              </a:extLst>
            </p:cNvPr>
            <p:cNvSpPr txBox="1"/>
            <p:nvPr/>
          </p:nvSpPr>
          <p:spPr>
            <a:xfrm>
              <a:off x="7293685" y="4270415"/>
              <a:ext cx="527124" cy="141895"/>
            </a:xfrm>
            <a:prstGeom prst="rect">
              <a:avLst/>
            </a:prstGeom>
            <a:noFill/>
          </p:spPr>
          <p:txBody>
            <a:bodyPr wrap="square" rtlCol="0">
              <a:spAutoFit/>
            </a:bodyPr>
            <a:lstStyle/>
            <a:p>
              <a:pPr>
                <a:lnSpc>
                  <a:spcPts val="800"/>
                </a:lnSpc>
              </a:pPr>
              <a:r>
                <a:rPr kumimoji="1" lang="en-US" altLang="ja-JP" sz="1000" dirty="0">
                  <a:solidFill>
                    <a:schemeClr val="bg1"/>
                  </a:solidFill>
                  <a:latin typeface="Meiryo" panose="020B0604030504040204" pitchFamily="34" charset="-128"/>
                  <a:ea typeface="Meiryo" panose="020B0604030504040204" pitchFamily="34" charset="-128"/>
                </a:rPr>
                <a:t>19%</a:t>
              </a:r>
              <a:endParaRPr kumimoji="1" lang="ja-JP" altLang="en-US" sz="1000">
                <a:solidFill>
                  <a:schemeClr val="bg1"/>
                </a:solidFill>
                <a:latin typeface="Meiryo" panose="020B0604030504040204" pitchFamily="34" charset="-128"/>
                <a:ea typeface="Meiryo" panose="020B0604030504040204" pitchFamily="34" charset="-128"/>
              </a:endParaRPr>
            </a:p>
          </p:txBody>
        </p:sp>
        <p:grpSp>
          <p:nvGrpSpPr>
            <p:cNvPr id="18" name="グループ化 17">
              <a:extLst>
                <a:ext uri="{FF2B5EF4-FFF2-40B4-BE49-F238E27FC236}">
                  <a16:creationId xmlns:a16="http://schemas.microsoft.com/office/drawing/2014/main" id="{157A16CB-1C38-1C46-837D-886B019422D2}"/>
                </a:ext>
              </a:extLst>
            </p:cNvPr>
            <p:cNvGrpSpPr/>
            <p:nvPr/>
          </p:nvGrpSpPr>
          <p:grpSpPr>
            <a:xfrm>
              <a:off x="7024745" y="3386163"/>
              <a:ext cx="1206522" cy="359173"/>
              <a:chOff x="7024745" y="3386163"/>
              <a:chExt cx="1206522" cy="359173"/>
            </a:xfrm>
          </p:grpSpPr>
          <p:sp>
            <p:nvSpPr>
              <p:cNvPr id="19" name="テキスト ボックス 18">
                <a:extLst>
                  <a:ext uri="{FF2B5EF4-FFF2-40B4-BE49-F238E27FC236}">
                    <a16:creationId xmlns:a16="http://schemas.microsoft.com/office/drawing/2014/main" id="{9B2388C6-81B0-E24B-AF57-C53B8AF6B962}"/>
                  </a:ext>
                </a:extLst>
              </p:cNvPr>
              <p:cNvSpPr txBox="1"/>
              <p:nvPr/>
            </p:nvSpPr>
            <p:spPr>
              <a:xfrm>
                <a:off x="7024745" y="3603441"/>
                <a:ext cx="431971" cy="141895"/>
              </a:xfrm>
              <a:prstGeom prst="rect">
                <a:avLst/>
              </a:prstGeom>
              <a:noFill/>
            </p:spPr>
            <p:txBody>
              <a:bodyPr wrap="squar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5%</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4ADB68EB-B2E9-2141-856B-00D7A37A7BEB}"/>
                  </a:ext>
                </a:extLst>
              </p:cNvPr>
              <p:cNvSpPr txBox="1"/>
              <p:nvPr/>
            </p:nvSpPr>
            <p:spPr>
              <a:xfrm>
                <a:off x="7412021" y="3435635"/>
                <a:ext cx="431971" cy="156085"/>
              </a:xfrm>
              <a:prstGeom prst="rect">
                <a:avLst/>
              </a:prstGeom>
              <a:noFill/>
            </p:spPr>
            <p:txBody>
              <a:bodyPr wrap="squar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3%</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B87D5642-54D1-734E-9EDA-E84FC06D8A91}"/>
                  </a:ext>
                </a:extLst>
              </p:cNvPr>
              <p:cNvSpPr txBox="1"/>
              <p:nvPr/>
            </p:nvSpPr>
            <p:spPr>
              <a:xfrm>
                <a:off x="7799296" y="3386163"/>
                <a:ext cx="431971" cy="156085"/>
              </a:xfrm>
              <a:prstGeom prst="rect">
                <a:avLst/>
              </a:prstGeom>
              <a:noFill/>
            </p:spPr>
            <p:txBody>
              <a:bodyPr wrap="square" rtlCol="0">
                <a:spAutoFit/>
              </a:bodyPr>
              <a:lstStyle/>
              <a:p>
                <a:pPr>
                  <a:lnSpc>
                    <a:spcPts val="800"/>
                  </a:lnSpc>
                </a:pPr>
                <a:r>
                  <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rPr>
                  <a:t>1%</a:t>
                </a:r>
                <a:endParaRPr kumimoji="1" lang="ja-JP" altLang="en-US" sz="1000">
                  <a:solidFill>
                    <a:schemeClr val="tx1">
                      <a:lumMod val="50000"/>
                      <a:lumOff val="50000"/>
                    </a:schemeClr>
                  </a:solidFill>
                  <a:latin typeface="Meiryo" panose="020B0604030504040204" pitchFamily="34" charset="-128"/>
                  <a:ea typeface="Meiryo" panose="020B0604030504040204" pitchFamily="34" charset="-128"/>
                </a:endParaRPr>
              </a:p>
            </p:txBody>
          </p:sp>
          <p:cxnSp>
            <p:nvCxnSpPr>
              <p:cNvPr id="22" name="直線コネクタ 21">
                <a:extLst>
                  <a:ext uri="{FF2B5EF4-FFF2-40B4-BE49-F238E27FC236}">
                    <a16:creationId xmlns:a16="http://schemas.microsoft.com/office/drawing/2014/main" id="{5819E608-0871-0944-BE44-97D3D5CA0081}"/>
                  </a:ext>
                </a:extLst>
              </p:cNvPr>
              <p:cNvCxnSpPr>
                <a:cxnSpLocks/>
                <a:stCxn id="19" idx="3"/>
              </p:cNvCxnSpPr>
              <p:nvPr/>
            </p:nvCxnSpPr>
            <p:spPr>
              <a:xfrm>
                <a:off x="7456716" y="3674389"/>
                <a:ext cx="213486" cy="709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B76007B-1B67-9047-8560-B22F73EB76CA}"/>
                  </a:ext>
                </a:extLst>
              </p:cNvPr>
              <p:cNvCxnSpPr>
                <a:cxnSpLocks/>
              </p:cNvCxnSpPr>
              <p:nvPr/>
            </p:nvCxnSpPr>
            <p:spPr>
              <a:xfrm>
                <a:off x="7714768" y="3567802"/>
                <a:ext cx="213486" cy="7094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4BC68EC-C3D6-2649-8AB2-32A44246D67D}"/>
                  </a:ext>
                </a:extLst>
              </p:cNvPr>
              <p:cNvCxnSpPr>
                <a:cxnSpLocks/>
              </p:cNvCxnSpPr>
              <p:nvPr/>
            </p:nvCxnSpPr>
            <p:spPr>
              <a:xfrm>
                <a:off x="8000869" y="3528533"/>
                <a:ext cx="22942" cy="1102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25" name="Chart 4">
            <a:extLst>
              <a:ext uri="{FF2B5EF4-FFF2-40B4-BE49-F238E27FC236}">
                <a16:creationId xmlns:a16="http://schemas.microsoft.com/office/drawing/2014/main" id="{CB0C5547-DDAF-0046-B78B-A4F51741CEBB}"/>
              </a:ext>
            </a:extLst>
          </p:cNvPr>
          <p:cNvGraphicFramePr/>
          <p:nvPr>
            <p:extLst>
              <p:ext uri="{D42A27DB-BD31-4B8C-83A1-F6EECF244321}">
                <p14:modId xmlns:p14="http://schemas.microsoft.com/office/powerpoint/2010/main" val="1861014943"/>
              </p:ext>
            </p:extLst>
          </p:nvPr>
        </p:nvGraphicFramePr>
        <p:xfrm>
          <a:off x="4301897" y="2242209"/>
          <a:ext cx="2957603" cy="2232000"/>
        </p:xfrm>
        <a:graphic>
          <a:graphicData uri="http://schemas.openxmlformats.org/drawingml/2006/chart">
            <c:chart xmlns:c="http://schemas.openxmlformats.org/drawingml/2006/chart" xmlns:r="http://schemas.openxmlformats.org/officeDocument/2006/relationships" r:id="rId4"/>
          </a:graphicData>
        </a:graphic>
      </p:graphicFrame>
      <p:sp>
        <p:nvSpPr>
          <p:cNvPr id="26" name="テキスト ボックス 25">
            <a:extLst>
              <a:ext uri="{FF2B5EF4-FFF2-40B4-BE49-F238E27FC236}">
                <a16:creationId xmlns:a16="http://schemas.microsoft.com/office/drawing/2014/main" id="{20C34992-4FDE-C743-8E93-47E26D94FC70}"/>
              </a:ext>
            </a:extLst>
          </p:cNvPr>
          <p:cNvSpPr txBox="1"/>
          <p:nvPr/>
        </p:nvSpPr>
        <p:spPr>
          <a:xfrm>
            <a:off x="6530129" y="2018751"/>
            <a:ext cx="2861681" cy="207749"/>
          </a:xfrm>
          <a:prstGeom prst="rect">
            <a:avLst/>
          </a:prstGeom>
          <a:noFill/>
        </p:spPr>
        <p:txBody>
          <a:bodyPr wrap="none" rtlCol="0">
            <a:spAutoFit/>
          </a:bodyPr>
          <a:lstStyle/>
          <a:p>
            <a:pPr>
              <a:lnSpc>
                <a:spcPts val="800"/>
              </a:lnSpc>
            </a:pP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自由に使えるお金は</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2</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万円以上の人が</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40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％以上</a:t>
            </a:r>
          </a:p>
        </p:txBody>
      </p:sp>
      <p:sp>
        <p:nvSpPr>
          <p:cNvPr id="27" name="テキスト ボックス 26">
            <a:extLst>
              <a:ext uri="{FF2B5EF4-FFF2-40B4-BE49-F238E27FC236}">
                <a16:creationId xmlns:a16="http://schemas.microsoft.com/office/drawing/2014/main" id="{76A93A0B-E29A-B14F-9ECE-B59E9A69BC38}"/>
              </a:ext>
            </a:extLst>
          </p:cNvPr>
          <p:cNvSpPr txBox="1"/>
          <p:nvPr/>
        </p:nvSpPr>
        <p:spPr>
          <a:xfrm>
            <a:off x="4186078" y="1950232"/>
            <a:ext cx="2428870" cy="254360"/>
          </a:xfrm>
          <a:prstGeom prst="rect">
            <a:avLst/>
          </a:prstGeom>
          <a:noFill/>
        </p:spPr>
        <p:txBody>
          <a:bodyPr wrap="none" rtlCol="0">
            <a:spAutoFit/>
          </a:bodyPr>
          <a:lstStyle/>
          <a:p>
            <a:pPr algn="ct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おこづかいの金額は？</a:t>
            </a:r>
          </a:p>
        </p:txBody>
      </p:sp>
      <p:sp>
        <p:nvSpPr>
          <p:cNvPr id="28" name="テキスト ボックス 27">
            <a:extLst>
              <a:ext uri="{FF2B5EF4-FFF2-40B4-BE49-F238E27FC236}">
                <a16:creationId xmlns:a16="http://schemas.microsoft.com/office/drawing/2014/main" id="{514D38EF-7900-0E4E-9036-9D3EF7393223}"/>
              </a:ext>
            </a:extLst>
          </p:cNvPr>
          <p:cNvSpPr txBox="1"/>
          <p:nvPr/>
        </p:nvSpPr>
        <p:spPr>
          <a:xfrm>
            <a:off x="359923" y="6408952"/>
            <a:ext cx="4031102"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grpSp>
        <p:nvGrpSpPr>
          <p:cNvPr id="29" name="グループ化 28">
            <a:extLst>
              <a:ext uri="{FF2B5EF4-FFF2-40B4-BE49-F238E27FC236}">
                <a16:creationId xmlns:a16="http://schemas.microsoft.com/office/drawing/2014/main" id="{BB2A1AEE-1CD2-1045-A9E5-9A26EDDBFCEE}"/>
              </a:ext>
            </a:extLst>
          </p:cNvPr>
          <p:cNvGrpSpPr/>
          <p:nvPr/>
        </p:nvGrpSpPr>
        <p:grpSpPr>
          <a:xfrm>
            <a:off x="6489605" y="2353904"/>
            <a:ext cx="2211088" cy="1138162"/>
            <a:chOff x="5226714" y="4881218"/>
            <a:chExt cx="1779655" cy="916081"/>
          </a:xfrm>
        </p:grpSpPr>
        <p:sp>
          <p:nvSpPr>
            <p:cNvPr id="30" name="角丸四角形 29">
              <a:extLst>
                <a:ext uri="{FF2B5EF4-FFF2-40B4-BE49-F238E27FC236}">
                  <a16:creationId xmlns:a16="http://schemas.microsoft.com/office/drawing/2014/main" id="{F9F5F77F-8A6B-7D4F-BE25-09EB563C0DA5}"/>
                </a:ext>
              </a:extLst>
            </p:cNvPr>
            <p:cNvSpPr/>
            <p:nvPr/>
          </p:nvSpPr>
          <p:spPr>
            <a:xfrm>
              <a:off x="5401453" y="4881218"/>
              <a:ext cx="1604916" cy="916081"/>
            </a:xfrm>
            <a:prstGeom prst="roundRect">
              <a:avLst>
                <a:gd name="adj" fmla="val 91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直角三角形 30">
              <a:extLst>
                <a:ext uri="{FF2B5EF4-FFF2-40B4-BE49-F238E27FC236}">
                  <a16:creationId xmlns:a16="http://schemas.microsoft.com/office/drawing/2014/main" id="{76B85DA1-9D1A-0F46-AE74-D79680B74737}"/>
                </a:ext>
              </a:extLst>
            </p:cNvPr>
            <p:cNvSpPr/>
            <p:nvPr/>
          </p:nvSpPr>
          <p:spPr>
            <a:xfrm flipH="1" flipV="1">
              <a:off x="5226714" y="4881218"/>
              <a:ext cx="382588" cy="356272"/>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30976288-00AF-B14E-803C-A12197395DFA}"/>
              </a:ext>
            </a:extLst>
          </p:cNvPr>
          <p:cNvSpPr txBox="1"/>
          <p:nvPr/>
        </p:nvSpPr>
        <p:spPr>
          <a:xfrm>
            <a:off x="6838118" y="2847238"/>
            <a:ext cx="1294579" cy="338554"/>
          </a:xfrm>
          <a:prstGeom prst="rect">
            <a:avLst/>
          </a:prstGeom>
          <a:noFill/>
        </p:spPr>
        <p:txBody>
          <a:bodyPr wrap="square" rtlCol="0">
            <a:spAutoFit/>
          </a:bodyPr>
          <a:lstStyle/>
          <a:p>
            <a:r>
              <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rPr>
              <a:t>1</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万</a:t>
            </a:r>
            <a:r>
              <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rPr>
              <a:t>3000</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円</a:t>
            </a:r>
            <a:endParaRPr kumimoji="1" lang="ja-JP" altLang="en-US" sz="1600" b="1" spc="-3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CD0BE1B7-EA8B-4147-B216-BC2BE61115B1}"/>
              </a:ext>
            </a:extLst>
          </p:cNvPr>
          <p:cNvSpPr txBox="1"/>
          <p:nvPr/>
        </p:nvSpPr>
        <p:spPr>
          <a:xfrm>
            <a:off x="6782995" y="3188981"/>
            <a:ext cx="1983316" cy="215444"/>
          </a:xfrm>
          <a:prstGeom prst="rect">
            <a:avLst/>
          </a:prstGeom>
          <a:noFill/>
        </p:spPr>
        <p:txBody>
          <a:bodyPr wrap="square" rtlCol="0">
            <a:spAutoFit/>
          </a:bodyPr>
          <a:lstStyle/>
          <a:p>
            <a:r>
              <a:rPr kumimoji="1" lang="en-US" altLang="ja-JP" sz="800" b="1" dirty="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800" b="1">
                <a:solidFill>
                  <a:schemeClr val="tx1">
                    <a:lumMod val="75000"/>
                    <a:lumOff val="25000"/>
                  </a:schemeClr>
                </a:solidFill>
                <a:latin typeface="Meiryo" panose="020B0604030504040204" pitchFamily="34" charset="-128"/>
                <a:ea typeface="Meiryo" panose="020B0604030504040204" pitchFamily="34" charset="-128"/>
              </a:rPr>
              <a:t>株</a:t>
            </a:r>
            <a:r>
              <a:rPr kumimoji="1" lang="en-US" altLang="ja-JP" sz="800" b="1" dirty="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800" b="1">
                <a:solidFill>
                  <a:schemeClr val="tx1">
                    <a:lumMod val="75000"/>
                    <a:lumOff val="25000"/>
                  </a:schemeClr>
                </a:solidFill>
                <a:latin typeface="Meiryo" panose="020B0604030504040204" pitchFamily="34" charset="-128"/>
                <a:ea typeface="Meiryo" panose="020B0604030504040204" pitchFamily="34" charset="-128"/>
              </a:rPr>
              <a:t>ビズヒッツアンケート調査より</a:t>
            </a:r>
          </a:p>
        </p:txBody>
      </p:sp>
      <p:sp>
        <p:nvSpPr>
          <p:cNvPr id="35" name="テキスト ボックス 34">
            <a:extLst>
              <a:ext uri="{FF2B5EF4-FFF2-40B4-BE49-F238E27FC236}">
                <a16:creationId xmlns:a16="http://schemas.microsoft.com/office/drawing/2014/main" id="{7B519DE3-9259-194C-939B-3FC69BA748D1}"/>
              </a:ext>
            </a:extLst>
          </p:cNvPr>
          <p:cNvSpPr txBox="1"/>
          <p:nvPr/>
        </p:nvSpPr>
        <p:spPr>
          <a:xfrm>
            <a:off x="6847499" y="2473220"/>
            <a:ext cx="857927" cy="253916"/>
          </a:xfrm>
          <a:prstGeom prst="rect">
            <a:avLst/>
          </a:prstGeom>
          <a:noFill/>
        </p:spPr>
        <p:txBody>
          <a:bodyPr wrap="none" rtlCol="0">
            <a:spAutoFit/>
          </a:bodyPr>
          <a:lstStyle/>
          <a:p>
            <a:r>
              <a:rPr kumimoji="1" lang="ja-JP" altLang="en-US" sz="1050" b="1">
                <a:solidFill>
                  <a:schemeClr val="tx1">
                    <a:lumMod val="75000"/>
                    <a:lumOff val="25000"/>
                  </a:schemeClr>
                </a:solidFill>
                <a:latin typeface="Meiryo" panose="020B0604030504040204" pitchFamily="34" charset="-128"/>
                <a:ea typeface="Meiryo" panose="020B0604030504040204" pitchFamily="34" charset="-128"/>
              </a:rPr>
              <a:t>専業主婦の</a:t>
            </a:r>
          </a:p>
        </p:txBody>
      </p:sp>
      <p:sp>
        <p:nvSpPr>
          <p:cNvPr id="36" name="テキスト ボックス 35">
            <a:extLst>
              <a:ext uri="{FF2B5EF4-FFF2-40B4-BE49-F238E27FC236}">
                <a16:creationId xmlns:a16="http://schemas.microsoft.com/office/drawing/2014/main" id="{F1EDAFE7-6F2F-EB40-99E2-510D9FA773D0}"/>
              </a:ext>
            </a:extLst>
          </p:cNvPr>
          <p:cNvSpPr txBox="1"/>
          <p:nvPr/>
        </p:nvSpPr>
        <p:spPr>
          <a:xfrm>
            <a:off x="6847499" y="2642186"/>
            <a:ext cx="1396536" cy="253916"/>
          </a:xfrm>
          <a:prstGeom prst="rect">
            <a:avLst/>
          </a:prstGeom>
          <a:noFill/>
        </p:spPr>
        <p:txBody>
          <a:bodyPr wrap="none" rtlCol="0">
            <a:spAutoFit/>
          </a:bodyPr>
          <a:lstStyle/>
          <a:p>
            <a:r>
              <a:rPr kumimoji="1" lang="ja-JP" altLang="en-US" sz="1050" b="1">
                <a:solidFill>
                  <a:schemeClr val="tx1">
                    <a:lumMod val="75000"/>
                    <a:lumOff val="25000"/>
                  </a:schemeClr>
                </a:solidFill>
                <a:latin typeface="Meiryo" panose="020B0604030504040204" pitchFamily="34" charset="-128"/>
                <a:ea typeface="Meiryo" panose="020B0604030504040204" pitchFamily="34" charset="-128"/>
              </a:rPr>
              <a:t>おこづかい平均額は</a:t>
            </a:r>
          </a:p>
        </p:txBody>
      </p:sp>
      <p:sp>
        <p:nvSpPr>
          <p:cNvPr id="37" name="テキスト ボックス 36">
            <a:extLst>
              <a:ext uri="{FF2B5EF4-FFF2-40B4-BE49-F238E27FC236}">
                <a16:creationId xmlns:a16="http://schemas.microsoft.com/office/drawing/2014/main" id="{C65D1A39-E6B6-2649-A90E-84AB4B3A04A0}"/>
              </a:ext>
            </a:extLst>
          </p:cNvPr>
          <p:cNvSpPr txBox="1"/>
          <p:nvPr/>
        </p:nvSpPr>
        <p:spPr>
          <a:xfrm>
            <a:off x="7948285" y="2910843"/>
            <a:ext cx="588623" cy="253916"/>
          </a:xfrm>
          <a:prstGeom prst="rect">
            <a:avLst/>
          </a:prstGeom>
          <a:noFill/>
        </p:spPr>
        <p:txBody>
          <a:bodyPr wrap="none" rtlCol="0">
            <a:spAutoFit/>
          </a:bodyPr>
          <a:lstStyle/>
          <a:p>
            <a:r>
              <a:rPr kumimoji="1" lang="ja-JP" altLang="en-US" sz="1050" b="1">
                <a:solidFill>
                  <a:schemeClr val="tx1">
                    <a:lumMod val="75000"/>
                    <a:lumOff val="25000"/>
                  </a:schemeClr>
                </a:solidFill>
                <a:latin typeface="Meiryo" panose="020B0604030504040204" pitchFamily="34" charset="-128"/>
                <a:ea typeface="Meiryo" panose="020B0604030504040204" pitchFamily="34" charset="-128"/>
              </a:rPr>
              <a:t>ほど。</a:t>
            </a:r>
          </a:p>
        </p:txBody>
      </p:sp>
    </p:spTree>
    <p:extLst>
      <p:ext uri="{BB962C8B-B14F-4D97-AF65-F5344CB8AC3E}">
        <p14:creationId xmlns:p14="http://schemas.microsoft.com/office/powerpoint/2010/main" val="3100057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D66897A-2C4D-064D-B966-BECC589C225E}"/>
              </a:ext>
            </a:extLst>
          </p:cNvPr>
          <p:cNvSpPr>
            <a:spLocks noGrp="1"/>
          </p:cNvSpPr>
          <p:nvPr>
            <p:ph type="sldNum" sz="quarter" idx="12"/>
          </p:nvPr>
        </p:nvSpPr>
        <p:spPr>
          <a:xfrm>
            <a:off x="7255618" y="6356352"/>
            <a:ext cx="2228850" cy="365125"/>
          </a:xfrm>
        </p:spPr>
        <p:txBody>
          <a:bodyPr/>
          <a:lstStyle/>
          <a:p>
            <a:fld id="{F86E49CC-034B-8F41-A159-8DE18F0CDB36}" type="slidenum">
              <a:rPr kumimoji="1" lang="ja-JP" altLang="en-US" smtClean="0"/>
              <a:t>9</a:t>
            </a:fld>
            <a:endParaRPr kumimoji="1" lang="ja-JP" altLang="en-US"/>
          </a:p>
        </p:txBody>
      </p:sp>
      <p:graphicFrame>
        <p:nvGraphicFramePr>
          <p:cNvPr id="3" name="Chart 4">
            <a:extLst>
              <a:ext uri="{FF2B5EF4-FFF2-40B4-BE49-F238E27FC236}">
                <a16:creationId xmlns:a16="http://schemas.microsoft.com/office/drawing/2014/main" id="{00BC2347-A2E0-314E-8ABC-557D99D36693}"/>
              </a:ext>
            </a:extLst>
          </p:cNvPr>
          <p:cNvGraphicFramePr/>
          <p:nvPr>
            <p:extLst>
              <p:ext uri="{D42A27DB-BD31-4B8C-83A1-F6EECF244321}">
                <p14:modId xmlns:p14="http://schemas.microsoft.com/office/powerpoint/2010/main" val="3335099293"/>
              </p:ext>
            </p:extLst>
          </p:nvPr>
        </p:nvGraphicFramePr>
        <p:xfrm>
          <a:off x="464200" y="2519715"/>
          <a:ext cx="4070935" cy="180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a:extLst>
              <a:ext uri="{FF2B5EF4-FFF2-40B4-BE49-F238E27FC236}">
                <a16:creationId xmlns:a16="http://schemas.microsoft.com/office/drawing/2014/main" id="{FE3FC7EC-B26D-9542-A923-6578C54D3402}"/>
              </a:ext>
            </a:extLst>
          </p:cNvPr>
          <p:cNvSpPr txBox="1"/>
          <p:nvPr/>
        </p:nvSpPr>
        <p:spPr>
          <a:xfrm>
            <a:off x="355350" y="380539"/>
            <a:ext cx="5538696" cy="461665"/>
          </a:xfrm>
          <a:prstGeom prst="rect">
            <a:avLst/>
          </a:prstGeom>
          <a:noFill/>
        </p:spPr>
        <p:txBody>
          <a:bodyPr wrap="none" rtlCol="0">
            <a:spAutoFit/>
          </a:bodyPr>
          <a:lstStyle/>
          <a:p>
            <a:r>
              <a:rPr kumimoji="1" lang="ja-JP" altLang="en-US" sz="2400" b="1" spc="150">
                <a:solidFill>
                  <a:schemeClr val="tx1">
                    <a:lumMod val="75000"/>
                    <a:lumOff val="25000"/>
                  </a:schemeClr>
                </a:solidFill>
                <a:latin typeface="Meiryo" panose="020B0604030504040204" pitchFamily="34" charset="-128"/>
                <a:ea typeface="Meiryo" panose="020B0604030504040204" pitchFamily="34" charset="-128"/>
              </a:rPr>
              <a:t>暮らしニスタのユーザー③ 興味関心</a:t>
            </a:r>
          </a:p>
        </p:txBody>
      </p:sp>
      <p:cxnSp>
        <p:nvCxnSpPr>
          <p:cNvPr id="5" name="直線コネクタ 4">
            <a:extLst>
              <a:ext uri="{FF2B5EF4-FFF2-40B4-BE49-F238E27FC236}">
                <a16:creationId xmlns:a16="http://schemas.microsoft.com/office/drawing/2014/main" id="{D79E6C6B-BEAE-174E-8CB1-8F91A6041945}"/>
              </a:ext>
            </a:extLst>
          </p:cNvPr>
          <p:cNvCxnSpPr>
            <a:cxnSpLocks/>
          </p:cNvCxnSpPr>
          <p:nvPr/>
        </p:nvCxnSpPr>
        <p:spPr>
          <a:xfrm>
            <a:off x="359923" y="927898"/>
            <a:ext cx="9124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2EF46A7E-376D-9E4A-99C0-1C8B17CEF21C}"/>
              </a:ext>
            </a:extLst>
          </p:cNvPr>
          <p:cNvSpPr txBox="1"/>
          <p:nvPr/>
        </p:nvSpPr>
        <p:spPr>
          <a:xfrm>
            <a:off x="859571" y="1206000"/>
            <a:ext cx="8186857" cy="461665"/>
          </a:xfrm>
          <a:prstGeom prst="rect">
            <a:avLst/>
          </a:prstGeom>
          <a:noFill/>
        </p:spPr>
        <p:txBody>
          <a:bodyPr wrap="none" rtlCol="0">
            <a:spAutoFit/>
          </a:bodyPr>
          <a:lstStyle/>
          <a:p>
            <a:pPr algn="ctr"/>
            <a:r>
              <a:rPr kumimoji="1" lang="ja-JP" altLang="en-US" sz="2400" b="1" spc="200">
                <a:solidFill>
                  <a:srgbClr val="F74E92"/>
                </a:solidFill>
                <a:latin typeface="Meiryo" panose="020B0604030504040204" pitchFamily="34" charset="-128"/>
                <a:ea typeface="Meiryo" panose="020B0604030504040204" pitchFamily="34" charset="-128"/>
              </a:rPr>
              <a:t>興味の幅が広く好奇心旺盛！自分への投資も怠りなく</a:t>
            </a:r>
          </a:p>
        </p:txBody>
      </p:sp>
      <p:sp>
        <p:nvSpPr>
          <p:cNvPr id="7" name="テキスト ボックス 6">
            <a:extLst>
              <a:ext uri="{FF2B5EF4-FFF2-40B4-BE49-F238E27FC236}">
                <a16:creationId xmlns:a16="http://schemas.microsoft.com/office/drawing/2014/main" id="{4197F621-1340-E84B-B005-4609FD28E24F}"/>
              </a:ext>
            </a:extLst>
          </p:cNvPr>
          <p:cNvSpPr txBox="1"/>
          <p:nvPr/>
        </p:nvSpPr>
        <p:spPr>
          <a:xfrm>
            <a:off x="2907941" y="5354700"/>
            <a:ext cx="1851789" cy="341268"/>
          </a:xfrm>
          <a:prstGeom prst="rect">
            <a:avLst/>
          </a:prstGeom>
          <a:noFill/>
        </p:spPr>
        <p:txBody>
          <a:bodyPr wrap="none" rtlCol="0">
            <a:spAutoFit/>
          </a:bodyPr>
          <a:lstStyle/>
          <a:p>
            <a:pPr>
              <a:lnSpc>
                <a:spcPts val="800"/>
              </a:lnSpc>
            </a:pPr>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堅実でありながら</a:t>
            </a:r>
            <a:endPar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endParaRPr>
          </a:p>
          <a:p>
            <a:pPr>
              <a:lnSpc>
                <a:spcPts val="800"/>
              </a:lnSpc>
            </a:pPr>
            <a:endParaRPr kumimoji="1" lang="en-US" altLang="ja-JP" sz="1000" dirty="0">
              <a:solidFill>
                <a:schemeClr val="tx1">
                  <a:lumMod val="50000"/>
                  <a:lumOff val="50000"/>
                </a:schemeClr>
              </a:solidFill>
              <a:latin typeface="Meiryo" panose="020B0604030504040204" pitchFamily="34" charset="-128"/>
              <a:ea typeface="Meiryo" panose="020B0604030504040204" pitchFamily="34" charset="-128"/>
            </a:endParaRPr>
          </a:p>
          <a:p>
            <a:pPr>
              <a:lnSpc>
                <a:spcPts val="800"/>
              </a:lnSpc>
            </a:pPr>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自分磨きもしっかりしたい派</a:t>
            </a:r>
          </a:p>
        </p:txBody>
      </p:sp>
      <p:sp>
        <p:nvSpPr>
          <p:cNvPr id="8" name="テキスト ボックス 7">
            <a:extLst>
              <a:ext uri="{FF2B5EF4-FFF2-40B4-BE49-F238E27FC236}">
                <a16:creationId xmlns:a16="http://schemas.microsoft.com/office/drawing/2014/main" id="{1EDDA6C9-4779-454F-8743-01B6C07D9952}"/>
              </a:ext>
            </a:extLst>
          </p:cNvPr>
          <p:cNvSpPr txBox="1"/>
          <p:nvPr/>
        </p:nvSpPr>
        <p:spPr>
          <a:xfrm>
            <a:off x="332964" y="2243918"/>
            <a:ext cx="1851789" cy="171694"/>
          </a:xfrm>
          <a:prstGeom prst="rect">
            <a:avLst/>
          </a:prstGeom>
          <a:noFill/>
        </p:spPr>
        <p:txBody>
          <a:bodyPr wrap="none" rtlCol="0">
            <a:spAutoFit/>
          </a:bodyPr>
          <a:lstStyle/>
          <a:p>
            <a:pPr>
              <a:lnSpc>
                <a:spcPts val="800"/>
              </a:lnSpc>
            </a:pPr>
            <a:r>
              <a:rPr kumimoji="1" lang="ja-JP" altLang="en-US" sz="1000">
                <a:solidFill>
                  <a:schemeClr val="tx1">
                    <a:lumMod val="50000"/>
                    <a:lumOff val="50000"/>
                  </a:schemeClr>
                </a:solidFill>
                <a:latin typeface="Meiryo" panose="020B0604030504040204" pitchFamily="34" charset="-128"/>
                <a:ea typeface="Meiryo" panose="020B0604030504040204" pitchFamily="34" charset="-128"/>
              </a:rPr>
              <a:t>情報は自ら取りに行く積極派</a:t>
            </a:r>
          </a:p>
        </p:txBody>
      </p:sp>
      <p:sp>
        <p:nvSpPr>
          <p:cNvPr id="9" name="テキスト ボックス 8">
            <a:extLst>
              <a:ext uri="{FF2B5EF4-FFF2-40B4-BE49-F238E27FC236}">
                <a16:creationId xmlns:a16="http://schemas.microsoft.com/office/drawing/2014/main" id="{CDCB74EC-3F72-C543-B591-E874679AB6C6}"/>
              </a:ext>
            </a:extLst>
          </p:cNvPr>
          <p:cNvSpPr txBox="1"/>
          <p:nvPr/>
        </p:nvSpPr>
        <p:spPr>
          <a:xfrm>
            <a:off x="5337856" y="1621813"/>
            <a:ext cx="3687058" cy="178053"/>
          </a:xfrm>
          <a:prstGeom prst="rect">
            <a:avLst/>
          </a:prstGeom>
          <a:noFill/>
        </p:spPr>
        <p:txBody>
          <a:bodyPr wrap="square" rtlCol="0">
            <a:spAutoFit/>
          </a:bodyPr>
          <a:lstStyle/>
          <a:p>
            <a:pPr algn="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マクロミル調査（</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2020.03</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実施）有効回答数</a:t>
            </a:r>
            <a:r>
              <a:rPr kumimoji="1" lang="en-US" altLang="ja-JP" sz="800" spc="300" dirty="0">
                <a:solidFill>
                  <a:schemeClr val="tx1">
                    <a:lumMod val="50000"/>
                    <a:lumOff val="50000"/>
                  </a:schemeClr>
                </a:solidFill>
                <a:latin typeface="Meiryo" panose="020B0604030504040204" pitchFamily="34" charset="-128"/>
                <a:ea typeface="Meiryo" panose="020B0604030504040204" pitchFamily="34" charset="-128"/>
              </a:rPr>
              <a:t>209</a:t>
            </a:r>
            <a:r>
              <a:rPr kumimoji="1" lang="ja-JP" altLang="en-US" sz="800" spc="300">
                <a:solidFill>
                  <a:schemeClr val="tx1">
                    <a:lumMod val="50000"/>
                    <a:lumOff val="50000"/>
                  </a:schemeClr>
                </a:solidFill>
                <a:latin typeface="Meiryo" panose="020B0604030504040204" pitchFamily="34" charset="-128"/>
                <a:ea typeface="Meiryo" panose="020B0604030504040204" pitchFamily="34" charset="-128"/>
              </a:rPr>
              <a:t>人</a:t>
            </a:r>
          </a:p>
        </p:txBody>
      </p:sp>
      <p:sp>
        <p:nvSpPr>
          <p:cNvPr id="10" name="フレーム 9">
            <a:extLst>
              <a:ext uri="{FF2B5EF4-FFF2-40B4-BE49-F238E27FC236}">
                <a16:creationId xmlns:a16="http://schemas.microsoft.com/office/drawing/2014/main" id="{29B63697-4284-7346-BB97-5FCDB0070599}"/>
              </a:ext>
            </a:extLst>
          </p:cNvPr>
          <p:cNvSpPr/>
          <p:nvPr/>
        </p:nvSpPr>
        <p:spPr>
          <a:xfrm>
            <a:off x="0" y="0"/>
            <a:ext cx="9906000" cy="6858000"/>
          </a:xfrm>
          <a:prstGeom prst="frame">
            <a:avLst>
              <a:gd name="adj1" fmla="val 2900"/>
            </a:avLst>
          </a:prstGeom>
          <a:solidFill>
            <a:srgbClr val="E4D1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60D88EFD-A0CD-E740-B8A3-5ED5A6A3DC56}"/>
              </a:ext>
            </a:extLst>
          </p:cNvPr>
          <p:cNvSpPr txBox="1"/>
          <p:nvPr/>
        </p:nvSpPr>
        <p:spPr>
          <a:xfrm>
            <a:off x="8023811" y="587217"/>
            <a:ext cx="1460657" cy="215444"/>
          </a:xfrm>
          <a:prstGeom prst="rect">
            <a:avLst/>
          </a:prstGeom>
          <a:noFill/>
        </p:spPr>
        <p:txBody>
          <a:bodyPr wrap="none" rtlCol="0">
            <a:spAutoFit/>
          </a:bodyPr>
          <a:lstStyle/>
          <a:p>
            <a:pPr algn="r"/>
            <a:r>
              <a:rPr kumimoji="1" lang="en-US" altLang="ja-JP" sz="800" b="1" spc="300" dirty="0">
                <a:solidFill>
                  <a:schemeClr val="accent3"/>
                </a:solidFill>
                <a:latin typeface="Meiryo" panose="020B0604030504040204" pitchFamily="34" charset="-128"/>
                <a:ea typeface="Meiryo" panose="020B0604030504040204" pitchFamily="34" charset="-128"/>
              </a:rPr>
              <a:t>User profile 3</a:t>
            </a:r>
            <a:endParaRPr kumimoji="1" lang="ja-JP" altLang="en-US" sz="800" b="1" spc="300">
              <a:solidFill>
                <a:schemeClr val="accent3"/>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0A86DB41-FE9B-4D45-9AD7-B1DFB883022B}"/>
              </a:ext>
            </a:extLst>
          </p:cNvPr>
          <p:cNvSpPr txBox="1"/>
          <p:nvPr/>
        </p:nvSpPr>
        <p:spPr>
          <a:xfrm>
            <a:off x="2898212" y="4768788"/>
            <a:ext cx="2204450" cy="584775"/>
          </a:xfrm>
          <a:prstGeom prst="rect">
            <a:avLst/>
          </a:prstGeom>
          <a:noFill/>
        </p:spPr>
        <p:txBody>
          <a:bodyPr wrap="none" rtlCol="0">
            <a:spAutoFit/>
          </a:bodyPr>
          <a:lstStyle/>
          <a:p>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余裕資金があったら</a:t>
            </a:r>
            <a:endParaRPr kumimoji="1" lang="en-US" altLang="ja-JP" sz="1600" b="1" spc="15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何に使う？</a:t>
            </a:r>
          </a:p>
        </p:txBody>
      </p:sp>
      <p:sp>
        <p:nvSpPr>
          <p:cNvPr id="13" name="テキスト ボックス 12">
            <a:extLst>
              <a:ext uri="{FF2B5EF4-FFF2-40B4-BE49-F238E27FC236}">
                <a16:creationId xmlns:a16="http://schemas.microsoft.com/office/drawing/2014/main" id="{04BF6106-F77A-7E42-B301-ED1370E92D53}"/>
              </a:ext>
            </a:extLst>
          </p:cNvPr>
          <p:cNvSpPr txBox="1"/>
          <p:nvPr/>
        </p:nvSpPr>
        <p:spPr>
          <a:xfrm>
            <a:off x="5029355" y="2275010"/>
            <a:ext cx="2920992" cy="207749"/>
          </a:xfrm>
          <a:prstGeom prst="rect">
            <a:avLst/>
          </a:prstGeom>
          <a:noFill/>
        </p:spPr>
        <p:txBody>
          <a:bodyPr wrap="none" rtlCol="0">
            <a:spAutoFit/>
          </a:bodyPr>
          <a:lstStyle/>
          <a:p>
            <a:pPr>
              <a:lnSpc>
                <a:spcPts val="800"/>
              </a:lnSpc>
            </a:pPr>
            <a:r>
              <a:rPr kumimoji="1" lang="en-US" altLang="ja-JP" sz="1000" dirty="0">
                <a:solidFill>
                  <a:schemeClr val="tx1">
                    <a:lumMod val="65000"/>
                    <a:lumOff val="35000"/>
                  </a:schemeClr>
                </a:solidFill>
                <a:latin typeface="Meiryo" panose="020B0604030504040204" pitchFamily="34" charset="-128"/>
                <a:ea typeface="Meiryo" panose="020B0604030504040204" pitchFamily="34" charset="-128"/>
              </a:rPr>
              <a:t> </a:t>
            </a: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家ナカもお出かけも大好き！「美」への関心も</a:t>
            </a:r>
          </a:p>
        </p:txBody>
      </p:sp>
      <p:sp>
        <p:nvSpPr>
          <p:cNvPr id="14" name="テキスト ボックス 13">
            <a:extLst>
              <a:ext uri="{FF2B5EF4-FFF2-40B4-BE49-F238E27FC236}">
                <a16:creationId xmlns:a16="http://schemas.microsoft.com/office/drawing/2014/main" id="{AF3B578A-6999-E149-A5DB-CF6AD428CE84}"/>
              </a:ext>
            </a:extLst>
          </p:cNvPr>
          <p:cNvSpPr txBox="1"/>
          <p:nvPr/>
        </p:nvSpPr>
        <p:spPr>
          <a:xfrm>
            <a:off x="5029355" y="1920415"/>
            <a:ext cx="2653291" cy="338554"/>
          </a:xfrm>
          <a:prstGeom prst="rect">
            <a:avLst/>
          </a:prstGeom>
          <a:noFill/>
        </p:spPr>
        <p:txBody>
          <a:bodyPr wrap="none" rtlCol="0">
            <a:spAutoFit/>
          </a:bodyPr>
          <a:lstStyle/>
          <a:p>
            <a:pPr algn="ct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興味のあるジャンルは？</a:t>
            </a:r>
          </a:p>
        </p:txBody>
      </p:sp>
      <p:sp>
        <p:nvSpPr>
          <p:cNvPr id="15" name="テキスト ボックス 14">
            <a:extLst>
              <a:ext uri="{FF2B5EF4-FFF2-40B4-BE49-F238E27FC236}">
                <a16:creationId xmlns:a16="http://schemas.microsoft.com/office/drawing/2014/main" id="{EC0BA198-75B3-FD4B-A9CC-F0EE6296E0D6}"/>
              </a:ext>
            </a:extLst>
          </p:cNvPr>
          <p:cNvSpPr txBox="1"/>
          <p:nvPr/>
        </p:nvSpPr>
        <p:spPr>
          <a:xfrm>
            <a:off x="332964" y="1920415"/>
            <a:ext cx="3550973" cy="338554"/>
          </a:xfrm>
          <a:prstGeom prst="rect">
            <a:avLst/>
          </a:prstGeom>
          <a:noFill/>
        </p:spPr>
        <p:txBody>
          <a:bodyPr wrap="none" rtlCol="0">
            <a:spAutoFit/>
          </a:bodyPr>
          <a:lstStyle/>
          <a:p>
            <a:pPr algn="ctr"/>
            <a:r>
              <a:rPr kumimoji="1" lang="ja-JP" altLang="en-US" sz="1600" b="1" spc="150">
                <a:solidFill>
                  <a:schemeClr val="tx1">
                    <a:lumMod val="75000"/>
                    <a:lumOff val="25000"/>
                  </a:schemeClr>
                </a:solidFill>
                <a:latin typeface="Meiryo" panose="020B0604030504040204" pitchFamily="34" charset="-128"/>
                <a:ea typeface="Meiryo" panose="020B0604030504040204" pitchFamily="34" charset="-128"/>
              </a:rPr>
              <a:t>暮らしニスタを閲覧する理由は？</a:t>
            </a:r>
          </a:p>
        </p:txBody>
      </p:sp>
      <p:graphicFrame>
        <p:nvGraphicFramePr>
          <p:cNvPr id="16" name="Chart 4">
            <a:extLst>
              <a:ext uri="{FF2B5EF4-FFF2-40B4-BE49-F238E27FC236}">
                <a16:creationId xmlns:a16="http://schemas.microsoft.com/office/drawing/2014/main" id="{A6983A88-4B9B-5C41-B493-3A1417500B35}"/>
              </a:ext>
            </a:extLst>
          </p:cNvPr>
          <p:cNvGraphicFramePr/>
          <p:nvPr>
            <p:extLst>
              <p:ext uri="{D42A27DB-BD31-4B8C-83A1-F6EECF244321}">
                <p14:modId xmlns:p14="http://schemas.microsoft.com/office/powerpoint/2010/main" val="1695830380"/>
              </p:ext>
            </p:extLst>
          </p:nvPr>
        </p:nvGraphicFramePr>
        <p:xfrm>
          <a:off x="364429" y="4206006"/>
          <a:ext cx="3224066" cy="24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4">
            <a:extLst>
              <a:ext uri="{FF2B5EF4-FFF2-40B4-BE49-F238E27FC236}">
                <a16:creationId xmlns:a16="http://schemas.microsoft.com/office/drawing/2014/main" id="{FD4F1384-3A5D-244B-B965-74F5FCEA4FAF}"/>
              </a:ext>
            </a:extLst>
          </p:cNvPr>
          <p:cNvGraphicFramePr/>
          <p:nvPr>
            <p:extLst>
              <p:ext uri="{D42A27DB-BD31-4B8C-83A1-F6EECF244321}">
                <p14:modId xmlns:p14="http://schemas.microsoft.com/office/powerpoint/2010/main" val="2975363776"/>
              </p:ext>
            </p:extLst>
          </p:nvPr>
        </p:nvGraphicFramePr>
        <p:xfrm>
          <a:off x="5134087" y="3400665"/>
          <a:ext cx="4442465" cy="2177807"/>
        </p:xfrm>
        <a:graphic>
          <a:graphicData uri="http://schemas.openxmlformats.org/drawingml/2006/chart">
            <c:chart xmlns:c="http://schemas.openxmlformats.org/drawingml/2006/chart" xmlns:r="http://schemas.openxmlformats.org/officeDocument/2006/relationships" r:id="rId4"/>
          </a:graphicData>
        </a:graphic>
      </p:graphicFrame>
      <p:sp>
        <p:nvSpPr>
          <p:cNvPr id="18" name="円/楕円 17">
            <a:extLst>
              <a:ext uri="{FF2B5EF4-FFF2-40B4-BE49-F238E27FC236}">
                <a16:creationId xmlns:a16="http://schemas.microsoft.com/office/drawing/2014/main" id="{E3243B8B-6DFE-4D48-A974-8F9A947F917B}"/>
              </a:ext>
            </a:extLst>
          </p:cNvPr>
          <p:cNvSpPr/>
          <p:nvPr/>
        </p:nvSpPr>
        <p:spPr>
          <a:xfrm>
            <a:off x="5168755" y="2591633"/>
            <a:ext cx="605319" cy="605319"/>
          </a:xfrm>
          <a:prstGeom prst="ellipse">
            <a:avLst/>
          </a:prstGeom>
          <a:solidFill>
            <a:srgbClr val="F8D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3256443B-3A08-F94F-9F87-FFEBE5E8159B}"/>
              </a:ext>
            </a:extLst>
          </p:cNvPr>
          <p:cNvSpPr/>
          <p:nvPr/>
        </p:nvSpPr>
        <p:spPr>
          <a:xfrm>
            <a:off x="6052760" y="2591633"/>
            <a:ext cx="605319" cy="60531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61A49ED1-3B90-E348-AB65-DB70C683AEBA}"/>
              </a:ext>
            </a:extLst>
          </p:cNvPr>
          <p:cNvSpPr/>
          <p:nvPr/>
        </p:nvSpPr>
        <p:spPr>
          <a:xfrm>
            <a:off x="6936765" y="2591633"/>
            <a:ext cx="605319" cy="60531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0661C5B-C324-494D-9E0B-9E70020BE300}"/>
              </a:ext>
            </a:extLst>
          </p:cNvPr>
          <p:cNvSpPr txBox="1"/>
          <p:nvPr/>
        </p:nvSpPr>
        <p:spPr>
          <a:xfrm>
            <a:off x="5255386" y="2829814"/>
            <a:ext cx="441146" cy="207749"/>
          </a:xfrm>
          <a:prstGeom prst="rect">
            <a:avLst/>
          </a:prstGeom>
          <a:noFill/>
        </p:spPr>
        <p:txBody>
          <a:bodyPr wrap="none" rtlCol="0">
            <a:spAutoFit/>
          </a:bodyPr>
          <a:lstStyle/>
          <a:p>
            <a:pPr>
              <a:lnSpc>
                <a:spcPts val="800"/>
              </a:lnSpc>
            </a:pP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料理</a:t>
            </a:r>
          </a:p>
        </p:txBody>
      </p:sp>
      <p:sp>
        <p:nvSpPr>
          <p:cNvPr id="22" name="テキスト ボックス 21">
            <a:extLst>
              <a:ext uri="{FF2B5EF4-FFF2-40B4-BE49-F238E27FC236}">
                <a16:creationId xmlns:a16="http://schemas.microsoft.com/office/drawing/2014/main" id="{1C0E55D0-6A13-3C45-8D34-67706D57E301}"/>
              </a:ext>
            </a:extLst>
          </p:cNvPr>
          <p:cNvSpPr txBox="1"/>
          <p:nvPr/>
        </p:nvSpPr>
        <p:spPr>
          <a:xfrm>
            <a:off x="6138964" y="2829814"/>
            <a:ext cx="441146" cy="207749"/>
          </a:xfrm>
          <a:prstGeom prst="rect">
            <a:avLst/>
          </a:prstGeom>
          <a:noFill/>
        </p:spPr>
        <p:txBody>
          <a:bodyPr wrap="none" rtlCol="0">
            <a:spAutoFit/>
          </a:bodyPr>
          <a:lstStyle/>
          <a:p>
            <a:pPr>
              <a:lnSpc>
                <a:spcPts val="800"/>
              </a:lnSpc>
            </a:pP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旅行</a:t>
            </a:r>
          </a:p>
        </p:txBody>
      </p:sp>
      <p:sp>
        <p:nvSpPr>
          <p:cNvPr id="23" name="テキスト ボックス 22">
            <a:extLst>
              <a:ext uri="{FF2B5EF4-FFF2-40B4-BE49-F238E27FC236}">
                <a16:creationId xmlns:a16="http://schemas.microsoft.com/office/drawing/2014/main" id="{EAB85B30-31E0-4A4A-A9FD-F93B6369468C}"/>
              </a:ext>
            </a:extLst>
          </p:cNvPr>
          <p:cNvSpPr txBox="1"/>
          <p:nvPr/>
        </p:nvSpPr>
        <p:spPr>
          <a:xfrm>
            <a:off x="7022541" y="2829814"/>
            <a:ext cx="441146" cy="207749"/>
          </a:xfrm>
          <a:prstGeom prst="rect">
            <a:avLst/>
          </a:prstGeom>
          <a:noFill/>
        </p:spPr>
        <p:txBody>
          <a:bodyPr wrap="none" rtlCol="0">
            <a:spAutoFit/>
          </a:bodyPr>
          <a:lstStyle/>
          <a:p>
            <a:pPr>
              <a:lnSpc>
                <a:spcPts val="800"/>
              </a:lnSpc>
            </a:pP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健康</a:t>
            </a:r>
          </a:p>
        </p:txBody>
      </p:sp>
      <p:sp>
        <p:nvSpPr>
          <p:cNvPr id="24" name="テキスト ボックス 23">
            <a:extLst>
              <a:ext uri="{FF2B5EF4-FFF2-40B4-BE49-F238E27FC236}">
                <a16:creationId xmlns:a16="http://schemas.microsoft.com/office/drawing/2014/main" id="{E48DC51B-80C3-5142-AC03-3CCE1693450B}"/>
              </a:ext>
            </a:extLst>
          </p:cNvPr>
          <p:cNvSpPr txBox="1"/>
          <p:nvPr/>
        </p:nvSpPr>
        <p:spPr>
          <a:xfrm>
            <a:off x="152449" y="6456394"/>
            <a:ext cx="4276676" cy="338554"/>
          </a:xfrm>
          <a:prstGeom prst="rect">
            <a:avLst/>
          </a:prstGeom>
          <a:noFill/>
        </p:spPr>
        <p:txBody>
          <a:bodyPr wrap="square" rtlCol="0">
            <a:spAutoFit/>
          </a:bodyPr>
          <a:lstStyle/>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Copyright©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SHUFUNOTOMO</a:t>
            </a:r>
            <a:r>
              <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CO.,LTD</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&amp; </a:t>
            </a:r>
            <a:r>
              <a:rPr kumimoji="1" lang="en-US" altLang="ja-JP" sz="800" dirty="0" err="1">
                <a:solidFill>
                  <a:schemeClr val="tx1">
                    <a:lumMod val="65000"/>
                    <a:lumOff val="35000"/>
                  </a:schemeClr>
                </a:solidFill>
                <a:latin typeface="Meiryo" panose="020B0604030504040204" pitchFamily="34" charset="-128"/>
                <a:ea typeface="Meiryo" panose="020B0604030504040204" pitchFamily="34" charset="-128"/>
              </a:rPr>
              <a:t>WILLGATE</a:t>
            </a:r>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 .Inc All Rights Reserved.</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a:p>
            <a:r>
              <a:rPr kumimoji="1" lang="en-US" altLang="ja-JP" sz="800" dirty="0">
                <a:solidFill>
                  <a:schemeClr val="tx1">
                    <a:lumMod val="65000"/>
                    <a:lumOff val="35000"/>
                  </a:schemeClr>
                </a:solidFill>
                <a:latin typeface="Meiryo" panose="020B0604030504040204" pitchFamily="34" charset="-128"/>
                <a:ea typeface="Meiryo" panose="020B0604030504040204" pitchFamily="34" charset="-128"/>
              </a:rPr>
              <a:t>.</a:t>
            </a:r>
            <a:endParaRPr kumimoji="1" lang="ja-JP" altLang="en-US" sz="800" dirty="0">
              <a:solidFill>
                <a:schemeClr val="tx1">
                  <a:lumMod val="65000"/>
                  <a:lumOff val="3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921179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16253</TotalTime>
  <Words>4560</Words>
  <Application>Microsoft Office PowerPoint</Application>
  <PresentationFormat>A4 210 x 297 mm</PresentationFormat>
  <Paragraphs>653</Paragraphs>
  <Slides>29</Slides>
  <Notes>0</Notes>
  <HiddenSlides>0</HiddenSlides>
  <MMClips>0</MMClips>
  <ScaleCrop>false</ScaleCrop>
  <HeadingPairs>
    <vt:vector size="4" baseType="variant">
      <vt:variant>
        <vt:lpstr>テーマ</vt:lpstr>
      </vt:variant>
      <vt:variant>
        <vt:i4>1</vt:i4>
      </vt:variant>
      <vt:variant>
        <vt:lpstr>スライド タイトル</vt:lpstr>
      </vt:variant>
      <vt:variant>
        <vt:i4>29</vt:i4>
      </vt:variant>
    </vt:vector>
  </HeadingPairs>
  <TitlesOfParts>
    <vt:vector size="30"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暮らしニスタ</dc:title>
  <dc:subject/>
  <dc:creator>木村真子</dc:creator>
  <cp:keywords/>
  <dc:description/>
  <cp:lastModifiedBy>北嶋 亮太</cp:lastModifiedBy>
  <cp:revision>172</cp:revision>
  <dcterms:created xsi:type="dcterms:W3CDTF">2020-06-07T08:41:23Z</dcterms:created>
  <dcterms:modified xsi:type="dcterms:W3CDTF">2024-01-18T04:16:43Z</dcterms:modified>
  <cp:category/>
</cp:coreProperties>
</file>