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74" r:id="rId4"/>
    <p:sldId id="273" r:id="rId5"/>
    <p:sldId id="275" r:id="rId6"/>
    <p:sldId id="269" r:id="rId7"/>
    <p:sldId id="270" r:id="rId8"/>
    <p:sldId id="271" r:id="rId9"/>
    <p:sldId id="264" r:id="rId10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FA8"/>
    <a:srgbClr val="D29793"/>
    <a:srgbClr val="C38683"/>
    <a:srgbClr val="DAA19B"/>
    <a:srgbClr val="EED2CF"/>
    <a:srgbClr val="EED3D0"/>
    <a:srgbClr val="E1E1E1"/>
    <a:srgbClr val="C2BDB0"/>
    <a:srgbClr val="DFBC98"/>
    <a:srgbClr val="E6C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5214" autoAdjust="0"/>
  </p:normalViewPr>
  <p:slideViewPr>
    <p:cSldViewPr snapToGrid="0">
      <p:cViewPr varScale="1">
        <p:scale>
          <a:sx n="63" d="100"/>
          <a:sy n="63" d="100"/>
        </p:scale>
        <p:origin x="1320" y="64"/>
      </p:cViewPr>
      <p:guideLst>
        <p:guide orient="horz" pos="211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D3-4294-A828-372D45DF5AA5}"/>
              </c:ext>
            </c:extLst>
          </c:dPt>
          <c:dPt>
            <c:idx val="1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D3-4294-A828-372D45DF5AA5}"/>
              </c:ext>
            </c:extLst>
          </c:dPt>
          <c:val>
            <c:numRef>
              <c:f>Sheet1!$B$2:$B$5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売上高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第 1 四半期</c:v>
                      </c:pt>
                      <c:pt idx="1">
                        <c:v>第 2 四半期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C0D3-4294-A828-372D45DF5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5F-46EF-A035-8330C462F96E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5F-46EF-A035-8330C462F9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5F-46EF-A035-8330C462F96E}"/>
              </c:ext>
            </c:extLst>
          </c:dPt>
          <c:dPt>
            <c:idx val="3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5F-46EF-A035-8330C462F96E}"/>
              </c:ext>
            </c:extLst>
          </c:dPt>
          <c:dPt>
            <c:idx val="4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25F-46EF-A035-8330C462F96E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</c:v>
                </c:pt>
                <c:pt idx="1">
                  <c:v>21</c:v>
                </c:pt>
                <c:pt idx="2">
                  <c:v>20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5F-46EF-A035-8330C462F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462C-6DA7-4555-BCFA-C102E58658F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A7C-52EB-418A-A666-4DCB5958D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64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462C-6DA7-4555-BCFA-C102E58658F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A7C-52EB-418A-A666-4DCB5958D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91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462C-6DA7-4555-BCFA-C102E58658F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A7C-52EB-418A-A666-4DCB5958D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81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462C-6DA7-4555-BCFA-C102E58658F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A7C-52EB-418A-A666-4DCB5958D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2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462C-6DA7-4555-BCFA-C102E58658F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A7C-52EB-418A-A666-4DCB5958D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52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462C-6DA7-4555-BCFA-C102E58658F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A7C-52EB-418A-A666-4DCB5958D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99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462C-6DA7-4555-BCFA-C102E58658F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A7C-52EB-418A-A666-4DCB5958D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55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462C-6DA7-4555-BCFA-C102E58658F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A7C-52EB-418A-A666-4DCB5958D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8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462C-6DA7-4555-BCFA-C102E58658F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A7C-52EB-418A-A666-4DCB5958D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0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462C-6DA7-4555-BCFA-C102E58658F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A7C-52EB-418A-A666-4DCB5958D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35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462C-6DA7-4555-BCFA-C102E58658F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AA7C-52EB-418A-A666-4DCB5958D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462C-6DA7-4555-BCFA-C102E58658F7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AA7C-52EB-418A-A666-4DCB5958D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179858" y="6598109"/>
            <a:ext cx="663388" cy="1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gisele.magazine/?hl=j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emf"/><Relationship Id="rId7" Type="http://schemas.openxmlformats.org/officeDocument/2006/relationships/image" Target="../media/image12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0311290-1FC4-4E7B-AED0-DEDC4DCE779D}"/>
              </a:ext>
            </a:extLst>
          </p:cNvPr>
          <p:cNvSpPr txBox="1"/>
          <p:nvPr/>
        </p:nvSpPr>
        <p:spPr>
          <a:xfrm>
            <a:off x="6267575" y="6535211"/>
            <a:ext cx="29710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dirty="0"/>
              <a:t>Copyright © 2021 SHUFUNOTOMOSHA Co., Ltd. All Rights Reserved</a:t>
            </a:r>
            <a:endParaRPr lang="ja-JP" altLang="en-US" sz="800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2B56CF40-3039-4411-94D0-FEB36DD020B5}"/>
              </a:ext>
            </a:extLst>
          </p:cNvPr>
          <p:cNvGrpSpPr/>
          <p:nvPr/>
        </p:nvGrpSpPr>
        <p:grpSpPr>
          <a:xfrm>
            <a:off x="2474563" y="4226296"/>
            <a:ext cx="4954554" cy="1491817"/>
            <a:chOff x="4906813" y="4731615"/>
            <a:chExt cx="4954554" cy="1491817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7905BB9-D693-49CD-9509-EC6E8CE16B89}"/>
                </a:ext>
              </a:extLst>
            </p:cNvPr>
            <p:cNvSpPr txBox="1"/>
            <p:nvPr/>
          </p:nvSpPr>
          <p:spPr>
            <a:xfrm>
              <a:off x="4906813" y="5015281"/>
              <a:ext cx="4954554" cy="1208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株式会社主婦の友社</a:t>
              </a:r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メディア営業部　メディア営業ユニット</a:t>
              </a:r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dirty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☎ </a:t>
              </a:r>
              <a:r>
                <a:rPr lang="en-US" altLang="ja-JP" b="0" i="0" u="none" strike="noStrike" baseline="0" dirty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03-5280-7510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011D369B-B4A6-4C90-A9EA-3FA0462D6A46}"/>
                </a:ext>
              </a:extLst>
            </p:cNvPr>
            <p:cNvSpPr txBox="1"/>
            <p:nvPr/>
          </p:nvSpPr>
          <p:spPr>
            <a:xfrm>
              <a:off x="6435481" y="4731615"/>
              <a:ext cx="1810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Contact</a:t>
              </a:r>
              <a:endPara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858BC127-8011-4ADB-BFFE-16312623DBF2}"/>
              </a:ext>
            </a:extLst>
          </p:cNvPr>
          <p:cNvGrpSpPr/>
          <p:nvPr/>
        </p:nvGrpSpPr>
        <p:grpSpPr>
          <a:xfrm>
            <a:off x="2668944" y="1054085"/>
            <a:ext cx="4363212" cy="2339908"/>
            <a:chOff x="5612039" y="1106403"/>
            <a:chExt cx="4363212" cy="2339908"/>
          </a:xfrm>
        </p:grpSpPr>
        <p:pic>
          <p:nvPicPr>
            <p:cNvPr id="3" name="図 2" descr="テキスト, ロゴ&#10;&#10;自動的に生成された説明">
              <a:extLst>
                <a:ext uri="{FF2B5EF4-FFF2-40B4-BE49-F238E27FC236}">
                  <a16:creationId xmlns:a16="http://schemas.microsoft.com/office/drawing/2014/main" id="{79C45768-C00D-41C7-97C8-13C54DAFC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480" y="1106403"/>
              <a:ext cx="3478924" cy="1254587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E3E230E-6B6F-44F0-A704-828033FC6EF7}"/>
                </a:ext>
              </a:extLst>
            </p:cNvPr>
            <p:cNvSpPr txBox="1"/>
            <p:nvPr/>
          </p:nvSpPr>
          <p:spPr>
            <a:xfrm>
              <a:off x="5967736" y="2391984"/>
              <a:ext cx="4007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u="sng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公式インスタグラム広告メニュー</a:t>
              </a: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28E40AB-AC9B-4B80-A8A2-D18C0492CE5F}"/>
                </a:ext>
              </a:extLst>
            </p:cNvPr>
            <p:cNvSpPr txBox="1"/>
            <p:nvPr/>
          </p:nvSpPr>
          <p:spPr>
            <a:xfrm>
              <a:off x="6040717" y="2984646"/>
              <a:ext cx="3934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游ゴシック" panose="020B0400000000000000" pitchFamily="50" charset="-128"/>
                  <a:ea typeface="游ゴシック" panose="020B0400000000000000" pitchFamily="50" charset="-128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https://www.instagram.com/gisele.magazine/?hl=ja</a:t>
              </a:r>
              <a:endParaRPr kumimoji="1"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endPara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10" name="図 9" descr="QR コード&#10;&#10;自動的に生成された説明">
              <a:extLst>
                <a:ext uri="{FF2B5EF4-FFF2-40B4-BE49-F238E27FC236}">
                  <a16:creationId xmlns:a16="http://schemas.microsoft.com/office/drawing/2014/main" id="{8208BF29-BA78-460F-AB25-975F783C3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039" y="2877680"/>
              <a:ext cx="457708" cy="457708"/>
            </a:xfrm>
            <a:prstGeom prst="rect">
              <a:avLst/>
            </a:prstGeom>
          </p:spPr>
        </p:pic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D2B813D5-F111-48E2-B34D-E2937AC3AB08}"/>
              </a:ext>
            </a:extLst>
          </p:cNvPr>
          <p:cNvGrpSpPr/>
          <p:nvPr/>
        </p:nvGrpSpPr>
        <p:grpSpPr>
          <a:xfrm>
            <a:off x="2668944" y="2339666"/>
            <a:ext cx="355697" cy="346855"/>
            <a:chOff x="3972910" y="4769069"/>
            <a:chExt cx="622738" cy="606972"/>
          </a:xfrm>
        </p:grpSpPr>
        <p:sp>
          <p:nvSpPr>
            <p:cNvPr id="44" name="角丸四角形 47">
              <a:extLst>
                <a:ext uri="{FF2B5EF4-FFF2-40B4-BE49-F238E27FC236}">
                  <a16:creationId xmlns:a16="http://schemas.microsoft.com/office/drawing/2014/main" id="{3A98AC3F-7144-45E3-8D85-AD9DE7ED92E3}"/>
                </a:ext>
              </a:extLst>
            </p:cNvPr>
            <p:cNvSpPr/>
            <p:nvPr/>
          </p:nvSpPr>
          <p:spPr>
            <a:xfrm>
              <a:off x="3972910" y="4769069"/>
              <a:ext cx="622738" cy="606972"/>
            </a:xfrm>
            <a:prstGeom prst="round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ローチャート: 結合子 44">
              <a:extLst>
                <a:ext uri="{FF2B5EF4-FFF2-40B4-BE49-F238E27FC236}">
                  <a16:creationId xmlns:a16="http://schemas.microsoft.com/office/drawing/2014/main" id="{2B2556ED-FE6A-4F83-8769-AEB438E75CBA}"/>
                </a:ext>
              </a:extLst>
            </p:cNvPr>
            <p:cNvSpPr/>
            <p:nvPr/>
          </p:nvSpPr>
          <p:spPr>
            <a:xfrm>
              <a:off x="4106917" y="4918839"/>
              <a:ext cx="338960" cy="331075"/>
            </a:xfrm>
            <a:prstGeom prst="flowChartConnector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ローチャート: 結合子 45">
              <a:extLst>
                <a:ext uri="{FF2B5EF4-FFF2-40B4-BE49-F238E27FC236}">
                  <a16:creationId xmlns:a16="http://schemas.microsoft.com/office/drawing/2014/main" id="{98BF812B-5B07-43B9-88C3-72FD2F605C39}"/>
                </a:ext>
              </a:extLst>
            </p:cNvPr>
            <p:cNvSpPr/>
            <p:nvPr/>
          </p:nvSpPr>
          <p:spPr>
            <a:xfrm>
              <a:off x="4436328" y="4843069"/>
              <a:ext cx="86713" cy="89330"/>
            </a:xfrm>
            <a:prstGeom prst="flowChartConnector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40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FB7F0681-7E4F-9878-A63E-EED50A786997}"/>
              </a:ext>
            </a:extLst>
          </p:cNvPr>
          <p:cNvSpPr txBox="1"/>
          <p:nvPr/>
        </p:nvSpPr>
        <p:spPr>
          <a:xfrm>
            <a:off x="247682" y="81705"/>
            <a:ext cx="568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01</a:t>
            </a:r>
            <a:r>
              <a:rPr kumimoji="1" lang="en-US" altLang="ja-JP" sz="28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kumimoji="1" lang="en-US" altLang="ja-JP" sz="3200" b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Medeia Date/User Insight</a:t>
            </a:r>
            <a:endParaRPr kumimoji="1" lang="ja-JP" altLang="en-US" sz="66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5BF152B5-C94C-DFD5-CEEC-D68E5565F6AB}"/>
              </a:ext>
            </a:extLst>
          </p:cNvPr>
          <p:cNvSpPr/>
          <p:nvPr/>
        </p:nvSpPr>
        <p:spPr>
          <a:xfrm>
            <a:off x="0" y="0"/>
            <a:ext cx="9906000" cy="945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F1D0237F-85D9-0D64-D476-F10745EFBFEF}"/>
              </a:ext>
            </a:extLst>
          </p:cNvPr>
          <p:cNvGrpSpPr/>
          <p:nvPr/>
        </p:nvGrpSpPr>
        <p:grpSpPr>
          <a:xfrm>
            <a:off x="2989477" y="2123271"/>
            <a:ext cx="473433" cy="461665"/>
            <a:chOff x="3972910" y="4769069"/>
            <a:chExt cx="622738" cy="606972"/>
          </a:xfrm>
        </p:grpSpPr>
        <p:sp>
          <p:nvSpPr>
            <p:cNvPr id="134" name="角丸四角形 47">
              <a:extLst>
                <a:ext uri="{FF2B5EF4-FFF2-40B4-BE49-F238E27FC236}">
                  <a16:creationId xmlns:a16="http://schemas.microsoft.com/office/drawing/2014/main" id="{53A28912-AB42-BBFA-4478-4A2CD32FB2DE}"/>
                </a:ext>
              </a:extLst>
            </p:cNvPr>
            <p:cNvSpPr/>
            <p:nvPr/>
          </p:nvSpPr>
          <p:spPr>
            <a:xfrm>
              <a:off x="3972910" y="4769069"/>
              <a:ext cx="622738" cy="606972"/>
            </a:xfrm>
            <a:prstGeom prst="round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ローチャート: 結合子 134">
              <a:extLst>
                <a:ext uri="{FF2B5EF4-FFF2-40B4-BE49-F238E27FC236}">
                  <a16:creationId xmlns:a16="http://schemas.microsoft.com/office/drawing/2014/main" id="{EE7165E9-BA06-E75A-A481-5E80B51C7490}"/>
                </a:ext>
              </a:extLst>
            </p:cNvPr>
            <p:cNvSpPr/>
            <p:nvPr/>
          </p:nvSpPr>
          <p:spPr>
            <a:xfrm>
              <a:off x="4106917" y="4918839"/>
              <a:ext cx="338960" cy="331075"/>
            </a:xfrm>
            <a:prstGeom prst="flowChartConnector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ローチャート: 結合子 135">
              <a:extLst>
                <a:ext uri="{FF2B5EF4-FFF2-40B4-BE49-F238E27FC236}">
                  <a16:creationId xmlns:a16="http://schemas.microsoft.com/office/drawing/2014/main" id="{49D95AD8-032B-3A6B-178D-05E6BF74CB6B}"/>
                </a:ext>
              </a:extLst>
            </p:cNvPr>
            <p:cNvSpPr/>
            <p:nvPr/>
          </p:nvSpPr>
          <p:spPr>
            <a:xfrm>
              <a:off x="4436328" y="4843069"/>
              <a:ext cx="86713" cy="89330"/>
            </a:xfrm>
            <a:prstGeom prst="flowChartConnector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7CBE4366-0BAF-A744-68C1-9D3454C0BC4A}"/>
              </a:ext>
            </a:extLst>
          </p:cNvPr>
          <p:cNvSpPr txBox="1"/>
          <p:nvPr/>
        </p:nvSpPr>
        <p:spPr>
          <a:xfrm>
            <a:off x="3793460" y="2052480"/>
            <a:ext cx="244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205,300</a:t>
            </a:r>
            <a:endParaRPr kumimoji="1" lang="ja-JP" altLang="en-US" sz="3200" b="1" dirty="0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271E031C-1C3D-4843-7C59-79A2016A6956}"/>
              </a:ext>
            </a:extLst>
          </p:cNvPr>
          <p:cNvSpPr txBox="1"/>
          <p:nvPr/>
        </p:nvSpPr>
        <p:spPr>
          <a:xfrm>
            <a:off x="2653924" y="1136542"/>
            <a:ext cx="3366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@gisele.magazine</a:t>
            </a: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0132CC0E-E7BF-9A34-FBE6-7BE9420939F2}"/>
              </a:ext>
            </a:extLst>
          </p:cNvPr>
          <p:cNvSpPr txBox="1"/>
          <p:nvPr/>
        </p:nvSpPr>
        <p:spPr>
          <a:xfrm>
            <a:off x="5145242" y="2145600"/>
            <a:ext cx="43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4C430F08-DBAE-7A00-CC45-A1BA85E004B1}"/>
              </a:ext>
            </a:extLst>
          </p:cNvPr>
          <p:cNvSpPr txBox="1"/>
          <p:nvPr/>
        </p:nvSpPr>
        <p:spPr>
          <a:xfrm>
            <a:off x="3513417" y="1851680"/>
            <a:ext cx="1208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フォロワー数</a:t>
            </a: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DFAC6E57-7C4F-23CD-2552-AA9024397A00}"/>
              </a:ext>
            </a:extLst>
          </p:cNvPr>
          <p:cNvSpPr txBox="1"/>
          <p:nvPr/>
        </p:nvSpPr>
        <p:spPr>
          <a:xfrm>
            <a:off x="9626" y="6643738"/>
            <a:ext cx="56749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平均値は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2022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月の投稿を</a:t>
            </a:r>
            <a:r>
              <a:rPr kumimoji="1"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集計、フォロワー以外のリーチも含む</a:t>
            </a:r>
          </a:p>
        </p:txBody>
      </p: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2E9103D4-3E97-1C71-27D6-16DB9A1A9A85}"/>
              </a:ext>
            </a:extLst>
          </p:cNvPr>
          <p:cNvGrpSpPr/>
          <p:nvPr/>
        </p:nvGrpSpPr>
        <p:grpSpPr>
          <a:xfrm>
            <a:off x="949054" y="3021505"/>
            <a:ext cx="4785467" cy="2053178"/>
            <a:chOff x="1116610" y="3309825"/>
            <a:chExt cx="4785467" cy="2053178"/>
          </a:xfrm>
        </p:grpSpPr>
        <p:graphicFrame>
          <p:nvGraphicFramePr>
            <p:cNvPr id="143" name="グラフ 142">
              <a:extLst>
                <a:ext uri="{FF2B5EF4-FFF2-40B4-BE49-F238E27FC236}">
                  <a16:creationId xmlns:a16="http://schemas.microsoft.com/office/drawing/2014/main" id="{5FD380E5-04C4-491D-1366-207518A3D55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5726523"/>
                </p:ext>
              </p:extLst>
            </p:nvPr>
          </p:nvGraphicFramePr>
          <p:xfrm>
            <a:off x="1412945" y="3506407"/>
            <a:ext cx="2016337" cy="18565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4" name="グラフ 143">
              <a:extLst>
                <a:ext uri="{FF2B5EF4-FFF2-40B4-BE49-F238E27FC236}">
                  <a16:creationId xmlns:a16="http://schemas.microsoft.com/office/drawing/2014/main" id="{FAD90E31-087A-B8EA-355E-E942D11C62E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836686"/>
                </p:ext>
              </p:extLst>
            </p:nvPr>
          </p:nvGraphicFramePr>
          <p:xfrm>
            <a:off x="3429282" y="3506407"/>
            <a:ext cx="2447604" cy="18565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5" name="テキスト ボックス 144">
              <a:extLst>
                <a:ext uri="{FF2B5EF4-FFF2-40B4-BE49-F238E27FC236}">
                  <a16:creationId xmlns:a16="http://schemas.microsoft.com/office/drawing/2014/main" id="{04CCC39F-0BE1-4DF4-4AF0-7B20336832AD}"/>
                </a:ext>
              </a:extLst>
            </p:cNvPr>
            <p:cNvSpPr txBox="1"/>
            <p:nvPr/>
          </p:nvSpPr>
          <p:spPr>
            <a:xfrm>
              <a:off x="4020780" y="3310523"/>
              <a:ext cx="1214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u="sng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年齢</a:t>
              </a:r>
            </a:p>
          </p:txBody>
        </p:sp>
        <p:sp>
          <p:nvSpPr>
            <p:cNvPr id="146" name="テキスト ボックス 145">
              <a:extLst>
                <a:ext uri="{FF2B5EF4-FFF2-40B4-BE49-F238E27FC236}">
                  <a16:creationId xmlns:a16="http://schemas.microsoft.com/office/drawing/2014/main" id="{FC7A6E4E-BE80-1F67-8604-132A5EDA5775}"/>
                </a:ext>
              </a:extLst>
            </p:cNvPr>
            <p:cNvSpPr txBox="1"/>
            <p:nvPr/>
          </p:nvSpPr>
          <p:spPr>
            <a:xfrm>
              <a:off x="1412945" y="3309825"/>
              <a:ext cx="20163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u="sng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性別</a:t>
              </a:r>
              <a:endParaRPr kumimoji="1" lang="ja-JP" altLang="en-US" sz="1400" u="sng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7" name="テキスト ボックス 146">
              <a:extLst>
                <a:ext uri="{FF2B5EF4-FFF2-40B4-BE49-F238E27FC236}">
                  <a16:creationId xmlns:a16="http://schemas.microsoft.com/office/drawing/2014/main" id="{47E370CC-2C60-34FE-EAEF-064CB639CCCA}"/>
                </a:ext>
              </a:extLst>
            </p:cNvPr>
            <p:cNvSpPr txBox="1"/>
            <p:nvPr/>
          </p:nvSpPr>
          <p:spPr>
            <a:xfrm>
              <a:off x="1959186" y="4565617"/>
              <a:ext cx="9238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女性</a:t>
              </a:r>
              <a:endPara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en-US" altLang="ja-JP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96%</a:t>
              </a:r>
            </a:p>
          </p:txBody>
        </p: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FA6166F1-8F95-D9DA-A7C8-92F1E3DB4716}"/>
                </a:ext>
              </a:extLst>
            </p:cNvPr>
            <p:cNvSpPr txBox="1"/>
            <p:nvPr/>
          </p:nvSpPr>
          <p:spPr>
            <a:xfrm>
              <a:off x="1116610" y="3696448"/>
              <a:ext cx="923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男</a:t>
              </a:r>
              <a:r>
                <a:rPr kumimoji="1"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性</a:t>
              </a:r>
              <a:endParaRPr kumimoji="1"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en-US" altLang="ja-JP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4</a:t>
              </a:r>
              <a:r>
                <a:rPr kumimoji="1" lang="en-US" altLang="ja-JP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%</a:t>
              </a:r>
            </a:p>
          </p:txBody>
        </p:sp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AD97F59A-85A9-682D-8074-22A0764B47B7}"/>
                </a:ext>
              </a:extLst>
            </p:cNvPr>
            <p:cNvSpPr txBox="1"/>
            <p:nvPr/>
          </p:nvSpPr>
          <p:spPr>
            <a:xfrm>
              <a:off x="4551287" y="4373930"/>
              <a:ext cx="9733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25-34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歳</a:t>
              </a:r>
              <a:endPara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en-US" altLang="ja-JP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55</a:t>
              </a:r>
              <a:r>
                <a:rPr kumimoji="1"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％</a:t>
              </a:r>
              <a:endPara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04714D1B-3958-DEE1-2C0B-BD3AF122D10A}"/>
                </a:ext>
              </a:extLst>
            </p:cNvPr>
            <p:cNvSpPr txBox="1"/>
            <p:nvPr/>
          </p:nvSpPr>
          <p:spPr>
            <a:xfrm>
              <a:off x="3766947" y="4465800"/>
              <a:ext cx="973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18</a:t>
              </a:r>
              <a:r>
                <a:rPr kumimoji="1" lang="en-US" altLang="ja-JP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-24</a:t>
              </a:r>
              <a:r>
                <a:rPr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歳</a:t>
              </a:r>
              <a:endPara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21</a:t>
              </a:r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％</a:t>
              </a:r>
              <a:endPara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541900F2-90B4-7EF8-177D-9BED7DE52CAD}"/>
                </a:ext>
              </a:extLst>
            </p:cNvPr>
            <p:cNvSpPr txBox="1"/>
            <p:nvPr/>
          </p:nvSpPr>
          <p:spPr>
            <a:xfrm>
              <a:off x="3777107" y="3992232"/>
              <a:ext cx="973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3</a:t>
              </a:r>
              <a:r>
                <a:rPr kumimoji="1" lang="en-US" altLang="ja-JP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5-44</a:t>
              </a:r>
              <a:r>
                <a:rPr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歳</a:t>
              </a:r>
              <a:endPara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20</a:t>
              </a:r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％</a:t>
              </a:r>
              <a:endPara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2" name="テキスト ボックス 151">
              <a:extLst>
                <a:ext uri="{FF2B5EF4-FFF2-40B4-BE49-F238E27FC236}">
                  <a16:creationId xmlns:a16="http://schemas.microsoft.com/office/drawing/2014/main" id="{DFD6750E-E8E3-7186-A633-CBFEFBFE7E11}"/>
                </a:ext>
              </a:extLst>
            </p:cNvPr>
            <p:cNvSpPr txBox="1"/>
            <p:nvPr/>
          </p:nvSpPr>
          <p:spPr>
            <a:xfrm>
              <a:off x="3363967" y="3633967"/>
              <a:ext cx="9733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4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5-54</a:t>
              </a:r>
              <a:r>
                <a:rPr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歳</a:t>
              </a:r>
              <a:endPara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en-US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3</a:t>
              </a:r>
              <a:r>
                <a:rPr kumimoji="1"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％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3" name="テキスト ボックス 152">
              <a:extLst>
                <a:ext uri="{FF2B5EF4-FFF2-40B4-BE49-F238E27FC236}">
                  <a16:creationId xmlns:a16="http://schemas.microsoft.com/office/drawing/2014/main" id="{A5242E0E-4823-4E06-F262-20B396E3C059}"/>
                </a:ext>
              </a:extLst>
            </p:cNvPr>
            <p:cNvSpPr txBox="1"/>
            <p:nvPr/>
          </p:nvSpPr>
          <p:spPr>
            <a:xfrm>
              <a:off x="4928771" y="3624049"/>
              <a:ext cx="9733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その他</a:t>
              </a:r>
              <a:endPara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en-US" altLang="ja-JP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</a:t>
              </a:r>
              <a:r>
                <a:rPr kumimoji="1" lang="ja-JP" altLang="en-US" sz="105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％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8F8A9865-CECE-2D33-45F8-0B30E3816F56}"/>
              </a:ext>
            </a:extLst>
          </p:cNvPr>
          <p:cNvGrpSpPr/>
          <p:nvPr/>
        </p:nvGrpSpPr>
        <p:grpSpPr>
          <a:xfrm>
            <a:off x="1160707" y="5421653"/>
            <a:ext cx="4633236" cy="811689"/>
            <a:chOff x="1817932" y="5421653"/>
            <a:chExt cx="4633236" cy="811689"/>
          </a:xfrm>
        </p:grpSpPr>
        <p:sp>
          <p:nvSpPr>
            <p:cNvPr id="155" name="テキスト ボックス 154">
              <a:extLst>
                <a:ext uri="{FF2B5EF4-FFF2-40B4-BE49-F238E27FC236}">
                  <a16:creationId xmlns:a16="http://schemas.microsoft.com/office/drawing/2014/main" id="{2979E670-3AE7-83A3-5C5E-9C55F27802B2}"/>
                </a:ext>
              </a:extLst>
            </p:cNvPr>
            <p:cNvSpPr txBox="1"/>
            <p:nvPr/>
          </p:nvSpPr>
          <p:spPr>
            <a:xfrm>
              <a:off x="1817932" y="5461640"/>
              <a:ext cx="14262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平均</a:t>
              </a:r>
              <a:endPara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リーチ数</a:t>
              </a:r>
            </a:p>
          </p:txBody>
        </p:sp>
        <p:sp>
          <p:nvSpPr>
            <p:cNvPr id="156" name="テキスト ボックス 155">
              <a:extLst>
                <a:ext uri="{FF2B5EF4-FFF2-40B4-BE49-F238E27FC236}">
                  <a16:creationId xmlns:a16="http://schemas.microsoft.com/office/drawing/2014/main" id="{8BE23DBB-9E68-CC98-7CAE-BBD8C7E959A1}"/>
                </a:ext>
              </a:extLst>
            </p:cNvPr>
            <p:cNvSpPr txBox="1"/>
            <p:nvPr/>
          </p:nvSpPr>
          <p:spPr>
            <a:xfrm>
              <a:off x="3335536" y="5482485"/>
              <a:ext cx="1609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フィード投稿　　　　</a:t>
              </a:r>
              <a:endParaRPr kumimoji="1"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7" name="テキスト ボックス 156">
              <a:extLst>
                <a:ext uri="{FF2B5EF4-FFF2-40B4-BE49-F238E27FC236}">
                  <a16:creationId xmlns:a16="http://schemas.microsoft.com/office/drawing/2014/main" id="{DE1259F6-189F-810F-8769-316E0F82FF5E}"/>
                </a:ext>
              </a:extLst>
            </p:cNvPr>
            <p:cNvSpPr txBox="1"/>
            <p:nvPr/>
          </p:nvSpPr>
          <p:spPr>
            <a:xfrm>
              <a:off x="3155604" y="5843119"/>
              <a:ext cx="1922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ストーリーズ投稿　　</a:t>
              </a:r>
            </a:p>
          </p:txBody>
        </p:sp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A610FCE8-8CAB-5D15-A2A4-7641B3C30DA5}"/>
                </a:ext>
              </a:extLst>
            </p:cNvPr>
            <p:cNvSpPr txBox="1"/>
            <p:nvPr/>
          </p:nvSpPr>
          <p:spPr>
            <a:xfrm>
              <a:off x="5120919" y="5421653"/>
              <a:ext cx="10620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約</a:t>
              </a:r>
              <a:r>
                <a:rPr lang="en-US" altLang="ja-JP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</a:t>
              </a: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万</a:t>
              </a:r>
              <a:endPara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334C74A0-AA38-7EFB-AE94-47E730784EBA}"/>
                </a:ext>
              </a:extLst>
            </p:cNvPr>
            <p:cNvSpPr txBox="1"/>
            <p:nvPr/>
          </p:nvSpPr>
          <p:spPr>
            <a:xfrm>
              <a:off x="5120918" y="5789072"/>
              <a:ext cx="13302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約</a:t>
              </a:r>
              <a:r>
                <a:rPr kumimoji="1" lang="en-US" altLang="ja-JP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3</a:t>
              </a: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万</a:t>
              </a:r>
              <a:endPara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60" name="直線コネクタ 159">
              <a:extLst>
                <a:ext uri="{FF2B5EF4-FFF2-40B4-BE49-F238E27FC236}">
                  <a16:creationId xmlns:a16="http://schemas.microsoft.com/office/drawing/2014/main" id="{CFC9FFFE-11C1-EC44-B128-559AAD2C0B06}"/>
                </a:ext>
              </a:extLst>
            </p:cNvPr>
            <p:cNvCxnSpPr>
              <a:cxnSpLocks/>
            </p:cNvCxnSpPr>
            <p:nvPr/>
          </p:nvCxnSpPr>
          <p:spPr>
            <a:xfrm>
              <a:off x="1967931" y="6233342"/>
              <a:ext cx="4234341" cy="0"/>
            </a:xfrm>
            <a:prstGeom prst="line">
              <a:avLst/>
            </a:prstGeom>
            <a:ln w="28575">
              <a:solidFill>
                <a:srgbClr val="FF9B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3C2C88E4-D0B3-F0B1-5FE0-51AF6884B78F}"/>
              </a:ext>
            </a:extLst>
          </p:cNvPr>
          <p:cNvCxnSpPr>
            <a:cxnSpLocks/>
          </p:cNvCxnSpPr>
          <p:nvPr/>
        </p:nvCxnSpPr>
        <p:spPr>
          <a:xfrm flipV="1">
            <a:off x="3572560" y="2557288"/>
            <a:ext cx="1953176" cy="3043"/>
          </a:xfrm>
          <a:prstGeom prst="line">
            <a:avLst/>
          </a:prstGeom>
          <a:ln w="28575">
            <a:solidFill>
              <a:srgbClr val="FF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B3D1C523-0BE7-702D-5D2D-7F6F9D295D93}"/>
              </a:ext>
            </a:extLst>
          </p:cNvPr>
          <p:cNvSpPr txBox="1"/>
          <p:nvPr/>
        </p:nvSpPr>
        <p:spPr>
          <a:xfrm>
            <a:off x="6585561" y="6686730"/>
            <a:ext cx="30814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00" dirty="0"/>
              <a:t>Copyright © 2021 SHUFUNOTOMOSHA Co., Ltd. All Rights Reserved</a:t>
            </a:r>
            <a:endParaRPr lang="ja-JP" altLang="en-US" sz="700" dirty="0"/>
          </a:p>
        </p:txBody>
      </p:sp>
      <p:pic>
        <p:nvPicPr>
          <p:cNvPr id="163" name="図 162">
            <a:extLst>
              <a:ext uri="{FF2B5EF4-FFF2-40B4-BE49-F238E27FC236}">
                <a16:creationId xmlns:a16="http://schemas.microsoft.com/office/drawing/2014/main" id="{CCE9FD8E-2DC7-08E4-7477-F595A7384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83" y="1022804"/>
            <a:ext cx="2378308" cy="1899029"/>
          </a:xfrm>
          <a:prstGeom prst="rect">
            <a:avLst/>
          </a:prstGeom>
        </p:spPr>
      </p:pic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63DEC948-1372-FF80-C10A-DEE5CD5DD432}"/>
              </a:ext>
            </a:extLst>
          </p:cNvPr>
          <p:cNvSpPr txBox="1"/>
          <p:nvPr/>
        </p:nvSpPr>
        <p:spPr>
          <a:xfrm>
            <a:off x="3499809" y="2114036"/>
            <a:ext cx="43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約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65" name="図 164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1297A8B5-7516-3C67-27B4-F1F4DC51D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66" y="118245"/>
            <a:ext cx="3687759" cy="6501841"/>
          </a:xfrm>
          <a:prstGeom prst="rect">
            <a:avLst/>
          </a:prstGeom>
        </p:spPr>
      </p:pic>
      <p:pic>
        <p:nvPicPr>
          <p:cNvPr id="166" name="図 165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2CBB5278-3184-557D-22A6-02891BF628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213" y="913916"/>
            <a:ext cx="2740117" cy="50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6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3F404F-2D62-4737-BAA4-D58E9CCD9B74}"/>
              </a:ext>
            </a:extLst>
          </p:cNvPr>
          <p:cNvSpPr/>
          <p:nvPr/>
        </p:nvSpPr>
        <p:spPr>
          <a:xfrm>
            <a:off x="0" y="0"/>
            <a:ext cx="9906000" cy="945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0206DE-EDDA-463F-990C-3D9C948E6AF1}"/>
              </a:ext>
            </a:extLst>
          </p:cNvPr>
          <p:cNvSpPr txBox="1"/>
          <p:nvPr/>
        </p:nvSpPr>
        <p:spPr>
          <a:xfrm>
            <a:off x="6585561" y="6686730"/>
            <a:ext cx="30814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00" dirty="0"/>
              <a:t>Copyright © 2021 SHUFUNOTOMOSHA Co., Ltd. All Rights Reserved</a:t>
            </a:r>
            <a:endParaRPr lang="ja-JP" altLang="en-US" sz="7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19F79F-5AC7-4E06-8383-EAAB69AA489F}"/>
              </a:ext>
            </a:extLst>
          </p:cNvPr>
          <p:cNvSpPr txBox="1"/>
          <p:nvPr/>
        </p:nvSpPr>
        <p:spPr>
          <a:xfrm>
            <a:off x="247682" y="-41344"/>
            <a:ext cx="8581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02</a:t>
            </a:r>
            <a:r>
              <a:rPr kumimoji="1" lang="en-US" altLang="ja-JP" sz="66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kumimoji="1" lang="en-US" altLang="ja-JP" sz="28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Instagram</a:t>
            </a:r>
            <a:r>
              <a:rPr kumimoji="1"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投稿メニュー一覧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82BAE9C-3D7C-4A1B-8EC1-D70E53252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244891"/>
              </p:ext>
            </p:extLst>
          </p:nvPr>
        </p:nvGraphicFramePr>
        <p:xfrm>
          <a:off x="97170" y="1158985"/>
          <a:ext cx="9711658" cy="46823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7192">
                  <a:extLst>
                    <a:ext uri="{9D8B030D-6E8A-4147-A177-3AD203B41FA5}">
                      <a16:colId xmlns:a16="http://schemas.microsoft.com/office/drawing/2014/main" val="2706275828"/>
                    </a:ext>
                  </a:extLst>
                </a:gridCol>
                <a:gridCol w="1447797">
                  <a:extLst>
                    <a:ext uri="{9D8B030D-6E8A-4147-A177-3AD203B41FA5}">
                      <a16:colId xmlns:a16="http://schemas.microsoft.com/office/drawing/2014/main" val="1148480905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1802182657"/>
                    </a:ext>
                  </a:extLst>
                </a:gridCol>
                <a:gridCol w="1597343">
                  <a:extLst>
                    <a:ext uri="{9D8B030D-6E8A-4147-A177-3AD203B41FA5}">
                      <a16:colId xmlns:a16="http://schemas.microsoft.com/office/drawing/2014/main" val="3429123884"/>
                    </a:ext>
                  </a:extLst>
                </a:gridCol>
                <a:gridCol w="2029144">
                  <a:extLst>
                    <a:ext uri="{9D8B030D-6E8A-4147-A177-3AD203B41FA5}">
                      <a16:colId xmlns:a16="http://schemas.microsoft.com/office/drawing/2014/main" val="269037531"/>
                    </a:ext>
                  </a:extLst>
                </a:gridCol>
                <a:gridCol w="2495552">
                  <a:extLst>
                    <a:ext uri="{9D8B030D-6E8A-4147-A177-3AD203B41FA5}">
                      <a16:colId xmlns:a16="http://schemas.microsoft.com/office/drawing/2014/main" val="3767699114"/>
                    </a:ext>
                  </a:extLst>
                </a:gridCol>
              </a:tblGrid>
              <a:tr h="6417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プラン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ストーリーズ投稿</a:t>
                      </a:r>
                      <a:endParaRPr kumimoji="1" lang="en-US" altLang="ja-JP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（素材提供）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WEB</a:t>
                      </a:r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パブ記事＋</a:t>
                      </a:r>
                      <a:endParaRPr kumimoji="1" lang="en-US" altLang="ja-JP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ストーリーズ投稿</a:t>
                      </a:r>
                      <a:endParaRPr kumimoji="1" lang="en-US" altLang="ja-JP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（素材提供）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投稿プラン</a:t>
                      </a:r>
                      <a:endParaRPr kumimoji="1" lang="en-US" altLang="ja-JP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（編集部撮影</a:t>
                      </a:r>
                      <a:r>
                        <a:rPr kumimoji="1" lang="en-US" altLang="ja-JP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物）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投稿プラン</a:t>
                      </a:r>
                      <a:endParaRPr kumimoji="1" lang="en-US" altLang="ja-JP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（編集部撮影</a:t>
                      </a:r>
                      <a:r>
                        <a:rPr kumimoji="1" lang="en-US" altLang="ja-JP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モデル）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フィード</a:t>
                      </a:r>
                      <a:r>
                        <a:rPr kumimoji="1" lang="en-US" altLang="ja-JP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ストーリーズ</a:t>
                      </a:r>
                      <a:endParaRPr kumimoji="1" lang="en-US" altLang="ja-JP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投稿プラン</a:t>
                      </a:r>
                      <a:endParaRPr kumimoji="1" lang="en-US" altLang="ja-JP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（編集部撮影）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530456"/>
                  </a:ext>
                </a:extLst>
              </a:tr>
              <a:tr h="6507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金額</a:t>
                      </a:r>
                    </a:p>
                  </a:txBody>
                  <a:tcPr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G300,000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G400,000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G600,000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  <a:endParaRPr kumimoji="1" lang="en-US" altLang="ja-JP" sz="1200" dirty="0">
                        <a:solidFill>
                          <a:srgbClr val="FF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（二次使用料込み）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G800,000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  <a:endParaRPr kumimoji="1" lang="en-US" altLang="ja-JP" sz="1200" dirty="0">
                        <a:solidFill>
                          <a:srgbClr val="FF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（二次使用＋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G30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万円～）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G1,000,000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  <a:p>
                      <a:pPr algn="ctr"/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（二次使用＋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G30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764773"/>
                  </a:ext>
                </a:extLst>
              </a:tr>
              <a:tr h="5267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内容</a:t>
                      </a:r>
                    </a:p>
                  </a:txBody>
                  <a:tcPr anchor="ctr">
                    <a:solidFill>
                      <a:srgbClr val="E1E1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ご提供素材をもとにストーリーズ投稿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編集部で撮影した写真をフィード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ストーリーズ投稿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84324"/>
                  </a:ext>
                </a:extLst>
              </a:tr>
              <a:tr h="6857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投稿数</a:t>
                      </a:r>
                    </a:p>
                  </a:txBody>
                  <a:tcPr anchor="ctr">
                    <a:solidFill>
                      <a:srgbClr val="E1E1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</a:t>
                      </a:r>
                      <a:r>
                        <a:rPr kumimoji="1" lang="ja-JP" altLang="en-US" sz="1100" u="sng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ストーリーズ２回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30,000imp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回）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※WEB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パブ記事セットプランは</a:t>
                      </a:r>
                      <a:r>
                        <a:rPr kumimoji="1" lang="ja-JP" altLang="en-US" sz="1100" u="sng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１回</a:t>
                      </a:r>
                      <a:endParaRPr kumimoji="1" lang="en-US" altLang="ja-JP" sz="1100" u="sng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u="none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 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投稿後の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週間ハイライト掲載ご希望の場合は、＋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G10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万円～</a:t>
                      </a:r>
                      <a:endParaRPr kumimoji="1" lang="ja-JP" altLang="en-US" sz="1100" u="sng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</a:t>
                      </a:r>
                      <a:r>
                        <a:rPr kumimoji="1" lang="ja-JP" altLang="en-US" sz="1100" u="sng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フィード１回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 掲載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カ月で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50,000reach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想定）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</a:t>
                      </a:r>
                      <a:r>
                        <a:rPr kumimoji="1" lang="ja-JP" altLang="en-US" sz="1100" u="sng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ストーリーズ１回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30,000imp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想定）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フィード投稿はアーカイブとして残ります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</a:t>
                      </a:r>
                      <a:r>
                        <a:rPr kumimoji="1" lang="ja-JP" altLang="en-US" sz="1100" u="sng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フィード３回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 掲載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カ月で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50,000reach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想定／回）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</a:t>
                      </a:r>
                      <a:r>
                        <a:rPr kumimoji="1" lang="ja-JP" altLang="en-US" sz="1100" u="sng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ストーリーズ３回</a:t>
                      </a:r>
                      <a:endParaRPr kumimoji="1" lang="en-US" altLang="ja-JP" sz="1100" u="sng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30,000imp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想定／回）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フィード投稿はアーカイブとして残ります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7919038"/>
                  </a:ext>
                </a:extLst>
              </a:tr>
              <a:tr h="5534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</a:t>
                      </a:r>
                      <a:endParaRPr kumimoji="1" lang="en-US" altLang="ja-JP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枚数</a:t>
                      </a:r>
                    </a:p>
                  </a:txBody>
                  <a:tcPr anchor="ctr">
                    <a:solidFill>
                      <a:srgbClr val="E1E1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ストーリーズ：原則２枚（１枚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・フィード：カルーセルで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枚まで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・ストーリーズ：原則１枚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・フィード：合計３枚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（１投稿につき１枚）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・ストーリーズ：合計３枚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（原則１投稿につき１枚）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003835"/>
                  </a:ext>
                </a:extLst>
              </a:tr>
              <a:tr h="5085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投稿日</a:t>
                      </a:r>
                      <a:endParaRPr kumimoji="1" lang="en-US" altLang="ja-JP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solidFill>
                      <a:srgbClr val="E1E1E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平日ご希望日、応相談の上決定　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本誌発売日は除く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時間指定原則不可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410546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</a:t>
                      </a:r>
                      <a:endParaRPr kumimoji="1" lang="en-US" altLang="ja-JP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期限</a:t>
                      </a:r>
                    </a:p>
                  </a:txBody>
                  <a:tcPr anchor="ctr">
                    <a:solidFill>
                      <a:srgbClr val="E1E1E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公開希望日の２０営業日前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525957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63D30C-AB29-4D42-AC79-BAF3FBDB9C52}"/>
              </a:ext>
            </a:extLst>
          </p:cNvPr>
          <p:cNvSpPr txBox="1"/>
          <p:nvPr/>
        </p:nvSpPr>
        <p:spPr>
          <a:xfrm>
            <a:off x="238956" y="5907135"/>
            <a:ext cx="5905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詳細は次ページからの各プランページをご確認ください。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お申し込みにあたって、事前商材審査・掲載可否確認がございます。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審査の結果、掲載ができない場合がございますので予めご了承下さい。</a:t>
            </a:r>
          </a:p>
          <a:p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競合排除はいたしません。</a:t>
            </a:r>
          </a:p>
        </p:txBody>
      </p:sp>
    </p:spTree>
    <p:extLst>
      <p:ext uri="{BB962C8B-B14F-4D97-AF65-F5344CB8AC3E}">
        <p14:creationId xmlns:p14="http://schemas.microsoft.com/office/powerpoint/2010/main" val="113332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楕円 20">
            <a:extLst>
              <a:ext uri="{FF2B5EF4-FFF2-40B4-BE49-F238E27FC236}">
                <a16:creationId xmlns:a16="http://schemas.microsoft.com/office/drawing/2014/main" id="{EE7C6558-5FAB-417C-B8B7-2C8FEBFFDFC3}"/>
              </a:ext>
            </a:extLst>
          </p:cNvPr>
          <p:cNvSpPr/>
          <p:nvPr/>
        </p:nvSpPr>
        <p:spPr>
          <a:xfrm>
            <a:off x="695107" y="5396720"/>
            <a:ext cx="2434661" cy="102785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3F404F-2D62-4737-BAA4-D58E9CCD9B74}"/>
              </a:ext>
            </a:extLst>
          </p:cNvPr>
          <p:cNvSpPr/>
          <p:nvPr/>
        </p:nvSpPr>
        <p:spPr>
          <a:xfrm>
            <a:off x="0" y="0"/>
            <a:ext cx="9906000" cy="945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1715726-4BCA-4081-B447-306154BA105E}"/>
              </a:ext>
            </a:extLst>
          </p:cNvPr>
          <p:cNvSpPr txBox="1"/>
          <p:nvPr/>
        </p:nvSpPr>
        <p:spPr>
          <a:xfrm>
            <a:off x="247682" y="-42120"/>
            <a:ext cx="8581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03</a:t>
            </a:r>
            <a:r>
              <a:rPr kumimoji="1" lang="en-US" altLang="ja-JP" sz="66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kumimoji="1"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ストーリーズ２投稿プラン（素材提供）</a:t>
            </a:r>
          </a:p>
        </p:txBody>
      </p:sp>
      <p:graphicFrame>
        <p:nvGraphicFramePr>
          <p:cNvPr id="8" name="表 2">
            <a:extLst>
              <a:ext uri="{FF2B5EF4-FFF2-40B4-BE49-F238E27FC236}">
                <a16:creationId xmlns:a16="http://schemas.microsoft.com/office/drawing/2014/main" id="{C0C5E24B-1CB5-4717-8310-2B13BA377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151828"/>
              </p:ext>
            </p:extLst>
          </p:nvPr>
        </p:nvGraphicFramePr>
        <p:xfrm>
          <a:off x="3839875" y="1257867"/>
          <a:ext cx="5938286" cy="4845513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316322">
                  <a:extLst>
                    <a:ext uri="{9D8B030D-6E8A-4147-A177-3AD203B41FA5}">
                      <a16:colId xmlns:a16="http://schemas.microsoft.com/office/drawing/2014/main" val="1766269549"/>
                    </a:ext>
                  </a:extLst>
                </a:gridCol>
                <a:gridCol w="4621964">
                  <a:extLst>
                    <a:ext uri="{9D8B030D-6E8A-4147-A177-3AD203B41FA5}">
                      <a16:colId xmlns:a16="http://schemas.microsoft.com/office/drawing/2014/main" val="1865205115"/>
                    </a:ext>
                  </a:extLst>
                </a:gridCol>
              </a:tblGrid>
              <a:tr h="6549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・ご提供素材にて、ストーリーズ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・誘導リンク先の設定が可能です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938763"/>
                  </a:ext>
                </a:extLst>
              </a:tr>
              <a:tr h="5784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・ストーリーズ２回（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30,000imp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回）</a:t>
                      </a:r>
                    </a:p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投稿後の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週間ハイライト掲載ご希望の場合は、＋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G10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995250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投稿枚数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・ストーリーズ２枚（１枚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026766"/>
                  </a:ext>
                </a:extLst>
              </a:tr>
              <a:tr h="5382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・平日ご希望日、応相談の上決定　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本誌発売日は除く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時間指定原則不可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131927"/>
                  </a:ext>
                </a:extLst>
              </a:tr>
              <a:tr h="4694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申込期限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・公開希望日の２０営業日前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128392"/>
                  </a:ext>
                </a:extLst>
              </a:tr>
              <a:tr h="5480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PR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レギュレーション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・「＃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PR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」表記、ブランド名必須となります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・指定ハッシュタグは最大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つまで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018936"/>
                  </a:ext>
                </a:extLst>
              </a:tr>
              <a:tr h="15711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備考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・動画の掲載も可能です 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動画の長さは応相談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・ストーリーズの誘導リンク先は公式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EC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サイトとなります</a:t>
                      </a: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外部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EC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ご希望の場合、事前確認あり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・事前に投稿用画像のビジュアル審査がございます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・簡易レポート有り（掲載２週間後を目処にご提出）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ストーリーズ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…imp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、リンクのクリック数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291908"/>
                  </a:ext>
                </a:extLst>
              </a:tr>
            </a:tbl>
          </a:graphicData>
        </a:graphic>
      </p:graphicFrame>
      <p:pic>
        <p:nvPicPr>
          <p:cNvPr id="9" name="図 8" descr="男, スーツ, 衣類, 女性 が含まれている画像&#10;&#10;自動的に生成された説明">
            <a:extLst>
              <a:ext uri="{FF2B5EF4-FFF2-40B4-BE49-F238E27FC236}">
                <a16:creationId xmlns:a16="http://schemas.microsoft.com/office/drawing/2014/main" id="{F7809995-75C0-49E2-BE1E-96ABFA29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"/>
          <a:stretch/>
        </p:blipFill>
        <p:spPr>
          <a:xfrm>
            <a:off x="251886" y="1461280"/>
            <a:ext cx="1584383" cy="3344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図 12" descr="人, 女性, 持つ, 立つ が含まれている画像&#10;&#10;自動的に生成された説明">
            <a:extLst>
              <a:ext uri="{FF2B5EF4-FFF2-40B4-BE49-F238E27FC236}">
                <a16:creationId xmlns:a16="http://schemas.microsoft.com/office/drawing/2014/main" id="{D415E016-A316-4D1C-A4B7-93B9E2874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"/>
          <a:stretch/>
        </p:blipFill>
        <p:spPr>
          <a:xfrm>
            <a:off x="2037776" y="1461278"/>
            <a:ext cx="1584383" cy="3344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図 13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04A71D16-981E-4655-96F7-FD9B4A668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636"/>
            <a:ext cx="2030942" cy="3905657"/>
          </a:xfrm>
          <a:prstGeom prst="rect">
            <a:avLst/>
          </a:prstGeom>
        </p:spPr>
      </p:pic>
      <p:pic>
        <p:nvPicPr>
          <p:cNvPr id="15" name="図 14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988A07B9-E84A-4417-9826-99E48B612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02" y="1177315"/>
            <a:ext cx="2030942" cy="3905657"/>
          </a:xfrm>
          <a:prstGeom prst="rect">
            <a:avLst/>
          </a:prstGeom>
        </p:spPr>
      </p:pic>
      <p:sp>
        <p:nvSpPr>
          <p:cNvPr id="16" name="矢印: 下 15">
            <a:extLst>
              <a:ext uri="{FF2B5EF4-FFF2-40B4-BE49-F238E27FC236}">
                <a16:creationId xmlns:a16="http://schemas.microsoft.com/office/drawing/2014/main" id="{05556C35-2D7B-4B43-93C2-7402BCC15423}"/>
              </a:ext>
            </a:extLst>
          </p:cNvPr>
          <p:cNvSpPr/>
          <p:nvPr/>
        </p:nvSpPr>
        <p:spPr>
          <a:xfrm>
            <a:off x="1626688" y="4926591"/>
            <a:ext cx="571500" cy="424615"/>
          </a:xfrm>
          <a:prstGeom prst="downArrow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46DDB1A-08CE-406C-8754-727CFCFF7EFE}"/>
              </a:ext>
            </a:extLst>
          </p:cNvPr>
          <p:cNvSpPr txBox="1"/>
          <p:nvPr/>
        </p:nvSpPr>
        <p:spPr>
          <a:xfrm>
            <a:off x="1" y="6632659"/>
            <a:ext cx="236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投稿写真はイメージです。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00D652-00F3-4B4F-BDB0-F2DAB7132C23}"/>
              </a:ext>
            </a:extLst>
          </p:cNvPr>
          <p:cNvSpPr txBox="1"/>
          <p:nvPr/>
        </p:nvSpPr>
        <p:spPr>
          <a:xfrm>
            <a:off x="413587" y="5537557"/>
            <a:ext cx="2997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クライアント様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ご指定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サイトへ誘導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（公式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サイト他）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C581C15-1A6A-4D8E-B873-30193ABE20BD}"/>
              </a:ext>
            </a:extLst>
          </p:cNvPr>
          <p:cNvSpPr txBox="1"/>
          <p:nvPr/>
        </p:nvSpPr>
        <p:spPr>
          <a:xfrm>
            <a:off x="6585561" y="6686730"/>
            <a:ext cx="30814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00" dirty="0"/>
              <a:t>Copyright © 2021 SHUFUNOTOMOSHA Co., Ltd. All Rights Reserved</a:t>
            </a:r>
            <a:endParaRPr lang="ja-JP" altLang="en-US" sz="7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3C9D33B-80CB-4239-8566-A2DF168E944B}"/>
              </a:ext>
            </a:extLst>
          </p:cNvPr>
          <p:cNvSpPr txBox="1"/>
          <p:nvPr/>
        </p:nvSpPr>
        <p:spPr>
          <a:xfrm>
            <a:off x="3837243" y="6152376"/>
            <a:ext cx="525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G300,000</a:t>
            </a:r>
            <a:r>
              <a:rPr kumimoji="1" lang="ja-JP" altLang="en-US" sz="25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  <a:endParaRPr kumimoji="1" lang="en-US" altLang="ja-JP" sz="2500" b="1" u="sng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013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楕円 20">
            <a:extLst>
              <a:ext uri="{FF2B5EF4-FFF2-40B4-BE49-F238E27FC236}">
                <a16:creationId xmlns:a16="http://schemas.microsoft.com/office/drawing/2014/main" id="{EE7C6558-5FAB-417C-B8B7-2C8FEBFFDFC3}"/>
              </a:ext>
            </a:extLst>
          </p:cNvPr>
          <p:cNvSpPr/>
          <p:nvPr/>
        </p:nvSpPr>
        <p:spPr>
          <a:xfrm>
            <a:off x="695107" y="5396720"/>
            <a:ext cx="2434661" cy="102785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3F404F-2D62-4737-BAA4-D58E9CCD9B74}"/>
              </a:ext>
            </a:extLst>
          </p:cNvPr>
          <p:cNvSpPr/>
          <p:nvPr/>
        </p:nvSpPr>
        <p:spPr>
          <a:xfrm>
            <a:off x="0" y="0"/>
            <a:ext cx="9906000" cy="945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1715726-4BCA-4081-B447-306154BA105E}"/>
              </a:ext>
            </a:extLst>
          </p:cNvPr>
          <p:cNvSpPr txBox="1"/>
          <p:nvPr/>
        </p:nvSpPr>
        <p:spPr>
          <a:xfrm>
            <a:off x="247682" y="-42120"/>
            <a:ext cx="1014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04</a:t>
            </a:r>
            <a:r>
              <a:rPr kumimoji="1" lang="en-US" altLang="ja-JP" sz="66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kumimoji="1" lang="en-US" altLang="ja-JP" sz="25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WEB</a:t>
            </a:r>
            <a:r>
              <a:rPr kumimoji="1"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パブ記事＋ストーリーズ投稿プラン（素材提供）</a:t>
            </a:r>
          </a:p>
        </p:txBody>
      </p:sp>
      <p:graphicFrame>
        <p:nvGraphicFramePr>
          <p:cNvPr id="8" name="表 2">
            <a:extLst>
              <a:ext uri="{FF2B5EF4-FFF2-40B4-BE49-F238E27FC236}">
                <a16:creationId xmlns:a16="http://schemas.microsoft.com/office/drawing/2014/main" id="{C0C5E24B-1CB5-4717-8310-2B13BA377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35765"/>
              </p:ext>
            </p:extLst>
          </p:nvPr>
        </p:nvGraphicFramePr>
        <p:xfrm>
          <a:off x="3839875" y="1159052"/>
          <a:ext cx="5938286" cy="49587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316322">
                  <a:extLst>
                    <a:ext uri="{9D8B030D-6E8A-4147-A177-3AD203B41FA5}">
                      <a16:colId xmlns:a16="http://schemas.microsoft.com/office/drawing/2014/main" val="1766269549"/>
                    </a:ext>
                  </a:extLst>
                </a:gridCol>
                <a:gridCol w="4621964">
                  <a:extLst>
                    <a:ext uri="{9D8B030D-6E8A-4147-A177-3AD203B41FA5}">
                      <a16:colId xmlns:a16="http://schemas.microsoft.com/office/drawing/2014/main" val="1865205115"/>
                    </a:ext>
                  </a:extLst>
                </a:gridCol>
              </a:tblGrid>
              <a:tr h="7522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・ご提供素材にて、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WEB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パブリシティ記事１本作成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・ご提供素材にて、ストーリーズ投稿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・ストリーズから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GISELe WEB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内の記事に誘導いたします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938763"/>
                  </a:ext>
                </a:extLst>
              </a:tr>
              <a:tr h="5776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・ストーリーズ１回（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30,000imp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投稿後の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週間ハイライト掲載ご希望の場合は、＋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G10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万円～</a:t>
                      </a:r>
                      <a:endParaRPr kumimoji="1" lang="ja-JP" altLang="en-US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995250"/>
                  </a:ext>
                </a:extLst>
              </a:tr>
              <a:tr h="4828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投稿枚数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・ストーリーズ１枚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026766"/>
                  </a:ext>
                </a:extLst>
              </a:tr>
              <a:tr h="5382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・平日ご希望日、応相談の上決定　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本誌発売日は除く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時間指定原則不可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131927"/>
                  </a:ext>
                </a:extLst>
              </a:tr>
              <a:tr h="4608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申込期限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・公開希望日の２０営業日前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128392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PR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レギュレーション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・「＃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PR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」表記、ブランド名必須となります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・指定ハッシュタグは最大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つまで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018936"/>
                  </a:ext>
                </a:extLst>
              </a:tr>
              <a:tr h="15711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備考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・パブリシティ記事想定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PV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：～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2,000PV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・動画の掲載も可能です 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動画の長さは応相談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・ストリーズの誘導リンク先は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WEB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記事のみとなります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・事前に投稿用画像のビジュアル審査がございます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・簡易レポート有り（掲載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カ月後を目処にご提出）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パブリシティ記事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…PV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数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ストーリーズ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…imp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、リンクのクリック数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291908"/>
                  </a:ext>
                </a:extLst>
              </a:tr>
            </a:tbl>
          </a:graphicData>
        </a:graphic>
      </p:graphicFrame>
      <p:pic>
        <p:nvPicPr>
          <p:cNvPr id="13" name="図 12" descr="人, 女性, 持つ, 立つ が含まれている画像&#10;&#10;自動的に生成された説明">
            <a:extLst>
              <a:ext uri="{FF2B5EF4-FFF2-40B4-BE49-F238E27FC236}">
                <a16:creationId xmlns:a16="http://schemas.microsoft.com/office/drawing/2014/main" id="{D415E016-A316-4D1C-A4B7-93B9E28740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"/>
          <a:stretch/>
        </p:blipFill>
        <p:spPr>
          <a:xfrm>
            <a:off x="2037776" y="1461278"/>
            <a:ext cx="1584383" cy="3344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図 14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988A07B9-E84A-4417-9826-99E48B612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02" y="1177315"/>
            <a:ext cx="2030942" cy="390565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00D652-00F3-4B4F-BDB0-F2DAB7132C23}"/>
              </a:ext>
            </a:extLst>
          </p:cNvPr>
          <p:cNvSpPr txBox="1"/>
          <p:nvPr/>
        </p:nvSpPr>
        <p:spPr>
          <a:xfrm>
            <a:off x="413587" y="5537557"/>
            <a:ext cx="2997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ストリーズから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GISELe WEB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内の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パブリシティ記事へ誘導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6D6851-FC96-4A52-AECC-5B7DE3B9C82D}"/>
              </a:ext>
            </a:extLst>
          </p:cNvPr>
          <p:cNvSpPr txBox="1"/>
          <p:nvPr/>
        </p:nvSpPr>
        <p:spPr>
          <a:xfrm>
            <a:off x="3837243" y="6152376"/>
            <a:ext cx="525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G400,000</a:t>
            </a:r>
            <a:r>
              <a:rPr kumimoji="1" lang="ja-JP" altLang="en-US" sz="25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記事掲載費込み）</a:t>
            </a:r>
            <a:endParaRPr kumimoji="1" lang="en-US" altLang="ja-JP" sz="2500" b="1" u="sng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C581C15-1A6A-4D8E-B873-30193ABE20BD}"/>
              </a:ext>
            </a:extLst>
          </p:cNvPr>
          <p:cNvSpPr txBox="1"/>
          <p:nvPr/>
        </p:nvSpPr>
        <p:spPr>
          <a:xfrm>
            <a:off x="6585561" y="6686730"/>
            <a:ext cx="30814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00" dirty="0"/>
              <a:t>Copyright © 2021 SHUFUNOTOMOSHA Co., Ltd. All Rights Reserved</a:t>
            </a:r>
            <a:endParaRPr lang="ja-JP" altLang="en-US" sz="700" dirty="0"/>
          </a:p>
        </p:txBody>
      </p:sp>
      <p:pic>
        <p:nvPicPr>
          <p:cNvPr id="3" name="図 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B4CDC17C-9807-43A2-A8D3-36793F11CC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"/>
          <a:stretch/>
        </p:blipFill>
        <p:spPr>
          <a:xfrm>
            <a:off x="235415" y="1463025"/>
            <a:ext cx="1599158" cy="3314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図 13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04A71D16-981E-4655-96F7-FD9B4A668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" y="1190364"/>
            <a:ext cx="2030942" cy="3905657"/>
          </a:xfrm>
          <a:prstGeom prst="rect">
            <a:avLst/>
          </a:prstGeom>
        </p:spPr>
      </p:pic>
      <p:sp>
        <p:nvSpPr>
          <p:cNvPr id="6" name="矢印: 左カーブ 5">
            <a:extLst>
              <a:ext uri="{FF2B5EF4-FFF2-40B4-BE49-F238E27FC236}">
                <a16:creationId xmlns:a16="http://schemas.microsoft.com/office/drawing/2014/main" id="{A7D505AA-2BB2-4F3D-B900-CE4801A2CB99}"/>
              </a:ext>
            </a:extLst>
          </p:cNvPr>
          <p:cNvSpPr/>
          <p:nvPr/>
        </p:nvSpPr>
        <p:spPr>
          <a:xfrm rot="5559378">
            <a:off x="1626741" y="4775204"/>
            <a:ext cx="571394" cy="849524"/>
          </a:xfrm>
          <a:prstGeom prst="curvedLeftArrow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47215E0-BE35-4267-BD72-EA0C1506698B}"/>
              </a:ext>
            </a:extLst>
          </p:cNvPr>
          <p:cNvSpPr txBox="1"/>
          <p:nvPr/>
        </p:nvSpPr>
        <p:spPr>
          <a:xfrm>
            <a:off x="1" y="6632659"/>
            <a:ext cx="236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投稿写真はイメージです。</a:t>
            </a:r>
          </a:p>
        </p:txBody>
      </p:sp>
    </p:spTree>
    <p:extLst>
      <p:ext uri="{BB962C8B-B14F-4D97-AF65-F5344CB8AC3E}">
        <p14:creationId xmlns:p14="http://schemas.microsoft.com/office/powerpoint/2010/main" val="103168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C3ED7D-B909-4E32-A00E-C52BF3898A8D}"/>
              </a:ext>
            </a:extLst>
          </p:cNvPr>
          <p:cNvSpPr txBox="1"/>
          <p:nvPr/>
        </p:nvSpPr>
        <p:spPr>
          <a:xfrm>
            <a:off x="247682" y="-41344"/>
            <a:ext cx="8581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05</a:t>
            </a:r>
            <a:r>
              <a:rPr kumimoji="1" lang="en-US" altLang="ja-JP" sz="66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kumimoji="1" lang="en-US" altLang="ja-JP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1</a:t>
            </a:r>
            <a:r>
              <a:rPr kumimoji="1"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投稿プラン（編集部撮影</a:t>
            </a:r>
            <a:r>
              <a:rPr kumimoji="1" lang="en-US" altLang="ja-JP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/</a:t>
            </a:r>
            <a:r>
              <a:rPr kumimoji="1"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物撮り）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3F404F-2D62-4737-BAA4-D58E9CCD9B74}"/>
              </a:ext>
            </a:extLst>
          </p:cNvPr>
          <p:cNvSpPr/>
          <p:nvPr/>
        </p:nvSpPr>
        <p:spPr>
          <a:xfrm>
            <a:off x="0" y="0"/>
            <a:ext cx="9906000" cy="945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C8823CA-0D9E-4C12-8869-32EA6360D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751013"/>
              </p:ext>
            </p:extLst>
          </p:nvPr>
        </p:nvGraphicFramePr>
        <p:xfrm>
          <a:off x="3129265" y="831873"/>
          <a:ext cx="6610796" cy="533288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465396">
                  <a:extLst>
                    <a:ext uri="{9D8B030D-6E8A-4147-A177-3AD203B41FA5}">
                      <a16:colId xmlns:a16="http://schemas.microsoft.com/office/drawing/2014/main" val="1766269549"/>
                    </a:ext>
                  </a:extLst>
                </a:gridCol>
                <a:gridCol w="5145400">
                  <a:extLst>
                    <a:ext uri="{9D8B030D-6E8A-4147-A177-3AD203B41FA5}">
                      <a16:colId xmlns:a16="http://schemas.microsoft.com/office/drawing/2014/main" val="1865205115"/>
                    </a:ext>
                  </a:extLst>
                </a:gridCol>
              </a:tblGrid>
              <a:tr h="5302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・編集部で撮影した写真を投稿（物撮り）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（フィード投稿＋ストーリーズ投稿）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938763"/>
                  </a:ext>
                </a:extLst>
              </a:tr>
              <a:tr h="6088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・フィード１回（ 掲載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カ月で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50,000reach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想定）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・ストーリーズ１回（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30,000imp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想定）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フィード投稿はアーカイブとして残ります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995250"/>
                  </a:ext>
                </a:extLst>
              </a:tr>
              <a:tr h="6825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投稿枚数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・フィード：カルーセルで４枚（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カット）まで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・ストーリーズ：原則１枚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・テキスト原稿：１種類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026766"/>
                  </a:ext>
                </a:extLst>
              </a:tr>
              <a:tr h="3930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・平日ご希望日、応相談の上決定　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本誌発売日は除く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時間指定原則不可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131927"/>
                  </a:ext>
                </a:extLst>
              </a:tr>
              <a:tr h="345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申込期限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・公開希望日の２０営業日前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128392"/>
                  </a:ext>
                </a:extLst>
              </a:tr>
              <a:tr h="4684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PR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レギュレーション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・「＃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PR 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」、ブランド名必須となります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・指定ハッシュタグは最大４つまで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018936"/>
                  </a:ext>
                </a:extLst>
              </a:tr>
              <a:tr h="19676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備考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・テキスト校正確認１回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・撮影した写真は二次使用可能</a:t>
                      </a: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二次使用期間：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カ月間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二次使用範囲：クライアント様公式サイト、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SNS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オーガニック投稿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・ストーリーズ誘導のリンク先は公式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EC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サイトとなります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外部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EC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ご希望の場合、事前確認あり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・簡易レポート有り（掲載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カ月後を目処にご提出）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フィード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…imp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、いいね数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ストーリーズ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…imp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、リンクのクリック数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・ラフご提出あり、オリエン実施なし（資料を元に、メールベースでご相談）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・編集企画と同時撮影、立ち会いなし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・撮影スケジュールは編集部に一任ください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291908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C1C549-D790-4F4A-A903-51F3D48EEFF4}"/>
              </a:ext>
            </a:extLst>
          </p:cNvPr>
          <p:cNvSpPr txBox="1"/>
          <p:nvPr/>
        </p:nvSpPr>
        <p:spPr>
          <a:xfrm>
            <a:off x="3167365" y="6280942"/>
            <a:ext cx="393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G600,000</a:t>
            </a:r>
            <a:r>
              <a:rPr kumimoji="1" lang="ja-JP" altLang="en-US" sz="22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（二次使用</a:t>
            </a:r>
            <a:r>
              <a:rPr lang="ja-JP" altLang="en-US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料込み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en-US" altLang="ja-JP" sz="2400" b="1" u="sng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4D534C3-4C3E-4EA2-A8FB-2456B413055C}"/>
              </a:ext>
            </a:extLst>
          </p:cNvPr>
          <p:cNvSpPr txBox="1"/>
          <p:nvPr/>
        </p:nvSpPr>
        <p:spPr>
          <a:xfrm>
            <a:off x="6585561" y="6686730"/>
            <a:ext cx="30814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00" dirty="0"/>
              <a:t>Copyright © 2021 SHUFUNOTOMOSHA Co., Ltd. All Rights Reserved</a:t>
            </a:r>
            <a:endParaRPr lang="ja-JP" altLang="en-US" sz="7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0219B42-6BA4-4767-95C6-1FF58E4FBC3F}"/>
              </a:ext>
            </a:extLst>
          </p:cNvPr>
          <p:cNvSpPr txBox="1"/>
          <p:nvPr/>
        </p:nvSpPr>
        <p:spPr>
          <a:xfrm>
            <a:off x="1" y="6632659"/>
            <a:ext cx="236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投稿写真はイメージです。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C510D6E6-D1FE-4846-A6C1-0ECA324C7F5B}"/>
              </a:ext>
            </a:extLst>
          </p:cNvPr>
          <p:cNvGrpSpPr/>
          <p:nvPr/>
        </p:nvGrpSpPr>
        <p:grpSpPr>
          <a:xfrm>
            <a:off x="0" y="745447"/>
            <a:ext cx="2878458" cy="5535495"/>
            <a:chOff x="450495" y="3676290"/>
            <a:chExt cx="1624814" cy="3124642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0B07DECB-897B-4414-8082-F6878D7B56A3}"/>
                </a:ext>
              </a:extLst>
            </p:cNvPr>
            <p:cNvGrpSpPr/>
            <p:nvPr/>
          </p:nvGrpSpPr>
          <p:grpSpPr>
            <a:xfrm>
              <a:off x="450495" y="3676290"/>
              <a:ext cx="1624814" cy="3124642"/>
              <a:chOff x="336965" y="675351"/>
              <a:chExt cx="2870168" cy="5519552"/>
            </a:xfrm>
          </p:grpSpPr>
          <p:pic>
            <p:nvPicPr>
              <p:cNvPr id="39" name="図 38" descr="化粧品とアルファベット文字&#10;&#10;中程度の精度で自動的に生成された説明">
                <a:extLst>
                  <a:ext uri="{FF2B5EF4-FFF2-40B4-BE49-F238E27FC236}">
                    <a16:creationId xmlns:a16="http://schemas.microsoft.com/office/drawing/2014/main" id="{DFCEFA8A-B3BE-47CE-B911-8FDCDA587B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25" b="1925"/>
              <a:stretch/>
            </p:blipFill>
            <p:spPr>
              <a:xfrm>
                <a:off x="717224" y="1273865"/>
                <a:ext cx="2218397" cy="4498582"/>
              </a:xfrm>
              <a:prstGeom prst="rect">
                <a:avLst/>
              </a:prstGeom>
            </p:spPr>
          </p:pic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C07ACBC2-F788-47C3-8285-E258E1C15115}"/>
                  </a:ext>
                </a:extLst>
              </p:cNvPr>
              <p:cNvGrpSpPr/>
              <p:nvPr/>
            </p:nvGrpSpPr>
            <p:grpSpPr>
              <a:xfrm>
                <a:off x="336965" y="675351"/>
                <a:ext cx="2870168" cy="5519552"/>
                <a:chOff x="30496" y="669224"/>
                <a:chExt cx="2870168" cy="5519552"/>
              </a:xfrm>
            </p:grpSpPr>
            <p:pic>
              <p:nvPicPr>
                <p:cNvPr id="42" name="図 41" descr="モニター画面に映る文字&#10;&#10;中程度の精度で自動的に生成された説明">
                  <a:extLst>
                    <a:ext uri="{FF2B5EF4-FFF2-40B4-BE49-F238E27FC236}">
                      <a16:creationId xmlns:a16="http://schemas.microsoft.com/office/drawing/2014/main" id="{ADA00936-3846-40E5-B10B-CD6D931D7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96" y="669224"/>
                  <a:ext cx="2870168" cy="5519552"/>
                </a:xfrm>
                <a:prstGeom prst="rect">
                  <a:avLst/>
                </a:prstGeom>
              </p:spPr>
            </p:pic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E1CD3A28-18EE-40C2-B3F1-7A9128C4206F}"/>
                    </a:ext>
                  </a:extLst>
                </p:cNvPr>
                <p:cNvSpPr/>
                <p:nvPr/>
              </p:nvSpPr>
              <p:spPr>
                <a:xfrm>
                  <a:off x="450669" y="4395651"/>
                  <a:ext cx="1247502" cy="1763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正方形/長方形 43">
                  <a:extLst>
                    <a:ext uri="{FF2B5EF4-FFF2-40B4-BE49-F238E27FC236}">
                      <a16:creationId xmlns:a16="http://schemas.microsoft.com/office/drawing/2014/main" id="{59AC185C-DD90-42C0-808F-4CF7600787E3}"/>
                    </a:ext>
                  </a:extLst>
                </p:cNvPr>
                <p:cNvSpPr/>
                <p:nvPr/>
              </p:nvSpPr>
              <p:spPr>
                <a:xfrm>
                  <a:off x="2181497" y="5375365"/>
                  <a:ext cx="306977" cy="2214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37" name="図 36" descr="グラフィカル ユーザー インターフェイス, Web サイト&#10;&#10;自動的に生成された説明">
              <a:extLst>
                <a:ext uri="{FF2B5EF4-FFF2-40B4-BE49-F238E27FC236}">
                  <a16:creationId xmlns:a16="http://schemas.microsoft.com/office/drawing/2014/main" id="{3AAC97F4-FF7D-40BB-A55D-FE1E570C4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39" b="37379"/>
            <a:stretch/>
          </p:blipFill>
          <p:spPr>
            <a:xfrm>
              <a:off x="656236" y="4382825"/>
              <a:ext cx="1248764" cy="1261038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6D6989EC-2AE0-41A4-9AE2-4689DA541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04" b="9080"/>
            <a:stretch/>
          </p:blipFill>
          <p:spPr>
            <a:xfrm>
              <a:off x="670211" y="5769119"/>
              <a:ext cx="1196489" cy="571338"/>
            </a:xfrm>
            <a:prstGeom prst="rect">
              <a:avLst/>
            </a:prstGeom>
          </p:spPr>
        </p:pic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10959F13-F29B-4BAA-BBEA-D1B64EE35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10" y="1732928"/>
            <a:ext cx="265605" cy="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6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A9B628C-09E7-487B-9571-5D80A3066B30}"/>
              </a:ext>
            </a:extLst>
          </p:cNvPr>
          <p:cNvGrpSpPr/>
          <p:nvPr/>
        </p:nvGrpSpPr>
        <p:grpSpPr>
          <a:xfrm>
            <a:off x="373334" y="1159543"/>
            <a:ext cx="2237669" cy="4553503"/>
            <a:chOff x="373334" y="1200328"/>
            <a:chExt cx="2275652" cy="4630795"/>
          </a:xfrm>
        </p:grpSpPr>
        <p:pic>
          <p:nvPicPr>
            <p:cNvPr id="3" name="図 2" descr="黒いシャツを着ている人はスマイルしている&#10;&#10;低い精度で自動的に生成された説明">
              <a:extLst>
                <a:ext uri="{FF2B5EF4-FFF2-40B4-BE49-F238E27FC236}">
                  <a16:creationId xmlns:a16="http://schemas.microsoft.com/office/drawing/2014/main" id="{6893B4D5-482B-4638-ACE1-B7229096C3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2" b="2454"/>
            <a:stretch/>
          </p:blipFill>
          <p:spPr>
            <a:xfrm>
              <a:off x="373334" y="1200328"/>
              <a:ext cx="2275652" cy="4630795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3E61A12A-8104-4624-B557-81E25A250C36}"/>
                </a:ext>
              </a:extLst>
            </p:cNvPr>
            <p:cNvSpPr/>
            <p:nvPr/>
          </p:nvSpPr>
          <p:spPr>
            <a:xfrm>
              <a:off x="429846" y="4900247"/>
              <a:ext cx="1520752" cy="10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C3ED7D-B909-4E32-A00E-C52BF3898A8D}"/>
              </a:ext>
            </a:extLst>
          </p:cNvPr>
          <p:cNvSpPr txBox="1"/>
          <p:nvPr/>
        </p:nvSpPr>
        <p:spPr>
          <a:xfrm>
            <a:off x="247681" y="-42120"/>
            <a:ext cx="990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06</a:t>
            </a:r>
            <a:r>
              <a:rPr kumimoji="1" lang="en-US" altLang="ja-JP" sz="66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kumimoji="1" lang="en-US" altLang="ja-JP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1</a:t>
            </a:r>
            <a:r>
              <a:rPr kumimoji="1"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投稿プラン（編集部撮影</a:t>
            </a:r>
            <a:r>
              <a:rPr kumimoji="1" lang="en-US" altLang="ja-JP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/</a:t>
            </a:r>
            <a:r>
              <a:rPr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モデルカット</a:t>
            </a:r>
            <a:r>
              <a:rPr kumimoji="1"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3F404F-2D62-4737-BAA4-D58E9CCD9B74}"/>
              </a:ext>
            </a:extLst>
          </p:cNvPr>
          <p:cNvSpPr/>
          <p:nvPr/>
        </p:nvSpPr>
        <p:spPr>
          <a:xfrm>
            <a:off x="0" y="0"/>
            <a:ext cx="9906000" cy="945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9B869A9A-8B70-4775-9065-7C065EA16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" y="669224"/>
            <a:ext cx="2870168" cy="5519552"/>
          </a:xfrm>
          <a:prstGeom prst="rect">
            <a:avLst/>
          </a:prstGeom>
        </p:spPr>
      </p:pic>
      <p:graphicFrame>
        <p:nvGraphicFramePr>
          <p:cNvPr id="19" name="表 2">
            <a:extLst>
              <a:ext uri="{FF2B5EF4-FFF2-40B4-BE49-F238E27FC236}">
                <a16:creationId xmlns:a16="http://schemas.microsoft.com/office/drawing/2014/main" id="{9E6646B9-C4D1-4479-A7A7-7FAA01ACA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15907"/>
              </p:ext>
            </p:extLst>
          </p:nvPr>
        </p:nvGraphicFramePr>
        <p:xfrm>
          <a:off x="3159394" y="793773"/>
          <a:ext cx="6571142" cy="5651617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456606">
                  <a:extLst>
                    <a:ext uri="{9D8B030D-6E8A-4147-A177-3AD203B41FA5}">
                      <a16:colId xmlns:a16="http://schemas.microsoft.com/office/drawing/2014/main" val="1766269549"/>
                    </a:ext>
                  </a:extLst>
                </a:gridCol>
                <a:gridCol w="5114536">
                  <a:extLst>
                    <a:ext uri="{9D8B030D-6E8A-4147-A177-3AD203B41FA5}">
                      <a16:colId xmlns:a16="http://schemas.microsoft.com/office/drawing/2014/main" val="1865205115"/>
                    </a:ext>
                  </a:extLst>
                </a:gridCol>
              </a:tblGrid>
              <a:tr h="5111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・編集部で撮影した写真を投稿（モデルカット）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（フィード投稿＋ストーリーズ投稿）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938763"/>
                  </a:ext>
                </a:extLst>
              </a:tr>
              <a:tr h="6558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・フィード１回（ 掲載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カ月で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50,000reach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想定）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・ストーリーズ１回（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30,000imp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想定）</a:t>
                      </a: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フィード投稿はアーカイブとして残ります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995250"/>
                  </a:ext>
                </a:extLst>
              </a:tr>
              <a:tr h="6525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投稿枚数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・フィード：カルーセルで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枚まで（コーディネート数：最大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体まで）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・ストーリーズ：原則１枚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・テキスト原稿：１種類（他投稿と同体裁、クレジット記載不可）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026766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・平日ご希望日、応相談の上決定　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本誌発売日は除く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時間指定原則不可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131927"/>
                  </a:ext>
                </a:extLst>
              </a:tr>
              <a:tr h="3307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申込期限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・公開希望日の２０営業日前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128392"/>
                  </a:ext>
                </a:extLst>
              </a:tr>
              <a:tr h="4684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PR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レギュレーション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・「＃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PR 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」、ブランド名必須となります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・指定ハッシュタグは最大４つまで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018936"/>
                  </a:ext>
                </a:extLst>
              </a:tr>
              <a:tr h="19676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備考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・テキスト校正確認１回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・二次使用ご希望の場合、別途＋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G30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万円～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二次使用期間：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カ月間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二次使用範囲：クライアント様公式サイト、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SNS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オーガニック投稿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・ストーリーズの誘導リンク先は公式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EC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サイトとなります</a:t>
                      </a: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外部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EC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ご希望の場合、事前確認あり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・簡易レポート有り（掲載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カ月後を目処にご提出）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フィード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…imp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、いいね数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ストーリーズ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…imp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、リンクのクリック数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・ラフご提出あり、オリエン実施なし（資料を元に、メールベースでご相談）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撮影シチュエーション等ご希望は伺いますが、基本的にはお任せください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・編集企画と同時撮影、立ち会いなし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・モデルの人選、撮影スケジュールは編集部に一任ください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モデルは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名、撮影は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回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・二次使用なしの場合リポスト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291908"/>
                  </a:ext>
                </a:extLst>
              </a:tr>
            </a:tbl>
          </a:graphicData>
        </a:graphic>
      </p:graphicFrame>
      <p:pic>
        <p:nvPicPr>
          <p:cNvPr id="20" name="図 19" descr="屋内, 人, 持つ, ラケット が含まれている画像&#10;&#10;自動的に生成された説明">
            <a:extLst>
              <a:ext uri="{FF2B5EF4-FFF2-40B4-BE49-F238E27FC236}">
                <a16:creationId xmlns:a16="http://schemas.microsoft.com/office/drawing/2014/main" id="{CAEF6448-CADC-4EF4-88E5-2AB6F620E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05" y="3925132"/>
            <a:ext cx="1259123" cy="2725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図 26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97B86960-68B7-4F09-A88F-D688CCB7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11" y="3733358"/>
            <a:ext cx="1624814" cy="312464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AF27CB-F4B5-425E-82B5-18E8DF8922F7}"/>
              </a:ext>
            </a:extLst>
          </p:cNvPr>
          <p:cNvSpPr txBox="1"/>
          <p:nvPr/>
        </p:nvSpPr>
        <p:spPr>
          <a:xfrm>
            <a:off x="6585561" y="6686730"/>
            <a:ext cx="30814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00" dirty="0"/>
              <a:t>Copyright © 2021 SHUFUNOTOMOSHA Co., Ltd. All Rights Reserved</a:t>
            </a:r>
            <a:endParaRPr lang="ja-JP" altLang="en-US" sz="7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D7B92ED-F137-42DE-86AE-F4D9E5919B75}"/>
              </a:ext>
            </a:extLst>
          </p:cNvPr>
          <p:cNvSpPr txBox="1"/>
          <p:nvPr/>
        </p:nvSpPr>
        <p:spPr>
          <a:xfrm>
            <a:off x="1" y="6632659"/>
            <a:ext cx="236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投稿写真はイメージです。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3F69764-B35B-4594-9E76-2F4A8723489E}"/>
              </a:ext>
            </a:extLst>
          </p:cNvPr>
          <p:cNvSpPr txBox="1"/>
          <p:nvPr/>
        </p:nvSpPr>
        <p:spPr>
          <a:xfrm>
            <a:off x="3100058" y="6379697"/>
            <a:ext cx="562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</a:t>
            </a:r>
            <a:r>
              <a:rPr lang="en-US" altLang="ja-JP" sz="2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1,0</a:t>
            </a:r>
            <a:r>
              <a:rPr kumimoji="1" lang="en-US" altLang="ja-JP" sz="2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00,000</a:t>
            </a:r>
            <a:r>
              <a:rPr kumimoji="1" lang="ja-JP" altLang="en-US" sz="22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（二次使用ご希望の場合＋</a:t>
            </a:r>
            <a:r>
              <a:rPr kumimoji="1" lang="en-US" altLang="ja-JP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G30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万円～）</a:t>
            </a:r>
            <a:endParaRPr kumimoji="1" lang="en-US" altLang="ja-JP" sz="2400" b="1" u="sng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58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C3ED7D-B909-4E32-A00E-C52BF3898A8D}"/>
              </a:ext>
            </a:extLst>
          </p:cNvPr>
          <p:cNvSpPr txBox="1"/>
          <p:nvPr/>
        </p:nvSpPr>
        <p:spPr>
          <a:xfrm>
            <a:off x="247682" y="-42120"/>
            <a:ext cx="965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07</a:t>
            </a:r>
            <a:r>
              <a:rPr kumimoji="1" lang="en-US" altLang="ja-JP" sz="66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kumimoji="1"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フィード</a:t>
            </a:r>
            <a:r>
              <a:rPr lang="en-US" altLang="ja-JP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/</a:t>
            </a:r>
            <a:r>
              <a:rPr kumimoji="1"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ストーリーズ</a:t>
            </a:r>
            <a:r>
              <a:rPr kumimoji="1" lang="en-US" altLang="ja-JP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3</a:t>
            </a:r>
            <a:r>
              <a:rPr kumimoji="1"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投稿プラン（</a:t>
            </a:r>
            <a:r>
              <a:rPr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編集部撮影</a:t>
            </a:r>
            <a:r>
              <a:rPr kumimoji="1"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3F404F-2D62-4737-BAA4-D58E9CCD9B74}"/>
              </a:ext>
            </a:extLst>
          </p:cNvPr>
          <p:cNvSpPr/>
          <p:nvPr/>
        </p:nvSpPr>
        <p:spPr>
          <a:xfrm>
            <a:off x="0" y="0"/>
            <a:ext cx="9906000" cy="945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表 2">
            <a:extLst>
              <a:ext uri="{FF2B5EF4-FFF2-40B4-BE49-F238E27FC236}">
                <a16:creationId xmlns:a16="http://schemas.microsoft.com/office/drawing/2014/main" id="{908E4551-087C-4CC8-A768-B14B8FEA8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06313"/>
              </p:ext>
            </p:extLst>
          </p:nvPr>
        </p:nvGraphicFramePr>
        <p:xfrm>
          <a:off x="3024505" y="793773"/>
          <a:ext cx="6753656" cy="5692379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497063">
                  <a:extLst>
                    <a:ext uri="{9D8B030D-6E8A-4147-A177-3AD203B41FA5}">
                      <a16:colId xmlns:a16="http://schemas.microsoft.com/office/drawing/2014/main" val="1766269549"/>
                    </a:ext>
                  </a:extLst>
                </a:gridCol>
                <a:gridCol w="5256593">
                  <a:extLst>
                    <a:ext uri="{9D8B030D-6E8A-4147-A177-3AD203B41FA5}">
                      <a16:colId xmlns:a16="http://schemas.microsoft.com/office/drawing/2014/main" val="1865205115"/>
                    </a:ext>
                  </a:extLst>
                </a:gridCol>
              </a:tblGrid>
              <a:tr h="4730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・編集部で撮影した写真を投稿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（フィード投稿＋ストーリーズ投稿）</a:t>
                      </a:r>
                      <a:r>
                        <a:rPr kumimoji="1" lang="en-US" altLang="ja-JP" sz="11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1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３</a:t>
                      </a:r>
                      <a:endParaRPr kumimoji="1" lang="en-US" altLang="ja-JP" sz="1100" dirty="0">
                        <a:solidFill>
                          <a:srgbClr val="FF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938763"/>
                  </a:ext>
                </a:extLst>
              </a:tr>
              <a:tr h="6712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・フィード３回（ 掲載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カ月で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50,000reach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想定／回）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・ストーリーズ３回（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30,000imp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想定／回）</a:t>
                      </a: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フィード投稿はアーカイブとして残ります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995250"/>
                  </a:ext>
                </a:extLst>
              </a:tr>
              <a:tr h="7016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投稿枚数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・フィード：１投稿につき１枚、合計３枚（コーディネート数：最大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体まで）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・ストーリーズ：原則１投稿につき１枚、合計３枚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・テキスト原稿：１投稿につき１種類、合計３種類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026766"/>
                  </a:ext>
                </a:extLst>
              </a:tr>
              <a:tr h="3926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・平日ご希望日、応相談の上決定　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本誌発売日は除く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時間指定原則不可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131927"/>
                  </a:ext>
                </a:extLst>
              </a:tr>
              <a:tr h="345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申込期限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・公開希望日の２０営業日前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128392"/>
                  </a:ext>
                </a:extLst>
              </a:tr>
              <a:tr h="4684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PR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レギュレーション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・「＃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PR 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」、ブランド名必須となります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・指定ハッシュタグは最大４つまで（３投稿共通）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018936"/>
                  </a:ext>
                </a:extLst>
              </a:tr>
              <a:tr h="19676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備考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・テキスト校正確認１回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・二次使用ご希望の場合、別途＋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G30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万円～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二次使用期間：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カ月間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二次使用範囲：クライアント様公式サイト、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SNS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オーガニック投稿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・ストーリーズの誘導リンク先は公式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EC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サイトとなります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外部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EC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ご希望の場合、事前確認あり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・簡易レポート有り（掲載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カ月後を目処にご提出）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フィード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…imp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、いいね数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ストーリーズ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…imp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、リンクのクリック数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・ラフご提出あり、オリエン実施なし（資料を元に、メールベースでご相談）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撮影シチュエーション等ご希望は伺いますが、基本的にはお任せください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・編集企画と同時撮影、立ち会いなし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・モデルの人選、撮影スケジュールは編集部に一任ください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モデルは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名、撮影は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投稿分まとめて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回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・二次使用なしの場合リポスト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291908"/>
                  </a:ext>
                </a:extLst>
              </a:tr>
            </a:tbl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0426BBE-EC2A-43C7-BC9A-CA2862D796C4}"/>
              </a:ext>
            </a:extLst>
          </p:cNvPr>
          <p:cNvGrpSpPr/>
          <p:nvPr/>
        </p:nvGrpSpPr>
        <p:grpSpPr>
          <a:xfrm>
            <a:off x="592577" y="675490"/>
            <a:ext cx="2087033" cy="3305669"/>
            <a:chOff x="30496" y="669224"/>
            <a:chExt cx="3484767" cy="5519552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CCB3CD3F-C65D-42FB-B6BE-2C64DB7AD66F}"/>
                </a:ext>
              </a:extLst>
            </p:cNvPr>
            <p:cNvGrpSpPr/>
            <p:nvPr/>
          </p:nvGrpSpPr>
          <p:grpSpPr>
            <a:xfrm>
              <a:off x="373334" y="1159543"/>
              <a:ext cx="2237669" cy="4553503"/>
              <a:chOff x="373334" y="1200328"/>
              <a:chExt cx="2275652" cy="4630795"/>
            </a:xfrm>
          </p:grpSpPr>
          <p:pic>
            <p:nvPicPr>
              <p:cNvPr id="16" name="図 15" descr="黒いシャツを着ている人はスマイルしている&#10;&#10;低い精度で自動的に生成された説明">
                <a:extLst>
                  <a:ext uri="{FF2B5EF4-FFF2-40B4-BE49-F238E27FC236}">
                    <a16:creationId xmlns:a16="http://schemas.microsoft.com/office/drawing/2014/main" id="{695FFD5C-684A-4A81-9E8E-4DD0C6B7B3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22" b="2454"/>
              <a:stretch/>
            </p:blipFill>
            <p:spPr>
              <a:xfrm>
                <a:off x="373334" y="1200328"/>
                <a:ext cx="2275652" cy="4630795"/>
              </a:xfrm>
              <a:prstGeom prst="rect">
                <a:avLst/>
              </a:prstGeom>
            </p:spPr>
          </p:pic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E89EDB1-3AE6-41CC-9840-284D01014F2D}"/>
                  </a:ext>
                </a:extLst>
              </p:cNvPr>
              <p:cNvSpPr/>
              <p:nvPr/>
            </p:nvSpPr>
            <p:spPr>
              <a:xfrm>
                <a:off x="429846" y="4900247"/>
                <a:ext cx="1520752" cy="101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1" name="図 20" descr="モニター画面に映る文字&#10;&#10;中程度の精度で自動的に生成された説明">
              <a:extLst>
                <a:ext uri="{FF2B5EF4-FFF2-40B4-BE49-F238E27FC236}">
                  <a16:creationId xmlns:a16="http://schemas.microsoft.com/office/drawing/2014/main" id="{3B3BD70B-5714-4AA9-8C7C-B644E20CA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6" y="669224"/>
              <a:ext cx="2870168" cy="5519552"/>
            </a:xfrm>
            <a:prstGeom prst="rect">
              <a:avLst/>
            </a:prstGeom>
          </p:spPr>
        </p:pic>
        <p:pic>
          <p:nvPicPr>
            <p:cNvPr id="22" name="図 21" descr="屋内, 人, 持つ, ラケット が含まれている画像&#10;&#10;自動的に生成された説明">
              <a:extLst>
                <a:ext uri="{FF2B5EF4-FFF2-40B4-BE49-F238E27FC236}">
                  <a16:creationId xmlns:a16="http://schemas.microsoft.com/office/drawing/2014/main" id="{5F2CB32D-523C-4FBE-B0A6-67136A664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319" y="3319844"/>
              <a:ext cx="1259123" cy="27250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図 22" descr="モニター画面に映る文字&#10;&#10;中程度の精度で自動的に生成された説明">
              <a:extLst>
                <a:ext uri="{FF2B5EF4-FFF2-40B4-BE49-F238E27FC236}">
                  <a16:creationId xmlns:a16="http://schemas.microsoft.com/office/drawing/2014/main" id="{A22A8B09-328D-4814-87A2-18B420F6B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449" y="3064133"/>
              <a:ext cx="1624814" cy="3124643"/>
            </a:xfrm>
            <a:prstGeom prst="rect">
              <a:avLst/>
            </a:prstGeom>
          </p:spPr>
        </p:pic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9E6615B-B08D-4FB8-9083-0E5376AB6E8B}"/>
              </a:ext>
            </a:extLst>
          </p:cNvPr>
          <p:cNvSpPr txBox="1"/>
          <p:nvPr/>
        </p:nvSpPr>
        <p:spPr>
          <a:xfrm>
            <a:off x="6585561" y="6696255"/>
            <a:ext cx="30814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00" dirty="0"/>
              <a:t>Copyright © 2021 SHUFUNOTOMOSHA Co., Ltd. All Rights Reserved</a:t>
            </a:r>
            <a:endParaRPr lang="ja-JP" altLang="en-US" sz="700" dirty="0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1B4146D-333F-4B17-B976-A72E5985A2D5}"/>
              </a:ext>
            </a:extLst>
          </p:cNvPr>
          <p:cNvGrpSpPr/>
          <p:nvPr/>
        </p:nvGrpSpPr>
        <p:grpSpPr>
          <a:xfrm>
            <a:off x="1472514" y="3751062"/>
            <a:ext cx="1428740" cy="2747575"/>
            <a:chOff x="1472514" y="3770112"/>
            <a:chExt cx="1428740" cy="2747575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09084367-EDDA-4971-AE9C-BDA1FD176B40}"/>
                </a:ext>
              </a:extLst>
            </p:cNvPr>
            <p:cNvGrpSpPr/>
            <p:nvPr/>
          </p:nvGrpSpPr>
          <p:grpSpPr>
            <a:xfrm>
              <a:off x="1472514" y="3770112"/>
              <a:ext cx="1428740" cy="2747575"/>
              <a:chOff x="1492128" y="4128246"/>
              <a:chExt cx="1426690" cy="2743633"/>
            </a:xfrm>
          </p:grpSpPr>
          <p:pic>
            <p:nvPicPr>
              <p:cNvPr id="34" name="図 33" descr="グラフィカル ユーザー インターフェイス が含まれている画像&#10;&#10;自動的に生成された説明">
                <a:extLst>
                  <a:ext uri="{FF2B5EF4-FFF2-40B4-BE49-F238E27FC236}">
                    <a16:creationId xmlns:a16="http://schemas.microsoft.com/office/drawing/2014/main" id="{D37711E5-EDBD-4AE4-8884-3F06453A8C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3" b="1737"/>
              <a:stretch/>
            </p:blipFill>
            <p:spPr>
              <a:xfrm>
                <a:off x="1665656" y="4358013"/>
                <a:ext cx="1119192" cy="229457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5" name="図 34" descr="モニター画面に映る文字&#10;&#10;中程度の精度で自動的に生成された説明">
                <a:extLst>
                  <a:ext uri="{FF2B5EF4-FFF2-40B4-BE49-F238E27FC236}">
                    <a16:creationId xmlns:a16="http://schemas.microsoft.com/office/drawing/2014/main" id="{8AE832FB-D545-4A44-8604-15E2DB1CE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2128" y="4128246"/>
                <a:ext cx="1426690" cy="2743633"/>
              </a:xfrm>
              <a:prstGeom prst="rect">
                <a:avLst/>
              </a:prstGeom>
            </p:spPr>
          </p:pic>
        </p:grp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AB329CAD-67A4-418C-A1E0-4C5E56BCBBC6}"/>
                </a:ext>
              </a:extLst>
            </p:cNvPr>
            <p:cNvSpPr/>
            <p:nvPr/>
          </p:nvSpPr>
          <p:spPr>
            <a:xfrm>
              <a:off x="1838353" y="5562026"/>
              <a:ext cx="243101" cy="57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F127426C-0E0C-417F-8BA8-79B522DD4787}"/>
              </a:ext>
            </a:extLst>
          </p:cNvPr>
          <p:cNvGrpSpPr/>
          <p:nvPr/>
        </p:nvGrpSpPr>
        <p:grpSpPr>
          <a:xfrm>
            <a:off x="41029" y="3776195"/>
            <a:ext cx="1428740" cy="2747576"/>
            <a:chOff x="41029" y="3795245"/>
            <a:chExt cx="1428740" cy="2747576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AE6DA472-D543-422C-883A-79406FCDA469}"/>
                </a:ext>
              </a:extLst>
            </p:cNvPr>
            <p:cNvGrpSpPr/>
            <p:nvPr/>
          </p:nvGrpSpPr>
          <p:grpSpPr>
            <a:xfrm>
              <a:off x="41029" y="3795245"/>
              <a:ext cx="1428740" cy="2747576"/>
              <a:chOff x="-14794" y="2375974"/>
              <a:chExt cx="2236932" cy="4301791"/>
            </a:xfrm>
          </p:grpSpPr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D470A856-C2AD-4FF0-87AE-86C23AF551F9}"/>
                  </a:ext>
                </a:extLst>
              </p:cNvPr>
              <p:cNvGrpSpPr/>
              <p:nvPr/>
            </p:nvGrpSpPr>
            <p:grpSpPr>
              <a:xfrm>
                <a:off x="247682" y="2713371"/>
                <a:ext cx="1777614" cy="3675848"/>
                <a:chOff x="247682" y="2713371"/>
                <a:chExt cx="1777614" cy="3675848"/>
              </a:xfrm>
            </p:grpSpPr>
            <p:pic>
              <p:nvPicPr>
                <p:cNvPr id="28" name="図 27" descr="ドレス, シャツ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ABAD5549-73D2-413E-82F1-1068EE2D30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686" b="2764"/>
                <a:stretch/>
              </p:blipFill>
              <p:spPr>
                <a:xfrm>
                  <a:off x="247682" y="2713371"/>
                  <a:ext cx="1777614" cy="3675848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B896265A-099E-4E20-8E68-D8D8DF77D9AC}"/>
                    </a:ext>
                  </a:extLst>
                </p:cNvPr>
                <p:cNvSpPr/>
                <p:nvPr/>
              </p:nvSpPr>
              <p:spPr>
                <a:xfrm>
                  <a:off x="258245" y="2727226"/>
                  <a:ext cx="1667270" cy="1436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29" name="図 28" descr="モニター画面に映る文字&#10;&#10;中程度の精度で自動的に生成された説明">
                <a:extLst>
                  <a:ext uri="{FF2B5EF4-FFF2-40B4-BE49-F238E27FC236}">
                    <a16:creationId xmlns:a16="http://schemas.microsoft.com/office/drawing/2014/main" id="{BDCCE4FD-DB98-4DE8-BDA9-8389335EC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794" y="2375974"/>
                <a:ext cx="2236932" cy="4301791"/>
              </a:xfrm>
              <a:prstGeom prst="rect">
                <a:avLst/>
              </a:prstGeom>
            </p:spPr>
          </p:pic>
        </p:grpSp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7D356E6C-6CC7-40E1-BD8F-99131E055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876" y="5619319"/>
              <a:ext cx="311121" cy="79774"/>
            </a:xfrm>
            <a:prstGeom prst="rect">
              <a:avLst/>
            </a:prstGeom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9E32F7B-94A0-4126-B01D-F888FE2CC719}"/>
              </a:ext>
            </a:extLst>
          </p:cNvPr>
          <p:cNvGrpSpPr/>
          <p:nvPr/>
        </p:nvGrpSpPr>
        <p:grpSpPr>
          <a:xfrm>
            <a:off x="575317" y="4972220"/>
            <a:ext cx="890945" cy="1713355"/>
            <a:chOff x="6427367" y="1506080"/>
            <a:chExt cx="2380731" cy="4578327"/>
          </a:xfrm>
        </p:grpSpPr>
        <p:pic>
          <p:nvPicPr>
            <p:cNvPr id="38" name="図 37" descr="テーブル, ドレス, 座る, 持つ が含まれている画像&#10;&#10;自動的に生成された説明">
              <a:extLst>
                <a:ext uri="{FF2B5EF4-FFF2-40B4-BE49-F238E27FC236}">
                  <a16:creationId xmlns:a16="http://schemas.microsoft.com/office/drawing/2014/main" id="{E950159C-6429-4A84-85DE-C4D5AD626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2" b="1"/>
            <a:stretch/>
          </p:blipFill>
          <p:spPr>
            <a:xfrm>
              <a:off x="6702783" y="1813098"/>
              <a:ext cx="1898485" cy="39698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9" name="図 38" descr="モニター画面に映る文字&#10;&#10;中程度の精度で自動的に生成された説明">
              <a:extLst>
                <a:ext uri="{FF2B5EF4-FFF2-40B4-BE49-F238E27FC236}">
                  <a16:creationId xmlns:a16="http://schemas.microsoft.com/office/drawing/2014/main" id="{459CA89E-F637-4381-ABD0-37E82BBA2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367" y="1506080"/>
              <a:ext cx="2380731" cy="4578327"/>
            </a:xfrm>
            <a:prstGeom prst="rect">
              <a:avLst/>
            </a:prstGeom>
          </p:spPr>
        </p:pic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A443DD0-B8F1-4346-8934-A53786300202}"/>
              </a:ext>
            </a:extLst>
          </p:cNvPr>
          <p:cNvGrpSpPr/>
          <p:nvPr/>
        </p:nvGrpSpPr>
        <p:grpSpPr>
          <a:xfrm>
            <a:off x="2051925" y="4972221"/>
            <a:ext cx="890945" cy="1713354"/>
            <a:chOff x="3634524" y="1110665"/>
            <a:chExt cx="2582578" cy="4966492"/>
          </a:xfrm>
        </p:grpSpPr>
        <p:pic>
          <p:nvPicPr>
            <p:cNvPr id="42" name="図 41" descr="テキスト&#10;&#10;自動的に生成された説明">
              <a:extLst>
                <a:ext uri="{FF2B5EF4-FFF2-40B4-BE49-F238E27FC236}">
                  <a16:creationId xmlns:a16="http://schemas.microsoft.com/office/drawing/2014/main" id="{F86F813E-3D65-488A-842C-89DF2EF45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2"/>
            <a:stretch/>
          </p:blipFill>
          <p:spPr>
            <a:xfrm>
              <a:off x="3945427" y="1490226"/>
              <a:ext cx="2015145" cy="42129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3" name="図 42" descr="モニター画面に映る文字&#10;&#10;中程度の精度で自動的に生成された説明">
              <a:extLst>
                <a:ext uri="{FF2B5EF4-FFF2-40B4-BE49-F238E27FC236}">
                  <a16:creationId xmlns:a16="http://schemas.microsoft.com/office/drawing/2014/main" id="{8C0E1AAB-DFC0-4F1A-8515-D803845C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524" y="1110665"/>
              <a:ext cx="2582578" cy="4966492"/>
            </a:xfrm>
            <a:prstGeom prst="rect">
              <a:avLst/>
            </a:prstGeom>
          </p:spPr>
        </p:pic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0F87241-4AC8-45FC-A96F-CA1FBB326E22}"/>
              </a:ext>
            </a:extLst>
          </p:cNvPr>
          <p:cNvSpPr txBox="1"/>
          <p:nvPr/>
        </p:nvSpPr>
        <p:spPr>
          <a:xfrm>
            <a:off x="1" y="6632659"/>
            <a:ext cx="236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投稿写真はイメージです。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AEEAB49-5399-4031-B84E-E119268487CF}"/>
              </a:ext>
            </a:extLst>
          </p:cNvPr>
          <p:cNvSpPr txBox="1"/>
          <p:nvPr/>
        </p:nvSpPr>
        <p:spPr>
          <a:xfrm>
            <a:off x="2942870" y="6401826"/>
            <a:ext cx="559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G1,200,000</a:t>
            </a:r>
            <a:r>
              <a:rPr kumimoji="1" lang="ja-JP" altLang="en-US" sz="22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（二次使用ご希望の場合＋</a:t>
            </a:r>
            <a:r>
              <a:rPr kumimoji="1" lang="en-US" altLang="ja-JP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G30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万円～）</a:t>
            </a:r>
            <a:endParaRPr kumimoji="1" lang="en-US" altLang="ja-JP" sz="2400" b="1" u="sng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33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C3ED7D-B909-4E32-A00E-C52BF3898A8D}"/>
              </a:ext>
            </a:extLst>
          </p:cNvPr>
          <p:cNvSpPr txBox="1"/>
          <p:nvPr/>
        </p:nvSpPr>
        <p:spPr>
          <a:xfrm>
            <a:off x="247682" y="-41344"/>
            <a:ext cx="8459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08</a:t>
            </a:r>
            <a:r>
              <a:rPr kumimoji="1" lang="en-US" altLang="ja-JP" sz="66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kumimoji="1"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誌面タイアップ</a:t>
            </a:r>
            <a:r>
              <a:rPr kumimoji="1" lang="ja-JP" altLang="en-US" sz="28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＋</a:t>
            </a:r>
            <a:r>
              <a:rPr kumimoji="1" lang="en-US" altLang="ja-JP" sz="30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Instagram</a:t>
            </a:r>
            <a:r>
              <a:rPr kumimoji="1" lang="ja-JP" altLang="en-US" sz="2600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 Light" panose="020B0502040204020203" pitchFamily="34" charset="0"/>
              </a:rPr>
              <a:t>投稿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3F404F-2D62-4737-BAA4-D58E9CCD9B74}"/>
              </a:ext>
            </a:extLst>
          </p:cNvPr>
          <p:cNvSpPr/>
          <p:nvPr/>
        </p:nvSpPr>
        <p:spPr>
          <a:xfrm>
            <a:off x="0" y="0"/>
            <a:ext cx="9906000" cy="945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DDD3A6-252F-4088-B8A3-CC60B4AFC8BE}"/>
              </a:ext>
            </a:extLst>
          </p:cNvPr>
          <p:cNvSpPr txBox="1"/>
          <p:nvPr/>
        </p:nvSpPr>
        <p:spPr>
          <a:xfrm>
            <a:off x="6585561" y="6686730"/>
            <a:ext cx="30814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00" dirty="0"/>
              <a:t>Copyright © 2021 SHUFUNOTOMOSHA Co., Ltd. All Rights Reserved</a:t>
            </a:r>
            <a:endParaRPr lang="ja-JP" altLang="en-US" sz="7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3FF9410-1031-4388-92FD-672C7146D290}"/>
              </a:ext>
            </a:extLst>
          </p:cNvPr>
          <p:cNvSpPr txBox="1"/>
          <p:nvPr/>
        </p:nvSpPr>
        <p:spPr>
          <a:xfrm>
            <a:off x="158552" y="946243"/>
            <a:ext cx="383951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巻頭</a:t>
            </a:r>
            <a:r>
              <a:rPr kumimoji="1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</a:t>
            </a:r>
            <a:r>
              <a:rPr kumimoji="1"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 NEED IT!</a:t>
            </a:r>
            <a:r>
              <a:rPr kumimoji="1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」誌面タイアップ１</a:t>
            </a:r>
            <a:r>
              <a:rPr kumimoji="1"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</a:t>
            </a:r>
            <a:r>
              <a:rPr kumimoji="1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（物</a:t>
            </a:r>
            <a:r>
              <a:rPr kumimoji="1"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or</a:t>
            </a:r>
            <a:r>
              <a:rPr kumimoji="1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モデル）</a:t>
            </a:r>
            <a:endParaRPr kumimoji="1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1C99604-7E18-4555-AC11-273F807E8A04}"/>
              </a:ext>
            </a:extLst>
          </p:cNvPr>
          <p:cNvGrpSpPr/>
          <p:nvPr/>
        </p:nvGrpSpPr>
        <p:grpSpPr>
          <a:xfrm>
            <a:off x="1994484" y="1179401"/>
            <a:ext cx="1710672" cy="2267524"/>
            <a:chOff x="2022000" y="1323192"/>
            <a:chExt cx="1710672" cy="2194914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5B91ECF-175A-4783-BA9E-2672E00DCB2B}"/>
                </a:ext>
              </a:extLst>
            </p:cNvPr>
            <p:cNvSpPr/>
            <p:nvPr/>
          </p:nvSpPr>
          <p:spPr>
            <a:xfrm>
              <a:off x="2022000" y="1323192"/>
              <a:ext cx="1710672" cy="219491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AA717CA-0027-4F44-BA30-2E101D32DA47}"/>
                </a:ext>
              </a:extLst>
            </p:cNvPr>
            <p:cNvSpPr txBox="1"/>
            <p:nvPr/>
          </p:nvSpPr>
          <p:spPr>
            <a:xfrm>
              <a:off x="2360185" y="2251372"/>
              <a:ext cx="9664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対向</a:t>
              </a:r>
              <a:r>
                <a:rPr kumimoji="1" lang="en-US" altLang="ja-JP" sz="15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AD</a:t>
              </a:r>
              <a:endParaRPr kumimoji="1" lang="ja-JP" altLang="en-US" sz="15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B901D1C-63B2-4EEC-B8A6-1E266D3F87EA}"/>
              </a:ext>
            </a:extLst>
          </p:cNvPr>
          <p:cNvSpPr txBox="1"/>
          <p:nvPr/>
        </p:nvSpPr>
        <p:spPr>
          <a:xfrm>
            <a:off x="158552" y="3619222"/>
            <a:ext cx="3670257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Instagram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フィード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ストーリーズ投稿各１回</a:t>
            </a:r>
            <a:endParaRPr kumimoji="1"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44" name="表 2">
            <a:extLst>
              <a:ext uri="{FF2B5EF4-FFF2-40B4-BE49-F238E27FC236}">
                <a16:creationId xmlns:a16="http://schemas.microsoft.com/office/drawing/2014/main" id="{4A2D3BD0-9CF9-4D30-90DB-7E55AE632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25394"/>
              </p:ext>
            </p:extLst>
          </p:nvPr>
        </p:nvGraphicFramePr>
        <p:xfrm>
          <a:off x="3770137" y="868755"/>
          <a:ext cx="6069188" cy="552243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335263">
                  <a:extLst>
                    <a:ext uri="{9D8B030D-6E8A-4147-A177-3AD203B41FA5}">
                      <a16:colId xmlns:a16="http://schemas.microsoft.com/office/drawing/2014/main" val="1766269549"/>
                    </a:ext>
                  </a:extLst>
                </a:gridCol>
                <a:gridCol w="4733925">
                  <a:extLst>
                    <a:ext uri="{9D8B030D-6E8A-4147-A177-3AD203B41FA5}">
                      <a16:colId xmlns:a16="http://schemas.microsoft.com/office/drawing/2014/main" val="1865205115"/>
                    </a:ext>
                  </a:extLst>
                </a:gridCol>
              </a:tblGrid>
              <a:tr h="6952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・巻頭「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 NEED IT!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」誌面タイアップ１</a:t>
                      </a:r>
                      <a:r>
                        <a:rPr kumimoji="1" lang="en-US" altLang="ja-JP" sz="105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（物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or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モデル）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※TU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対向面にはクライアント様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AD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を掲載いたします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・誌面素材を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Instagram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投稿（フィード投稿＋ストーリーズ投稿）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938763"/>
                  </a:ext>
                </a:extLst>
              </a:tr>
              <a:tr h="6558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・フィード１回（ 掲載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カ月で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50,000reach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想定）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・ストーリーズ１回（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30,000imp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想定）</a:t>
                      </a: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フィード投稿はアーカイブとして残ります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995250"/>
                  </a:ext>
                </a:extLst>
              </a:tr>
              <a:tr h="6601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投稿枚数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・フィード：１投稿につき、最大４枚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・ストーリーズ：原則１枚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・テキスト原稿：１種類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026766"/>
                  </a:ext>
                </a:extLst>
              </a:tr>
              <a:tr h="3793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投稿日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・平日ご希望日、応相談の上決定　</a:t>
                      </a:r>
                      <a:endParaRPr kumimoji="1" lang="en-US" altLang="ja-JP" sz="11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本誌発売日は除く 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時間指定原則不可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131927"/>
                  </a:ext>
                </a:extLst>
              </a:tr>
              <a:tr h="345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申込期限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・公開希望日の２０営業日前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128392"/>
                  </a:ext>
                </a:extLst>
              </a:tr>
              <a:tr h="4684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PR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レギュレーション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・「＃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PR 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」、ブランド名必須となります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・指定ハッシュタグは最大４つまで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018936"/>
                  </a:ext>
                </a:extLst>
              </a:tr>
              <a:tr h="19676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備考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・原則スタジオ撮影となります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・二次使用ご希望の場合、別途＋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G30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万円～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二次使用期間：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カ月間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二次使用範囲：クライアント様公式サイト、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SNS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オーガニック投稿）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・ストーリーズの誘導リンク先は公式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EC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サイトとなります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外部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EC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ご希望の場合、事前確認あり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・簡易レポート有り（掲載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カ月後を目処にご提出）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フィード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…imp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、いいね数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ストーリーズ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…imp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reach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、リンクのクリック数</a:t>
                      </a: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・ラフご提出あり、オリエン実施あり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通常タイアップと同様の進行になります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※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モデルは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名、撮影は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回</a:t>
                      </a:r>
                      <a:endParaRPr kumimoji="1" lang="en-US" altLang="ja-JP" sz="11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・二次使用なしの場合リポスト</a:t>
                      </a:r>
                      <a:r>
                        <a:rPr kumimoji="1" lang="en-US" altLang="ja-JP" sz="1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291908"/>
                  </a:ext>
                </a:extLst>
              </a:tr>
            </a:tbl>
          </a:graphicData>
        </a:graphic>
      </p:graphicFrame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E7ADA49-25B7-46EC-BD6A-79C3AF28357C}"/>
              </a:ext>
            </a:extLst>
          </p:cNvPr>
          <p:cNvSpPr txBox="1"/>
          <p:nvPr/>
        </p:nvSpPr>
        <p:spPr>
          <a:xfrm>
            <a:off x="6772275" y="370847"/>
            <a:ext cx="252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9B9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b="1" dirty="0">
                <a:solidFill>
                  <a:srgbClr val="FF9B9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本誌込みのプラン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6E4FD0A-883A-4546-91B2-592C541B3B22}"/>
              </a:ext>
            </a:extLst>
          </p:cNvPr>
          <p:cNvSpPr txBox="1"/>
          <p:nvPr/>
        </p:nvSpPr>
        <p:spPr>
          <a:xfrm>
            <a:off x="1" y="6632659"/>
            <a:ext cx="236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投稿写真はイメージです。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60BC5D1-C073-42AB-9A32-50DF144FE88E}"/>
              </a:ext>
            </a:extLst>
          </p:cNvPr>
          <p:cNvSpPr txBox="1"/>
          <p:nvPr/>
        </p:nvSpPr>
        <p:spPr>
          <a:xfrm>
            <a:off x="3932095" y="6355590"/>
            <a:ext cx="559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G1,700,000</a:t>
            </a:r>
            <a:r>
              <a:rPr kumimoji="1" lang="ja-JP" altLang="en-US" sz="22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（二次使用ご希望の場合＋</a:t>
            </a:r>
            <a:r>
              <a:rPr kumimoji="1" lang="en-US" altLang="ja-JP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G30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万円～）</a:t>
            </a:r>
            <a:endParaRPr kumimoji="1" lang="en-US" altLang="ja-JP" sz="2400" b="1" u="sng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BDBC8740-6693-42BD-A1C7-34A9450114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383024"/>
              </p:ext>
            </p:extLst>
          </p:nvPr>
        </p:nvGraphicFramePr>
        <p:xfrm>
          <a:off x="216770" y="1190842"/>
          <a:ext cx="1772007" cy="2267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178041" imgH="5346331" progId="Acrobat.Document.DC">
                  <p:embed/>
                </p:oleObj>
              </mc:Choice>
              <mc:Fallback>
                <p:oleObj name="Acrobat Document" r:id="rId2" imgW="4178041" imgH="534633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6770" y="1190842"/>
                        <a:ext cx="1772007" cy="226752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656B06C-CAE2-4AA6-B93E-73FCFB920DDF}"/>
              </a:ext>
            </a:extLst>
          </p:cNvPr>
          <p:cNvGrpSpPr/>
          <p:nvPr/>
        </p:nvGrpSpPr>
        <p:grpSpPr>
          <a:xfrm>
            <a:off x="450495" y="3676290"/>
            <a:ext cx="1624814" cy="3124642"/>
            <a:chOff x="450495" y="3676290"/>
            <a:chExt cx="1624814" cy="3124642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50CCF6E4-BD2A-4664-8A06-6736292425FC}"/>
                </a:ext>
              </a:extLst>
            </p:cNvPr>
            <p:cNvGrpSpPr/>
            <p:nvPr/>
          </p:nvGrpSpPr>
          <p:grpSpPr>
            <a:xfrm>
              <a:off x="450495" y="3676290"/>
              <a:ext cx="1624814" cy="3124642"/>
              <a:chOff x="336965" y="675351"/>
              <a:chExt cx="2870168" cy="5519552"/>
            </a:xfrm>
          </p:grpSpPr>
          <p:pic>
            <p:nvPicPr>
              <p:cNvPr id="29" name="図 28" descr="化粧品とアルファベット文字&#10;&#10;中程度の精度で自動的に生成された説明">
                <a:extLst>
                  <a:ext uri="{FF2B5EF4-FFF2-40B4-BE49-F238E27FC236}">
                    <a16:creationId xmlns:a16="http://schemas.microsoft.com/office/drawing/2014/main" id="{E178C9F2-F073-4E3E-BDBC-0949655430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25" b="1925"/>
              <a:stretch/>
            </p:blipFill>
            <p:spPr>
              <a:xfrm>
                <a:off x="717224" y="1273865"/>
                <a:ext cx="2218397" cy="4498582"/>
              </a:xfrm>
              <a:prstGeom prst="rect">
                <a:avLst/>
              </a:prstGeom>
            </p:spPr>
          </p:pic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BC11C47B-C9B8-451D-B9ED-A1EE64E4F4B6}"/>
                  </a:ext>
                </a:extLst>
              </p:cNvPr>
              <p:cNvGrpSpPr/>
              <p:nvPr/>
            </p:nvGrpSpPr>
            <p:grpSpPr>
              <a:xfrm>
                <a:off x="336965" y="675351"/>
                <a:ext cx="2870168" cy="5519552"/>
                <a:chOff x="30496" y="669224"/>
                <a:chExt cx="2870168" cy="5519552"/>
              </a:xfrm>
            </p:grpSpPr>
            <p:pic>
              <p:nvPicPr>
                <p:cNvPr id="31" name="図 30" descr="モニター画面に映る文字&#10;&#10;中程度の精度で自動的に生成された説明">
                  <a:extLst>
                    <a:ext uri="{FF2B5EF4-FFF2-40B4-BE49-F238E27FC236}">
                      <a16:creationId xmlns:a16="http://schemas.microsoft.com/office/drawing/2014/main" id="{918C91DF-6934-4FBF-A815-D3831F3366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96" y="669224"/>
                  <a:ext cx="2870168" cy="5519552"/>
                </a:xfrm>
                <a:prstGeom prst="rect">
                  <a:avLst/>
                </a:prstGeom>
              </p:spPr>
            </p:pic>
            <p:sp>
              <p:nvSpPr>
                <p:cNvPr id="32" name="正方形/長方形 31">
                  <a:extLst>
                    <a:ext uri="{FF2B5EF4-FFF2-40B4-BE49-F238E27FC236}">
                      <a16:creationId xmlns:a16="http://schemas.microsoft.com/office/drawing/2014/main" id="{6015AA31-AA6D-4DDD-9982-24DC9C358F17}"/>
                    </a:ext>
                  </a:extLst>
                </p:cNvPr>
                <p:cNvSpPr/>
                <p:nvPr/>
              </p:nvSpPr>
              <p:spPr>
                <a:xfrm>
                  <a:off x="450669" y="4395651"/>
                  <a:ext cx="1247502" cy="1763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6C33C080-CDFC-42DF-98F2-0C0835892C0C}"/>
                    </a:ext>
                  </a:extLst>
                </p:cNvPr>
                <p:cNvSpPr/>
                <p:nvPr/>
              </p:nvSpPr>
              <p:spPr>
                <a:xfrm>
                  <a:off x="2181497" y="5375365"/>
                  <a:ext cx="306977" cy="2214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8" name="図 7" descr="グラフィカル ユーザー インターフェイス, Web サイト&#10;&#10;自動的に生成された説明">
              <a:extLst>
                <a:ext uri="{FF2B5EF4-FFF2-40B4-BE49-F238E27FC236}">
                  <a16:creationId xmlns:a16="http://schemas.microsoft.com/office/drawing/2014/main" id="{64B79F89-1A9F-4548-B956-9FC94443E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39" b="37379"/>
            <a:stretch/>
          </p:blipFill>
          <p:spPr>
            <a:xfrm>
              <a:off x="656236" y="4382825"/>
              <a:ext cx="1248764" cy="1261038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53F719F7-FE80-4770-8305-46B321019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04" b="9080"/>
            <a:stretch/>
          </p:blipFill>
          <p:spPr>
            <a:xfrm>
              <a:off x="670211" y="5769119"/>
              <a:ext cx="1196489" cy="571338"/>
            </a:xfrm>
            <a:prstGeom prst="rect">
              <a:avLst/>
            </a:prstGeom>
          </p:spPr>
        </p:pic>
      </p:grpSp>
      <p:pic>
        <p:nvPicPr>
          <p:cNvPr id="43" name="図 42">
            <a:extLst>
              <a:ext uri="{FF2B5EF4-FFF2-40B4-BE49-F238E27FC236}">
                <a16:creationId xmlns:a16="http://schemas.microsoft.com/office/drawing/2014/main" id="{0877F0DB-08A4-41C5-B439-6779102FAF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36" y="4197699"/>
            <a:ext cx="199553" cy="159339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1D97D49-AE93-43BD-8506-59B0B3CB3AB6}"/>
              </a:ext>
            </a:extLst>
          </p:cNvPr>
          <p:cNvGrpSpPr/>
          <p:nvPr/>
        </p:nvGrpSpPr>
        <p:grpSpPr>
          <a:xfrm>
            <a:off x="1866700" y="3676290"/>
            <a:ext cx="1624814" cy="3124642"/>
            <a:chOff x="1866700" y="3676290"/>
            <a:chExt cx="1624814" cy="3124642"/>
          </a:xfrm>
        </p:grpSpPr>
        <p:pic>
          <p:nvPicPr>
            <p:cNvPr id="37" name="図 36" descr="モニター画面に映る文字&#10;&#10;中程度の精度で自動的に生成された説明">
              <a:extLst>
                <a:ext uri="{FF2B5EF4-FFF2-40B4-BE49-F238E27FC236}">
                  <a16:creationId xmlns:a16="http://schemas.microsoft.com/office/drawing/2014/main" id="{A3278837-3E8D-49F9-8D81-BFFBFAF27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700" y="3676290"/>
              <a:ext cx="1624814" cy="3124642"/>
            </a:xfrm>
            <a:prstGeom prst="rect">
              <a:avLst/>
            </a:prstGeom>
          </p:spPr>
        </p:pic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D55AD2A0-ED83-4FC1-96C4-61AA939B5560}"/>
                </a:ext>
              </a:extLst>
            </p:cNvPr>
            <p:cNvGrpSpPr/>
            <p:nvPr/>
          </p:nvGrpSpPr>
          <p:grpSpPr>
            <a:xfrm>
              <a:off x="2129791" y="4165340"/>
              <a:ext cx="1142559" cy="2183836"/>
              <a:chOff x="2129791" y="4165340"/>
              <a:chExt cx="1142559" cy="2183836"/>
            </a:xfrm>
          </p:grpSpPr>
          <p:pic>
            <p:nvPicPr>
              <p:cNvPr id="11" name="図 10" descr="部屋 が含まれている画像&#10;&#10;自動的に生成された説明">
                <a:extLst>
                  <a:ext uri="{FF2B5EF4-FFF2-40B4-BE49-F238E27FC236}">
                    <a16:creationId xmlns:a16="http://schemas.microsoft.com/office/drawing/2014/main" id="{88BAA97C-E2C6-459B-B753-DFCCDAD46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791" y="4362658"/>
                <a:ext cx="1142559" cy="1986518"/>
              </a:xfrm>
              <a:prstGeom prst="rect">
                <a:avLst/>
              </a:prstGeom>
            </p:spPr>
          </p:pic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4F788EF-6A21-4AA3-A370-9737DC6F3014}"/>
                  </a:ext>
                </a:extLst>
              </p:cNvPr>
              <p:cNvSpPr txBox="1"/>
              <p:nvPr/>
            </p:nvSpPr>
            <p:spPr>
              <a:xfrm>
                <a:off x="2147031" y="4165340"/>
                <a:ext cx="1095398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ja-JP" sz="5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#blancle #</a:t>
                </a:r>
                <a:r>
                  <a:rPr lang="ja-JP" altLang="en-US" sz="5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ブランクレ</a:t>
                </a:r>
                <a:endParaRPr lang="en-US" altLang="ja-JP" sz="5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algn="ctr"/>
                <a:r>
                  <a:rPr lang="en-US" altLang="ja-JP" sz="5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#madeinjapan #GISELe</a:t>
                </a:r>
                <a:r>
                  <a:rPr lang="ja-JP" altLang="en-US" sz="5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</a:t>
                </a:r>
                <a:r>
                  <a:rPr lang="en-US" altLang="ja-JP" sz="5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#</a:t>
                </a:r>
                <a:r>
                  <a:rPr kumimoji="1" lang="en-US" altLang="ja-JP" sz="5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PR</a:t>
                </a:r>
              </a:p>
              <a:p>
                <a:pPr algn="ctr"/>
                <a:endParaRPr kumimoji="1" lang="en-US" altLang="ja-JP" sz="5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algn="ctr"/>
                <a:r>
                  <a:rPr lang="ja-JP" altLang="en-US" sz="5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＠</a:t>
                </a:r>
                <a:r>
                  <a:rPr lang="en-US" altLang="ja-JP" sz="500" dirty="0" err="1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blancle_official</a:t>
                </a:r>
                <a:endParaRPr kumimoji="1" lang="en-US" altLang="ja-JP" sz="5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pic>
            <p:nvPicPr>
              <p:cNvPr id="18" name="図 17" descr="テキスト&#10;&#10;中程度の精度で自動的に生成された説明">
                <a:extLst>
                  <a:ext uri="{FF2B5EF4-FFF2-40B4-BE49-F238E27FC236}">
                    <a16:creationId xmlns:a16="http://schemas.microsoft.com/office/drawing/2014/main" id="{50CC3A6B-BE23-4A64-ABFA-B1B51FE55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6871" y="6167753"/>
                <a:ext cx="1036459" cy="1803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74916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5680</TotalTime>
  <Words>2311</Words>
  <Application>Microsoft Office PowerPoint</Application>
  <PresentationFormat>A4 210 x 297 mm</PresentationFormat>
  <Paragraphs>325</Paragraphs>
  <Slides>9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游ゴシック</vt:lpstr>
      <vt:lpstr>Arabic Typesetting</vt:lpstr>
      <vt:lpstr>Arial</vt:lpstr>
      <vt:lpstr>Calibri</vt:lpstr>
      <vt:lpstr>Calibri Light</vt:lpstr>
      <vt:lpstr>Segoe UI Light</vt:lpstr>
      <vt:lpstr>Office テーマ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滝川 真琴</dc:creator>
  <cp:lastModifiedBy>木村 真子</cp:lastModifiedBy>
  <cp:revision>745</cp:revision>
  <cp:lastPrinted>2020-09-09T03:04:47Z</cp:lastPrinted>
  <dcterms:created xsi:type="dcterms:W3CDTF">2020-04-10T07:00:11Z</dcterms:created>
  <dcterms:modified xsi:type="dcterms:W3CDTF">2022-08-03T05:50:14Z</dcterms:modified>
</cp:coreProperties>
</file>