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94" r:id="rId3"/>
    <p:sldId id="416" r:id="rId4"/>
    <p:sldId id="415" r:id="rId5"/>
    <p:sldId id="431" r:id="rId6"/>
    <p:sldId id="427" r:id="rId7"/>
    <p:sldId id="432" r:id="rId8"/>
    <p:sldId id="435" r:id="rId9"/>
    <p:sldId id="433" r:id="rId10"/>
    <p:sldId id="428" r:id="rId11"/>
    <p:sldId id="434" r:id="rId12"/>
    <p:sldId id="441" r:id="rId13"/>
    <p:sldId id="436" r:id="rId14"/>
    <p:sldId id="438" r:id="rId15"/>
    <p:sldId id="440" r:id="rId16"/>
    <p:sldId id="413" r:id="rId17"/>
    <p:sldId id="437"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428" autoAdjust="0"/>
  </p:normalViewPr>
  <p:slideViewPr>
    <p:cSldViewPr snapToGrid="0">
      <p:cViewPr varScale="1">
        <p:scale>
          <a:sx n="85" d="100"/>
          <a:sy n="85" d="100"/>
        </p:scale>
        <p:origin x="59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B446-667A-4ACE-9FFB-72E7FF132197}"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CF83B-0ACA-42F6-9250-AFDAEC71D1CB}" type="slidenum">
              <a:rPr kumimoji="1" lang="ja-JP" altLang="en-US" smtClean="0"/>
              <a:t>‹#›</a:t>
            </a:fld>
            <a:endParaRPr kumimoji="1" lang="ja-JP" altLang="en-US"/>
          </a:p>
        </p:txBody>
      </p:sp>
    </p:spTree>
    <p:extLst>
      <p:ext uri="{BB962C8B-B14F-4D97-AF65-F5344CB8AC3E}">
        <p14:creationId xmlns:p14="http://schemas.microsoft.com/office/powerpoint/2010/main" val="4294845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4</a:t>
            </a:fld>
            <a:endParaRPr kumimoji="1" lang="ja-JP" altLang="en-US"/>
          </a:p>
        </p:txBody>
      </p:sp>
    </p:spTree>
    <p:extLst>
      <p:ext uri="{BB962C8B-B14F-4D97-AF65-F5344CB8AC3E}">
        <p14:creationId xmlns:p14="http://schemas.microsoft.com/office/powerpoint/2010/main" val="370747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13</a:t>
            </a:fld>
            <a:endParaRPr kumimoji="1" lang="ja-JP" altLang="en-US"/>
          </a:p>
        </p:txBody>
      </p:sp>
    </p:spTree>
    <p:extLst>
      <p:ext uri="{BB962C8B-B14F-4D97-AF65-F5344CB8AC3E}">
        <p14:creationId xmlns:p14="http://schemas.microsoft.com/office/powerpoint/2010/main" val="259421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14</a:t>
            </a:fld>
            <a:endParaRPr kumimoji="1" lang="ja-JP" altLang="en-US"/>
          </a:p>
        </p:txBody>
      </p:sp>
    </p:spTree>
    <p:extLst>
      <p:ext uri="{BB962C8B-B14F-4D97-AF65-F5344CB8AC3E}">
        <p14:creationId xmlns:p14="http://schemas.microsoft.com/office/powerpoint/2010/main" val="149684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15</a:t>
            </a:fld>
            <a:endParaRPr kumimoji="1" lang="ja-JP" altLang="en-US"/>
          </a:p>
        </p:txBody>
      </p:sp>
    </p:spTree>
    <p:extLst>
      <p:ext uri="{BB962C8B-B14F-4D97-AF65-F5344CB8AC3E}">
        <p14:creationId xmlns:p14="http://schemas.microsoft.com/office/powerpoint/2010/main" val="309515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16</a:t>
            </a:fld>
            <a:endParaRPr kumimoji="1" lang="ja-JP" altLang="en-US"/>
          </a:p>
        </p:txBody>
      </p:sp>
    </p:spTree>
    <p:extLst>
      <p:ext uri="{BB962C8B-B14F-4D97-AF65-F5344CB8AC3E}">
        <p14:creationId xmlns:p14="http://schemas.microsoft.com/office/powerpoint/2010/main" val="246591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17</a:t>
            </a:fld>
            <a:endParaRPr kumimoji="1" lang="ja-JP" altLang="en-US"/>
          </a:p>
        </p:txBody>
      </p:sp>
    </p:spTree>
    <p:extLst>
      <p:ext uri="{BB962C8B-B14F-4D97-AF65-F5344CB8AC3E}">
        <p14:creationId xmlns:p14="http://schemas.microsoft.com/office/powerpoint/2010/main" val="219451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5</a:t>
            </a:fld>
            <a:endParaRPr kumimoji="1" lang="ja-JP" altLang="en-US"/>
          </a:p>
        </p:txBody>
      </p:sp>
    </p:spTree>
    <p:extLst>
      <p:ext uri="{BB962C8B-B14F-4D97-AF65-F5344CB8AC3E}">
        <p14:creationId xmlns:p14="http://schemas.microsoft.com/office/powerpoint/2010/main" val="2086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6</a:t>
            </a:fld>
            <a:endParaRPr kumimoji="1" lang="ja-JP" altLang="en-US"/>
          </a:p>
        </p:txBody>
      </p:sp>
    </p:spTree>
    <p:extLst>
      <p:ext uri="{BB962C8B-B14F-4D97-AF65-F5344CB8AC3E}">
        <p14:creationId xmlns:p14="http://schemas.microsoft.com/office/powerpoint/2010/main" val="280641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7</a:t>
            </a:fld>
            <a:endParaRPr kumimoji="1" lang="ja-JP" altLang="en-US"/>
          </a:p>
        </p:txBody>
      </p:sp>
    </p:spTree>
    <p:extLst>
      <p:ext uri="{BB962C8B-B14F-4D97-AF65-F5344CB8AC3E}">
        <p14:creationId xmlns:p14="http://schemas.microsoft.com/office/powerpoint/2010/main" val="160837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8</a:t>
            </a:fld>
            <a:endParaRPr kumimoji="1" lang="ja-JP" altLang="en-US"/>
          </a:p>
        </p:txBody>
      </p:sp>
    </p:spTree>
    <p:extLst>
      <p:ext uri="{BB962C8B-B14F-4D97-AF65-F5344CB8AC3E}">
        <p14:creationId xmlns:p14="http://schemas.microsoft.com/office/powerpoint/2010/main" val="408582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9</a:t>
            </a:fld>
            <a:endParaRPr kumimoji="1" lang="ja-JP" altLang="en-US"/>
          </a:p>
        </p:txBody>
      </p:sp>
    </p:spTree>
    <p:extLst>
      <p:ext uri="{BB962C8B-B14F-4D97-AF65-F5344CB8AC3E}">
        <p14:creationId xmlns:p14="http://schemas.microsoft.com/office/powerpoint/2010/main" val="106297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10</a:t>
            </a:fld>
            <a:endParaRPr kumimoji="1" lang="ja-JP" altLang="en-US"/>
          </a:p>
        </p:txBody>
      </p:sp>
    </p:spTree>
    <p:extLst>
      <p:ext uri="{BB962C8B-B14F-4D97-AF65-F5344CB8AC3E}">
        <p14:creationId xmlns:p14="http://schemas.microsoft.com/office/powerpoint/2010/main" val="236367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11</a:t>
            </a:fld>
            <a:endParaRPr kumimoji="1" lang="ja-JP" altLang="en-US"/>
          </a:p>
        </p:txBody>
      </p:sp>
    </p:spTree>
    <p:extLst>
      <p:ext uri="{BB962C8B-B14F-4D97-AF65-F5344CB8AC3E}">
        <p14:creationId xmlns:p14="http://schemas.microsoft.com/office/powerpoint/2010/main" val="344290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500FD6F-D0EE-4DD4-9851-DA3DABAF5680}" type="slidenum">
              <a:rPr kumimoji="1" lang="ja-JP" altLang="en-US" smtClean="0"/>
              <a:t>12</a:t>
            </a:fld>
            <a:endParaRPr kumimoji="1" lang="ja-JP" altLang="en-US"/>
          </a:p>
        </p:txBody>
      </p:sp>
    </p:spTree>
    <p:extLst>
      <p:ext uri="{BB962C8B-B14F-4D97-AF65-F5344CB8AC3E}">
        <p14:creationId xmlns:p14="http://schemas.microsoft.com/office/powerpoint/2010/main" val="63283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E4E36-E297-8F56-004C-75CDAA308BD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9A29D9A-5484-A037-5D4D-E59A6ED92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F06569-E7D3-DA46-A5EA-528420B287F7}"/>
              </a:ext>
            </a:extLst>
          </p:cNvPr>
          <p:cNvSpPr>
            <a:spLocks noGrp="1"/>
          </p:cNvSpPr>
          <p:nvPr>
            <p:ph type="dt" sz="half" idx="10"/>
          </p:nvPr>
        </p:nvSpPr>
        <p:spPr/>
        <p:txBody>
          <a:bodyPr/>
          <a:lstStyle/>
          <a:p>
            <a:fld id="{7D24EA13-0AB2-495C-A398-E4588B2DD2CF}"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D833FEF6-07A5-DF54-E5CC-CD3DDB6247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39853-4993-07CD-3616-2B4F1D685804}"/>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mtClean="0"/>
              <a:t>‹#›</a:t>
            </a:fld>
            <a:endParaRPr kumimoji="1" lang="ja-JP" altLang="en-US" dirty="0"/>
          </a:p>
        </p:txBody>
      </p:sp>
    </p:spTree>
    <p:extLst>
      <p:ext uri="{BB962C8B-B14F-4D97-AF65-F5344CB8AC3E}">
        <p14:creationId xmlns:p14="http://schemas.microsoft.com/office/powerpoint/2010/main" val="174648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16BCF-E478-081E-96A7-CE8EE571B99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FA83DD-C678-310C-2176-B2204E6DD1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B272E0-1DC9-E801-1B1E-33C14E35E378}"/>
              </a:ext>
            </a:extLst>
          </p:cNvPr>
          <p:cNvSpPr>
            <a:spLocks noGrp="1"/>
          </p:cNvSpPr>
          <p:nvPr>
            <p:ph type="dt" sz="half" idx="10"/>
          </p:nvPr>
        </p:nvSpPr>
        <p:spPr/>
        <p:txBody>
          <a:bodyPr/>
          <a:lstStyle/>
          <a:p>
            <a:fld id="{E991681C-4E33-402F-9B1A-883A7D266C4E}"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01D34E87-57E6-0716-C848-F3D401C55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3806D0-2CE5-06DC-9504-CF5758360118}"/>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247370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079FE0-4488-E35D-4304-007A455FD54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479946-E5CF-6515-446F-285A0E7033C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BCA928-9FD4-3994-4560-77544A71B069}"/>
              </a:ext>
            </a:extLst>
          </p:cNvPr>
          <p:cNvSpPr>
            <a:spLocks noGrp="1"/>
          </p:cNvSpPr>
          <p:nvPr>
            <p:ph type="dt" sz="half" idx="10"/>
          </p:nvPr>
        </p:nvSpPr>
        <p:spPr/>
        <p:txBody>
          <a:bodyPr/>
          <a:lstStyle/>
          <a:p>
            <a:fld id="{41CBB642-24B4-4EE2-9D5C-E16DE0BF4A74}"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1B86242A-1A85-936B-16BF-09B048C36F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E4FA3E-AB91-0749-E29D-DD18BFDF5D6E}"/>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39529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FAA34-AB9A-170C-3AE2-5034717341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C99FFD-22D1-E86D-0FA2-3FDA282EFB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2A36C9-110B-EE76-D3F0-C8D11AB1E916}"/>
              </a:ext>
            </a:extLst>
          </p:cNvPr>
          <p:cNvSpPr>
            <a:spLocks noGrp="1"/>
          </p:cNvSpPr>
          <p:nvPr>
            <p:ph type="dt" sz="half" idx="10"/>
          </p:nvPr>
        </p:nvSpPr>
        <p:spPr/>
        <p:txBody>
          <a:bodyPr/>
          <a:lstStyle/>
          <a:p>
            <a:fld id="{51A93B77-659C-4145-842F-8C28AC0D645B}"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49195E8C-1A65-A161-399D-D4FFA7CDC1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CB4685-C02A-6889-27ED-6A5DC9DC38AF}"/>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52462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88601-9FE6-CDB7-4B8C-C33FBA504AF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965C11-C57B-A94E-4DD5-33129C3E1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37602CB-2311-B1C1-4952-EC206DA213CF}"/>
              </a:ext>
            </a:extLst>
          </p:cNvPr>
          <p:cNvSpPr>
            <a:spLocks noGrp="1"/>
          </p:cNvSpPr>
          <p:nvPr>
            <p:ph type="dt" sz="half" idx="10"/>
          </p:nvPr>
        </p:nvSpPr>
        <p:spPr/>
        <p:txBody>
          <a:bodyPr/>
          <a:lstStyle/>
          <a:p>
            <a:fld id="{41961809-F45B-4F40-B198-6405F1697D7B}"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89FA628E-6384-1742-4781-18535C2FC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82DA35-C644-C064-81CE-51140DFDB227}"/>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128783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6A1CA-287F-F881-91B9-108236A275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5591BF-E059-CD07-AE9E-FC64B556D14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AF7212-8D21-4BC9-CCE2-7F9D05C82C2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F058CD-FE48-7BCE-49A9-644F66E997F0}"/>
              </a:ext>
            </a:extLst>
          </p:cNvPr>
          <p:cNvSpPr>
            <a:spLocks noGrp="1"/>
          </p:cNvSpPr>
          <p:nvPr>
            <p:ph type="dt" sz="half" idx="10"/>
          </p:nvPr>
        </p:nvSpPr>
        <p:spPr/>
        <p:txBody>
          <a:bodyPr/>
          <a:lstStyle/>
          <a:p>
            <a:fld id="{A297399E-B4D0-451D-968D-769C70BE2C97}"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5944007E-E63A-1A1B-4242-CD921F93A9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9814A0-B0B0-AD82-A1E5-D8952529DF88}"/>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154705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D8EB5-5800-2B57-6A1C-C1FC706B7F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8E4446-CA6E-B623-B6D2-0CD4C1203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84521A-A5F8-197C-6EF9-3B5492F99B3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877F03A-2852-4072-002C-5C25BBF56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F278BB-5C90-1B73-94C8-3F3B16A0F48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2FAC03-A257-C7C7-1594-4709F803BE25}"/>
              </a:ext>
            </a:extLst>
          </p:cNvPr>
          <p:cNvSpPr>
            <a:spLocks noGrp="1"/>
          </p:cNvSpPr>
          <p:nvPr>
            <p:ph type="dt" sz="half" idx="10"/>
          </p:nvPr>
        </p:nvSpPr>
        <p:spPr/>
        <p:txBody>
          <a:bodyPr/>
          <a:lstStyle/>
          <a:p>
            <a:fld id="{49C1AFB7-D025-4673-B192-8B252007DF27}" type="datetime1">
              <a:rPr kumimoji="1" lang="ja-JP" altLang="en-US" smtClean="0"/>
              <a:t>2023/4/19</a:t>
            </a:fld>
            <a:endParaRPr kumimoji="1" lang="ja-JP" altLang="en-US"/>
          </a:p>
        </p:txBody>
      </p:sp>
      <p:sp>
        <p:nvSpPr>
          <p:cNvPr id="8" name="フッター プレースホルダー 7">
            <a:extLst>
              <a:ext uri="{FF2B5EF4-FFF2-40B4-BE49-F238E27FC236}">
                <a16:creationId xmlns:a16="http://schemas.microsoft.com/office/drawing/2014/main" id="{8F2757B9-E81C-FC15-53EF-7F5506C55B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4BF5C38-382D-EAF2-AD54-FE2DF8DAEB1C}"/>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183189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FFE19-7ED8-8BEB-E036-759262766AB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59C28F-20C5-383A-3610-018079F48E7A}"/>
              </a:ext>
            </a:extLst>
          </p:cNvPr>
          <p:cNvSpPr>
            <a:spLocks noGrp="1"/>
          </p:cNvSpPr>
          <p:nvPr>
            <p:ph type="dt" sz="half" idx="10"/>
          </p:nvPr>
        </p:nvSpPr>
        <p:spPr/>
        <p:txBody>
          <a:bodyPr/>
          <a:lstStyle/>
          <a:p>
            <a:fld id="{976D9984-C818-4FC7-B912-30DB3EDF3ACB}" type="datetime1">
              <a:rPr kumimoji="1" lang="ja-JP" altLang="en-US" smtClean="0"/>
              <a:t>2023/4/19</a:t>
            </a:fld>
            <a:endParaRPr kumimoji="1" lang="ja-JP" altLang="en-US"/>
          </a:p>
        </p:txBody>
      </p:sp>
      <p:sp>
        <p:nvSpPr>
          <p:cNvPr id="4" name="フッター プレースホルダー 3">
            <a:extLst>
              <a:ext uri="{FF2B5EF4-FFF2-40B4-BE49-F238E27FC236}">
                <a16:creationId xmlns:a16="http://schemas.microsoft.com/office/drawing/2014/main" id="{7DC09697-045B-9C67-7CDB-515AE8CA5D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F278DBB-3A68-52EB-F2E2-EF57D22A648F}"/>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210376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070FE7-7D47-929D-A03E-F4629049EFC3}"/>
              </a:ext>
            </a:extLst>
          </p:cNvPr>
          <p:cNvSpPr>
            <a:spLocks noGrp="1"/>
          </p:cNvSpPr>
          <p:nvPr>
            <p:ph type="dt" sz="half" idx="10"/>
          </p:nvPr>
        </p:nvSpPr>
        <p:spPr/>
        <p:txBody>
          <a:bodyPr/>
          <a:lstStyle/>
          <a:p>
            <a:fld id="{F66D1820-BE61-49BA-9ADA-92DD3AE41D90}" type="datetime1">
              <a:rPr kumimoji="1" lang="ja-JP" altLang="en-US" smtClean="0"/>
              <a:t>2023/4/19</a:t>
            </a:fld>
            <a:endParaRPr kumimoji="1" lang="ja-JP" altLang="en-US"/>
          </a:p>
        </p:txBody>
      </p:sp>
      <p:sp>
        <p:nvSpPr>
          <p:cNvPr id="3" name="フッター プレースホルダー 2">
            <a:extLst>
              <a:ext uri="{FF2B5EF4-FFF2-40B4-BE49-F238E27FC236}">
                <a16:creationId xmlns:a16="http://schemas.microsoft.com/office/drawing/2014/main" id="{A8865A5C-151F-79B1-44D7-DE496C7C729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8363E3A-E635-2CD7-218F-EB4C557AD188}"/>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364669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5402A-1D1F-1EBB-35DB-A7A9C66552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2BF276-BF21-F80B-8BBB-7C7E1B55C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8749E14-8D72-A3E6-5071-80E6DBD38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6CEB0D1-E26D-177C-A2BE-598F301BB334}"/>
              </a:ext>
            </a:extLst>
          </p:cNvPr>
          <p:cNvSpPr>
            <a:spLocks noGrp="1"/>
          </p:cNvSpPr>
          <p:nvPr>
            <p:ph type="dt" sz="half" idx="10"/>
          </p:nvPr>
        </p:nvSpPr>
        <p:spPr/>
        <p:txBody>
          <a:bodyPr/>
          <a:lstStyle/>
          <a:p>
            <a:fld id="{3BB0A19F-929D-49A7-B679-EAF872D09C90}"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043912A4-E48A-4F53-7501-533B65A6C0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7B410-C397-5D25-BBAC-DCF0B95C240F}"/>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106012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E4E7E-C473-3D16-1271-E3880B009E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D6AF6-2825-17E5-A259-BB7E9EFD4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97104E7-D4FB-D948-6844-5DACAEAD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83172C-0C1E-46E3-5E8A-72A13C225CDC}"/>
              </a:ext>
            </a:extLst>
          </p:cNvPr>
          <p:cNvSpPr>
            <a:spLocks noGrp="1"/>
          </p:cNvSpPr>
          <p:nvPr>
            <p:ph type="dt" sz="half" idx="10"/>
          </p:nvPr>
        </p:nvSpPr>
        <p:spPr/>
        <p:txBody>
          <a:bodyPr/>
          <a:lstStyle/>
          <a:p>
            <a:fld id="{0FAA2D35-A35F-46A3-92EF-C1A31D210C03}" type="datetime1">
              <a:rPr kumimoji="1" lang="ja-JP" altLang="en-US" smtClean="0"/>
              <a:t>2023/4/19</a:t>
            </a:fld>
            <a:endParaRPr kumimoji="1" lang="ja-JP" altLang="en-US"/>
          </a:p>
        </p:txBody>
      </p:sp>
      <p:sp>
        <p:nvSpPr>
          <p:cNvPr id="6" name="フッター プレースホルダー 5">
            <a:extLst>
              <a:ext uri="{FF2B5EF4-FFF2-40B4-BE49-F238E27FC236}">
                <a16:creationId xmlns:a16="http://schemas.microsoft.com/office/drawing/2014/main" id="{BBC08222-9C49-8EF4-15E7-F35599C933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8B8DB9-F9FC-76F6-AC04-465CF4D89211}"/>
              </a:ext>
            </a:extLst>
          </p:cNvPr>
          <p:cNvSpPr>
            <a:spLocks noGrp="1"/>
          </p:cNvSpPr>
          <p:nvPr>
            <p:ph type="sldNum" sz="quarter" idx="12"/>
          </p:nvPr>
        </p:nvSpPr>
        <p:spPr/>
        <p:txBody>
          <a:body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286859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56720D-212C-A534-56D3-DB864F819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842A81-A981-C669-9FDF-78B9F5F7F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5A3AA2-96E4-ADF8-2351-84F7C2CFC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25095-3FA1-404D-BB56-AEFCF1115FAC}" type="datetime1">
              <a:rPr kumimoji="1" lang="ja-JP" altLang="en-US" smtClean="0"/>
              <a:t>2023/4/19</a:t>
            </a:fld>
            <a:endParaRPr kumimoji="1" lang="ja-JP" altLang="en-US"/>
          </a:p>
        </p:txBody>
      </p:sp>
      <p:sp>
        <p:nvSpPr>
          <p:cNvPr id="5" name="フッター プレースホルダー 4">
            <a:extLst>
              <a:ext uri="{FF2B5EF4-FFF2-40B4-BE49-F238E27FC236}">
                <a16:creationId xmlns:a16="http://schemas.microsoft.com/office/drawing/2014/main" id="{147EEAD2-2F25-1E0B-BAD9-CB6B6A474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D9239D-D899-42B6-EDEA-D59B1B75AC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B13C-5AB6-426E-8587-39EDC3840E1F}" type="slidenum">
              <a:rPr kumimoji="1" lang="ja-JP" altLang="en-US" smtClean="0"/>
              <a:t>‹#›</a:t>
            </a:fld>
            <a:endParaRPr kumimoji="1" lang="ja-JP" altLang="en-US"/>
          </a:p>
        </p:txBody>
      </p:sp>
    </p:spTree>
    <p:extLst>
      <p:ext uri="{BB962C8B-B14F-4D97-AF65-F5344CB8AC3E}">
        <p14:creationId xmlns:p14="http://schemas.microsoft.com/office/powerpoint/2010/main" val="12389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9.png"/><Relationship Id="rId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hyperlink" Target="http://www.newsweekjapan.jp/" TargetMode="External"/><Relationship Id="rId3" Type="http://schemas.openxmlformats.org/officeDocument/2006/relationships/image" Target="../media/image46.png"/><Relationship Id="rId7" Type="http://schemas.openxmlformats.org/officeDocument/2006/relationships/hyperlink" Target="https://babymo.j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3.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hyperlink" Target="mailto:Mako_kimura@shufunotomo.co.j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a-koike@cccmh.co.jp" TargetMode="External"/><Relationship Id="rId5" Type="http://schemas.openxmlformats.org/officeDocument/2006/relationships/hyperlink" Target="mailto:y-kuwada@cccmh.co.jp" TargetMode="External"/><Relationship Id="rId4" Type="http://schemas.openxmlformats.org/officeDocument/2006/relationships/hyperlink" Target="mailto:ryouta_kitajima@shufunotomo.co.j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BAF016D-8114-DB3A-EB4B-DC499272BFE3}"/>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pPr algn="r"/>
            <a:r>
              <a:rPr kumimoji="1" lang="ja-JP" altLang="en-US" sz="2800" dirty="0">
                <a:solidFill>
                  <a:schemeClr val="bg1"/>
                </a:solidFill>
                <a:latin typeface="Meiryo UI" panose="020B0604030504040204" pitchFamily="50" charset="-128"/>
                <a:ea typeface="Meiryo UI" panose="020B0604030504040204" pitchFamily="50" charset="-128"/>
              </a:rPr>
              <a:t>　</a:t>
            </a:r>
            <a:r>
              <a:rPr kumimoji="1" lang="ja-JP" altLang="en-US" sz="1000" dirty="0">
                <a:solidFill>
                  <a:schemeClr val="bg1"/>
                </a:solidFill>
                <a:latin typeface="Meiryo UI" panose="020B0604030504040204" pitchFamily="50" charset="-128"/>
                <a:ea typeface="Meiryo UI" panose="020B0604030504040204" pitchFamily="50" charset="-128"/>
              </a:rPr>
              <a:t>　</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18BAAF2-071E-10F7-BDD2-BB28684BCC8C}"/>
              </a:ext>
            </a:extLst>
          </p:cNvPr>
          <p:cNvSpPr txBox="1"/>
          <p:nvPr/>
        </p:nvSpPr>
        <p:spPr>
          <a:xfrm>
            <a:off x="0" y="2244060"/>
            <a:ext cx="12192000" cy="3046988"/>
          </a:xfrm>
          <a:prstGeom prst="rect">
            <a:avLst/>
          </a:prstGeom>
          <a:noFill/>
        </p:spPr>
        <p:txBody>
          <a:bodyPr wrap="square" rtlCol="0">
            <a:spAutoFit/>
          </a:bodyPr>
          <a:lstStyle/>
          <a:p>
            <a:pPr algn="ct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Baby-</a:t>
            </a:r>
            <a:r>
              <a:rPr kumimoji="1" lang="en-US" altLang="ja-JP" sz="3600" b="1" dirty="0" err="1">
                <a:solidFill>
                  <a:schemeClr val="accent6">
                    <a:lumMod val="50000"/>
                  </a:schemeClr>
                </a:solidFill>
                <a:latin typeface="Meiryo UI" panose="020B0604030504040204" pitchFamily="50" charset="-128"/>
                <a:ea typeface="Meiryo UI" panose="020B0604030504040204" pitchFamily="50" charset="-128"/>
              </a:rPr>
              <a:t>mo</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ニューズウィーク</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日本版</a:t>
            </a:r>
            <a:endParaRPr lang="en-US" altLang="ja-JP" sz="3600" b="1" dirty="0">
              <a:solidFill>
                <a:schemeClr val="accent6">
                  <a:lumMod val="50000"/>
                </a:schemeClr>
              </a:solidFill>
              <a:latin typeface="Meiryo UI" panose="020B0604030504040204" pitchFamily="50" charset="-128"/>
              <a:ea typeface="Meiryo UI" panose="020B0604030504040204" pitchFamily="50" charset="-128"/>
            </a:endParaRPr>
          </a:p>
          <a:p>
            <a:pPr algn="ctr"/>
            <a:r>
              <a:rPr lang="ja-JP" altLang="en-US" sz="3600" b="1" dirty="0">
                <a:solidFill>
                  <a:schemeClr val="accent6">
                    <a:lumMod val="50000"/>
                  </a:schemeClr>
                </a:solidFill>
                <a:latin typeface="Meiryo UI" panose="020B0604030504040204" pitchFamily="50" charset="-128"/>
                <a:ea typeface="Meiryo UI" panose="020B0604030504040204" pitchFamily="50" charset="-128"/>
              </a:rPr>
              <a:t>「編集部が厳選！子ども教育に必要なソリューション」イベント</a:t>
            </a:r>
            <a:endParaRPr kumimoji="1" lang="en-US" altLang="ja-JP" sz="3600" b="1" dirty="0">
              <a:solidFill>
                <a:schemeClr val="accent6">
                  <a:lumMod val="50000"/>
                </a:schemeClr>
              </a:solidFill>
              <a:latin typeface="Meiryo UI" panose="020B0604030504040204" pitchFamily="50" charset="-128"/>
              <a:ea typeface="Meiryo UI" panose="020B0604030504040204" pitchFamily="50" charset="-128"/>
            </a:endParaRPr>
          </a:p>
          <a:p>
            <a:pPr algn="ctr"/>
            <a:endParaRPr kumimoji="1" lang="en-US" altLang="ja-JP" sz="800" b="1" dirty="0">
              <a:solidFill>
                <a:schemeClr val="accent6">
                  <a:lumMod val="50000"/>
                </a:schemeClr>
              </a:solidFill>
              <a:latin typeface="Meiryo UI" panose="020B0604030504040204" pitchFamily="50" charset="-128"/>
              <a:ea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rPr>
              <a:t>ご提案</a:t>
            </a:r>
            <a:endParaRPr kumimoji="1" lang="en-US" altLang="ja-JP" sz="2800" b="1" dirty="0">
              <a:latin typeface="Meiryo UI" panose="020B0604030504040204" pitchFamily="50" charset="-128"/>
              <a:ea typeface="Meiryo UI" panose="020B0604030504040204" pitchFamily="50" charset="-128"/>
            </a:endParaRPr>
          </a:p>
          <a:p>
            <a:pPr algn="ctr"/>
            <a:endParaRPr kumimoji="1" lang="en-US" altLang="ja-JP" sz="4000"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2023</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20</a:t>
            </a:r>
            <a:r>
              <a:rPr lang="ja-JP" altLang="en-US" b="1" dirty="0">
                <a:latin typeface="Meiryo UI" panose="020B0604030504040204" pitchFamily="50" charset="-128"/>
                <a:ea typeface="Meiryo UI" panose="020B0604030504040204" pitchFamily="50" charset="-128"/>
              </a:rPr>
              <a:t>日</a:t>
            </a:r>
            <a:endParaRPr lang="en-US" altLang="ja-JP"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主婦の友社・</a:t>
            </a:r>
            <a:r>
              <a:rPr lang="en-US" altLang="ja-JP" b="1" dirty="0">
                <a:latin typeface="Meiryo UI" panose="020B0604030504040204" pitchFamily="50" charset="-128"/>
                <a:ea typeface="Meiryo UI" panose="020B0604030504040204" pitchFamily="50" charset="-128"/>
              </a:rPr>
              <a:t>CCC</a:t>
            </a:r>
            <a:r>
              <a:rPr lang="ja-JP" altLang="en-US" b="1" dirty="0">
                <a:latin typeface="Meiryo UI" panose="020B0604030504040204" pitchFamily="50" charset="-128"/>
                <a:ea typeface="Meiryo UI" panose="020B0604030504040204" pitchFamily="50" charset="-128"/>
              </a:rPr>
              <a:t>メディアハウス</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95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10</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1793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協賛プラン②</a:t>
            </a:r>
            <a:r>
              <a:rPr kumimoji="1" lang="en-US" altLang="ja-JP" sz="2800" b="1" dirty="0">
                <a:solidFill>
                  <a:schemeClr val="bg1"/>
                </a:solidFill>
                <a:latin typeface="Meiryo UI" panose="020B0604030504040204" pitchFamily="50" charset="-128"/>
                <a:ea typeface="Meiryo UI" panose="020B0604030504040204" pitchFamily="50" charset="-128"/>
              </a:rPr>
              <a:t>Baby-</a:t>
            </a:r>
            <a:r>
              <a:rPr kumimoji="1" lang="en-US" altLang="ja-JP" sz="2800" b="1" dirty="0" err="1">
                <a:solidFill>
                  <a:schemeClr val="bg1"/>
                </a:solidFill>
                <a:latin typeface="Meiryo UI" panose="020B0604030504040204" pitchFamily="50" charset="-128"/>
                <a:ea typeface="Meiryo UI" panose="020B0604030504040204" pitchFamily="50" charset="-128"/>
              </a:rPr>
              <a:t>mo</a:t>
            </a:r>
            <a:r>
              <a:rPr kumimoji="1" lang="ja-JP" altLang="en-US" sz="2800" b="1" dirty="0">
                <a:solidFill>
                  <a:schemeClr val="bg1"/>
                </a:solidFill>
                <a:latin typeface="Meiryo UI" panose="020B0604030504040204" pitchFamily="50" charset="-128"/>
                <a:ea typeface="Meiryo UI" panose="020B0604030504040204" pitchFamily="50" charset="-128"/>
              </a:rPr>
              <a:t>＆</a:t>
            </a:r>
            <a:r>
              <a:rPr kumimoji="1" lang="en-US" altLang="ja-JP" sz="2800" b="1" dirty="0">
                <a:solidFill>
                  <a:schemeClr val="bg1"/>
                </a:solidFill>
                <a:latin typeface="Meiryo UI" panose="020B0604030504040204" pitchFamily="50" charset="-128"/>
                <a:ea typeface="Meiryo UI" panose="020B0604030504040204" pitchFamily="50" charset="-128"/>
              </a:rPr>
              <a:t>Newsweek</a:t>
            </a:r>
            <a:r>
              <a:rPr kumimoji="1" lang="ja-JP" altLang="en-US" sz="2800" b="1" dirty="0">
                <a:solidFill>
                  <a:schemeClr val="bg1"/>
                </a:solidFill>
                <a:latin typeface="Meiryo UI" panose="020B0604030504040204" pitchFamily="50" charset="-128"/>
                <a:ea typeface="Meiryo UI" panose="020B0604030504040204" pitchFamily="50" charset="-128"/>
              </a:rPr>
              <a:t>：</a:t>
            </a:r>
            <a:r>
              <a:rPr kumimoji="1" lang="en-US" altLang="ja-JP" sz="2800" b="1" dirty="0">
                <a:solidFill>
                  <a:schemeClr val="bg1"/>
                </a:solidFill>
                <a:latin typeface="Meiryo UI" panose="020B0604030504040204" pitchFamily="50" charset="-128"/>
                <a:ea typeface="Meiryo UI" panose="020B0604030504040204" pitchFamily="50" charset="-128"/>
              </a:rPr>
              <a:t>Web</a:t>
            </a:r>
            <a:r>
              <a:rPr kumimoji="1" lang="ja-JP" altLang="en-US" sz="2800" b="1" dirty="0">
                <a:solidFill>
                  <a:schemeClr val="bg1"/>
                </a:solidFill>
                <a:latin typeface="Meiryo UI" panose="020B0604030504040204" pitchFamily="50" charset="-128"/>
                <a:ea typeface="Meiryo UI" panose="020B0604030504040204" pitchFamily="50" charset="-128"/>
              </a:rPr>
              <a:t>タイアップセット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613186"/>
            <a:ext cx="12192000" cy="1634550"/>
          </a:xfrm>
          <a:prstGeom prst="rect">
            <a:avLst/>
          </a:prstGeom>
          <a:noFill/>
        </p:spPr>
        <p:txBody>
          <a:bodyPr wrap="square" rtlCol="0">
            <a:spAutoFit/>
          </a:bodyPr>
          <a:lstStyle/>
          <a:p>
            <a:pPr algn="ctr">
              <a:lnSpc>
                <a:spcPts val="4200"/>
              </a:lnSpc>
            </a:pPr>
            <a:r>
              <a:rPr lang="en-US" altLang="ja-JP" sz="2400" b="1" dirty="0">
                <a:latin typeface="Meiryo UI" panose="020B0604030504040204" pitchFamily="50" charset="-128"/>
                <a:ea typeface="Meiryo UI" panose="020B0604030504040204" pitchFamily="50" charset="-128"/>
              </a:rPr>
              <a:t>Baby-</a:t>
            </a:r>
            <a:r>
              <a:rPr lang="en-US" altLang="ja-JP" sz="2400" b="1" dirty="0" err="1">
                <a:latin typeface="Meiryo UI" panose="020B0604030504040204" pitchFamily="50" charset="-128"/>
                <a:ea typeface="Meiryo UI" panose="020B0604030504040204" pitchFamily="50" charset="-128"/>
              </a:rPr>
              <a:t>mo</a:t>
            </a:r>
            <a:r>
              <a:rPr lang="ja-JP" altLang="en-US" sz="2400" b="1" dirty="0">
                <a:latin typeface="Meiryo UI" panose="020B0604030504040204" pitchFamily="50" charset="-128"/>
                <a:ea typeface="Meiryo UI" panose="020B0604030504040204" pitchFamily="50" charset="-128"/>
              </a:rPr>
              <a:t>とニューズウィーク、</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それぞれ切り口で協賛社さまのソリューションを紹介する、オンラインタイアップです。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また、双方で公開記事を転載し合い、出目を通常の倍に増やせます。</a:t>
            </a:r>
            <a:endParaRPr lang="en-US" altLang="ja-JP" sz="2400" b="1"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F4240C43-F124-812A-45C7-A0E6E9CE8A9A}"/>
              </a:ext>
            </a:extLst>
          </p:cNvPr>
          <p:cNvPicPr>
            <a:picLocks noChangeAspect="1"/>
          </p:cNvPicPr>
          <p:nvPr/>
        </p:nvPicPr>
        <p:blipFill>
          <a:blip r:embed="rId3"/>
          <a:stretch>
            <a:fillRect/>
          </a:stretch>
        </p:blipFill>
        <p:spPr>
          <a:xfrm>
            <a:off x="601699" y="2282217"/>
            <a:ext cx="2934109" cy="4382112"/>
          </a:xfrm>
          <a:prstGeom prst="rect">
            <a:avLst/>
          </a:prstGeom>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8EAC7AC0-10EF-BAAA-1A94-446E83168166}"/>
              </a:ext>
            </a:extLst>
          </p:cNvPr>
          <p:cNvPicPr>
            <a:picLocks noChangeAspect="1"/>
          </p:cNvPicPr>
          <p:nvPr/>
        </p:nvPicPr>
        <p:blipFill>
          <a:blip r:embed="rId4"/>
          <a:stretch>
            <a:fillRect/>
          </a:stretch>
        </p:blipFill>
        <p:spPr>
          <a:xfrm>
            <a:off x="8508981" y="2183326"/>
            <a:ext cx="2930431" cy="4579895"/>
          </a:xfrm>
          <a:prstGeom prst="rect">
            <a:avLst/>
          </a:prstGeom>
          <a:effectLst>
            <a:outerShdw blurRad="50800" dist="38100" dir="2700000" algn="tl" rotWithShape="0">
              <a:prstClr val="black">
                <a:alpha val="40000"/>
              </a:prstClr>
            </a:outerShdw>
          </a:effectLst>
        </p:spPr>
      </p:pic>
      <p:sp>
        <p:nvSpPr>
          <p:cNvPr id="27" name="二等辺三角形 26">
            <a:extLst>
              <a:ext uri="{FF2B5EF4-FFF2-40B4-BE49-F238E27FC236}">
                <a16:creationId xmlns:a16="http://schemas.microsoft.com/office/drawing/2014/main" id="{097692D6-8472-DE78-D134-22603359A17A}"/>
              </a:ext>
            </a:extLst>
          </p:cNvPr>
          <p:cNvSpPr/>
          <p:nvPr/>
        </p:nvSpPr>
        <p:spPr>
          <a:xfrm rot="5400000">
            <a:off x="5838824" y="2996564"/>
            <a:ext cx="333375" cy="257175"/>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FFC6118D-A9CC-9A42-03F9-4CA1A7BA9DCC}"/>
              </a:ext>
            </a:extLst>
          </p:cNvPr>
          <p:cNvSpPr/>
          <p:nvPr/>
        </p:nvSpPr>
        <p:spPr>
          <a:xfrm rot="16200000">
            <a:off x="5800725" y="3455087"/>
            <a:ext cx="333375" cy="257175"/>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40629CD-A392-FA42-36BA-3F04F44BA726}"/>
              </a:ext>
            </a:extLst>
          </p:cNvPr>
          <p:cNvSpPr txBox="1"/>
          <p:nvPr/>
        </p:nvSpPr>
        <p:spPr>
          <a:xfrm>
            <a:off x="4527326" y="2324014"/>
            <a:ext cx="2934109" cy="571695"/>
          </a:xfrm>
          <a:prstGeom prst="rect">
            <a:avLst/>
          </a:prstGeom>
          <a:noFill/>
        </p:spPr>
        <p:txBody>
          <a:bodyPr wrap="square" rtlCol="0">
            <a:spAutoFit/>
          </a:bodyPr>
          <a:lstStyle/>
          <a:p>
            <a:pPr algn="ctr">
              <a:lnSpc>
                <a:spcPts val="2000"/>
              </a:lnSpc>
            </a:pPr>
            <a:r>
              <a:rPr lang="en-US" altLang="ja-JP" sz="1200" b="1" dirty="0">
                <a:latin typeface="Meiryo UI" panose="020B0604030504040204" pitchFamily="50" charset="-128"/>
                <a:ea typeface="Meiryo UI" panose="020B0604030504040204" pitchFamily="50" charset="-128"/>
              </a:rPr>
              <a:t>NWJ</a:t>
            </a:r>
            <a:r>
              <a:rPr lang="ja-JP" altLang="en-US" sz="1200" b="1" dirty="0">
                <a:latin typeface="Meiryo UI" panose="020B0604030504040204" pitchFamily="50" charset="-128"/>
                <a:ea typeface="Meiryo UI" panose="020B0604030504040204" pitchFamily="50" charset="-128"/>
              </a:rPr>
              <a:t>掲載記事→</a:t>
            </a:r>
            <a:r>
              <a:rPr lang="en-US" altLang="ja-JP" sz="1200" b="1" dirty="0">
                <a:latin typeface="Meiryo UI" panose="020B0604030504040204" pitchFamily="50" charset="-128"/>
                <a:ea typeface="Meiryo UI" panose="020B0604030504040204" pitchFamily="50" charset="-128"/>
              </a:rPr>
              <a:t>Baby-</a:t>
            </a:r>
            <a:r>
              <a:rPr lang="en-US" altLang="ja-JP" sz="1200" b="1" dirty="0" err="1">
                <a:latin typeface="Meiryo UI" panose="020B0604030504040204" pitchFamily="50" charset="-128"/>
                <a:ea typeface="Meiryo UI" panose="020B0604030504040204" pitchFamily="50" charset="-128"/>
              </a:rPr>
              <a:t>mo</a:t>
            </a:r>
            <a:r>
              <a:rPr lang="ja-JP" altLang="en-US" sz="1200" b="1" dirty="0">
                <a:latin typeface="Meiryo UI" panose="020B0604030504040204" pitchFamily="50" charset="-128"/>
                <a:ea typeface="Meiryo UI" panose="020B0604030504040204" pitchFamily="50" charset="-128"/>
              </a:rPr>
              <a:t>サイトへ</a:t>
            </a:r>
            <a:br>
              <a:rPr lang="en-US" altLang="ja-JP" sz="1200" b="1" dirty="0">
                <a:latin typeface="Meiryo UI" panose="020B0604030504040204" pitchFamily="50" charset="-128"/>
                <a:ea typeface="Meiryo UI" panose="020B0604030504040204" pitchFamily="50" charset="-128"/>
              </a:rPr>
            </a:br>
            <a:r>
              <a:rPr lang="ja-JP" altLang="en-US" sz="1200" b="1" dirty="0">
                <a:latin typeface="Meiryo UI" panose="020B0604030504040204" pitchFamily="50" charset="-128"/>
                <a:ea typeface="Meiryo UI" panose="020B0604030504040204" pitchFamily="50" charset="-128"/>
              </a:rPr>
              <a:t>転載</a:t>
            </a:r>
            <a:endParaRPr lang="en-US" altLang="ja-JP" sz="12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2172E30-9E05-1284-0E66-62E04FC0A812}"/>
              </a:ext>
            </a:extLst>
          </p:cNvPr>
          <p:cNvSpPr txBox="1"/>
          <p:nvPr/>
        </p:nvSpPr>
        <p:spPr>
          <a:xfrm>
            <a:off x="4538457" y="3840039"/>
            <a:ext cx="2934109" cy="571695"/>
          </a:xfrm>
          <a:prstGeom prst="rect">
            <a:avLst/>
          </a:prstGeom>
          <a:noFill/>
        </p:spPr>
        <p:txBody>
          <a:bodyPr wrap="square" rtlCol="0">
            <a:spAutoFit/>
          </a:bodyPr>
          <a:lstStyle/>
          <a:p>
            <a:pPr algn="ctr">
              <a:lnSpc>
                <a:spcPts val="2000"/>
              </a:lnSpc>
            </a:pPr>
            <a:r>
              <a:rPr lang="en-US" altLang="ja-JP" sz="1200" b="1" dirty="0">
                <a:latin typeface="Meiryo UI" panose="020B0604030504040204" pitchFamily="50" charset="-128"/>
                <a:ea typeface="Meiryo UI" panose="020B0604030504040204" pitchFamily="50" charset="-128"/>
              </a:rPr>
              <a:t>Baby-</a:t>
            </a:r>
            <a:r>
              <a:rPr lang="en-US" altLang="ja-JP" sz="1200" b="1" dirty="0" err="1">
                <a:latin typeface="Meiryo UI" panose="020B0604030504040204" pitchFamily="50" charset="-128"/>
                <a:ea typeface="Meiryo UI" panose="020B0604030504040204" pitchFamily="50" charset="-128"/>
              </a:rPr>
              <a:t>mo</a:t>
            </a:r>
            <a:r>
              <a:rPr lang="ja-JP" altLang="en-US" sz="1200" b="1" dirty="0">
                <a:latin typeface="Meiryo UI" panose="020B0604030504040204" pitchFamily="50" charset="-128"/>
                <a:ea typeface="Meiryo UI" panose="020B0604030504040204" pitchFamily="50" charset="-128"/>
              </a:rPr>
              <a:t>掲載記事を</a:t>
            </a:r>
            <a:r>
              <a:rPr lang="en-US" altLang="ja-JP" sz="1200" b="1" dirty="0">
                <a:latin typeface="Meiryo UI" panose="020B0604030504040204" pitchFamily="50" charset="-128"/>
                <a:ea typeface="Meiryo UI" panose="020B0604030504040204" pitchFamily="50" charset="-128"/>
              </a:rPr>
              <a:t>NWJ</a:t>
            </a:r>
            <a:r>
              <a:rPr lang="ja-JP" altLang="en-US" sz="1200" b="1" dirty="0">
                <a:latin typeface="Meiryo UI" panose="020B0604030504040204" pitchFamily="50" charset="-128"/>
                <a:ea typeface="Meiryo UI" panose="020B0604030504040204" pitchFamily="50" charset="-128"/>
              </a:rPr>
              <a:t>サイトへ</a:t>
            </a:r>
            <a:endParaRPr lang="en-US" altLang="ja-JP" sz="1200" b="1" dirty="0">
              <a:latin typeface="Meiryo UI" panose="020B0604030504040204" pitchFamily="50" charset="-128"/>
              <a:ea typeface="Meiryo UI" panose="020B0604030504040204" pitchFamily="50" charset="-128"/>
            </a:endParaRPr>
          </a:p>
          <a:p>
            <a:pPr algn="ctr">
              <a:lnSpc>
                <a:spcPts val="2000"/>
              </a:lnSpc>
            </a:pPr>
            <a:r>
              <a:rPr lang="ja-JP" altLang="en-US" sz="1200" b="1" dirty="0">
                <a:latin typeface="Meiryo UI" panose="020B0604030504040204" pitchFamily="50" charset="-128"/>
                <a:ea typeface="Meiryo UI" panose="020B0604030504040204" pitchFamily="50" charset="-128"/>
              </a:rPr>
              <a:t>転載</a:t>
            </a:r>
            <a:endParaRPr lang="en-US" altLang="ja-JP" sz="12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1923041-8144-B77C-8B49-69BCC1BD9637}"/>
              </a:ext>
            </a:extLst>
          </p:cNvPr>
          <p:cNvSpPr txBox="1"/>
          <p:nvPr/>
        </p:nvSpPr>
        <p:spPr>
          <a:xfrm>
            <a:off x="3591838" y="4709358"/>
            <a:ext cx="4805083" cy="1118255"/>
          </a:xfrm>
          <a:prstGeom prst="rect">
            <a:avLst/>
          </a:prstGeom>
          <a:noFill/>
        </p:spPr>
        <p:txBody>
          <a:bodyPr wrap="square" rtlCol="0">
            <a:spAutoFit/>
          </a:bodyPr>
          <a:lstStyle/>
          <a:p>
            <a:pPr algn="ctr">
              <a:lnSpc>
                <a:spcPts val="2000"/>
              </a:lnSpc>
            </a:pPr>
            <a:r>
              <a:rPr lang="ja-JP" altLang="en-US" b="1" dirty="0">
                <a:solidFill>
                  <a:srgbClr val="FF0000"/>
                </a:solidFill>
                <a:latin typeface="Meiryo UI" panose="020B0604030504040204" pitchFamily="50" charset="-128"/>
                <a:ea typeface="Meiryo UI" panose="020B0604030504040204" pitchFamily="50" charset="-128"/>
              </a:rPr>
              <a:t>お互いに記事を転載し合うことで</a:t>
            </a:r>
            <a:endParaRPr lang="en-US" altLang="ja-JP" b="1" dirty="0">
              <a:solidFill>
                <a:srgbClr val="FF0000"/>
              </a:solidFill>
              <a:latin typeface="Meiryo UI" panose="020B0604030504040204" pitchFamily="50" charset="-128"/>
              <a:ea typeface="Meiryo UI" panose="020B0604030504040204" pitchFamily="50" charset="-128"/>
            </a:endParaRPr>
          </a:p>
          <a:p>
            <a:pPr algn="ctr">
              <a:lnSpc>
                <a:spcPts val="2000"/>
              </a:lnSpc>
            </a:pPr>
            <a:r>
              <a:rPr lang="ja-JP" altLang="en-US" b="1" dirty="0">
                <a:solidFill>
                  <a:srgbClr val="FF0000"/>
                </a:solidFill>
                <a:latin typeface="Meiryo UI" panose="020B0604030504040204" pitchFamily="50" charset="-128"/>
                <a:ea typeface="Meiryo UI" panose="020B0604030504040204" pitchFamily="50" charset="-128"/>
              </a:rPr>
              <a:t>幅広いターゲットへ訴求を実現。</a:t>
            </a:r>
            <a:endParaRPr lang="en-US" altLang="ja-JP" b="1" dirty="0">
              <a:solidFill>
                <a:srgbClr val="FF0000"/>
              </a:solidFill>
              <a:latin typeface="Meiryo UI" panose="020B0604030504040204" pitchFamily="50" charset="-128"/>
              <a:ea typeface="Meiryo UI" panose="020B0604030504040204" pitchFamily="50" charset="-128"/>
            </a:endParaRPr>
          </a:p>
          <a:p>
            <a:pPr algn="ctr">
              <a:lnSpc>
                <a:spcPts val="2000"/>
              </a:lnSpc>
            </a:pPr>
            <a:r>
              <a:rPr lang="ja-JP" altLang="en-US" b="1" dirty="0">
                <a:solidFill>
                  <a:srgbClr val="FF0000"/>
                </a:solidFill>
                <a:latin typeface="Meiryo UI" panose="020B0604030504040204" pitchFamily="50" charset="-128"/>
                <a:ea typeface="Meiryo UI" panose="020B0604030504040204" pitchFamily="50" charset="-128"/>
              </a:rPr>
              <a:t>子育て世代からビジネス層まで</a:t>
            </a:r>
            <a:endParaRPr lang="en-US" altLang="ja-JP" b="1" dirty="0">
              <a:solidFill>
                <a:srgbClr val="FF0000"/>
              </a:solidFill>
              <a:latin typeface="Meiryo UI" panose="020B0604030504040204" pitchFamily="50" charset="-128"/>
              <a:ea typeface="Meiryo UI" panose="020B0604030504040204" pitchFamily="50" charset="-128"/>
            </a:endParaRPr>
          </a:p>
          <a:p>
            <a:pPr algn="ctr">
              <a:lnSpc>
                <a:spcPts val="2000"/>
              </a:lnSpc>
            </a:pPr>
            <a:r>
              <a:rPr lang="ja-JP" altLang="en-US" b="1" dirty="0">
                <a:solidFill>
                  <a:srgbClr val="FF0000"/>
                </a:solidFill>
                <a:latin typeface="Meiryo UI" panose="020B0604030504040204" pitchFamily="50" charset="-128"/>
                <a:ea typeface="Meiryo UI" panose="020B0604030504040204" pitchFamily="50" charset="-128"/>
              </a:rPr>
              <a:t>幅広い読者の目に留まるようになります。</a:t>
            </a:r>
            <a:endParaRPr lang="en-US" altLang="ja-JP"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74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11</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協賛プラン③</a:t>
            </a:r>
            <a:r>
              <a:rPr kumimoji="1" lang="en-US" altLang="ja-JP" sz="2800" b="1" dirty="0">
                <a:solidFill>
                  <a:schemeClr val="bg1"/>
                </a:solidFill>
                <a:latin typeface="Meiryo UI" panose="020B0604030504040204" pitchFamily="50" charset="-128"/>
                <a:ea typeface="Meiryo UI" panose="020B0604030504040204" pitchFamily="50" charset="-128"/>
              </a:rPr>
              <a:t>Baby-</a:t>
            </a:r>
            <a:r>
              <a:rPr kumimoji="1" lang="en-US" altLang="ja-JP" sz="2800" b="1" dirty="0" err="1">
                <a:solidFill>
                  <a:schemeClr val="bg1"/>
                </a:solidFill>
                <a:latin typeface="Meiryo UI" panose="020B0604030504040204" pitchFamily="50" charset="-128"/>
                <a:ea typeface="Meiryo UI" panose="020B0604030504040204" pitchFamily="50" charset="-128"/>
              </a:rPr>
              <a:t>mo</a:t>
            </a:r>
            <a:r>
              <a:rPr kumimoji="1" lang="ja-JP" altLang="en-US"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ニューズウィーク日本版</a:t>
            </a:r>
            <a:r>
              <a:rPr kumimoji="1" lang="ja-JP" altLang="en-US"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事前事後の記事配信</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613186"/>
            <a:ext cx="12192000" cy="1095941"/>
          </a:xfrm>
          <a:prstGeom prst="rect">
            <a:avLst/>
          </a:prstGeom>
          <a:noFill/>
        </p:spPr>
        <p:txBody>
          <a:bodyPr wrap="square" rtlCol="0">
            <a:spAutoFit/>
          </a:bodyPr>
          <a:lstStyle/>
          <a:p>
            <a:pPr algn="ctr">
              <a:lnSpc>
                <a:spcPts val="4200"/>
              </a:lnSpc>
            </a:pPr>
            <a:r>
              <a:rPr lang="ja-JP" altLang="en-US" sz="2400" b="1" dirty="0">
                <a:latin typeface="Meiryo UI" panose="020B0604030504040204" pitchFamily="50" charset="-128"/>
                <a:ea typeface="Meiryo UI" panose="020B0604030504040204" pitchFamily="50" charset="-128"/>
              </a:rPr>
              <a:t>事前にイベント告知と参加者募集の記事を配信。</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事後にはイベントレポートを配信します。</a:t>
            </a:r>
            <a:endParaRPr lang="en-US" altLang="ja-JP" sz="240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4908CBE0-D845-0F12-F086-76567246AB03}"/>
              </a:ext>
            </a:extLst>
          </p:cNvPr>
          <p:cNvPicPr>
            <a:picLocks noChangeAspect="1"/>
          </p:cNvPicPr>
          <p:nvPr/>
        </p:nvPicPr>
        <p:blipFill>
          <a:blip r:embed="rId3"/>
          <a:stretch>
            <a:fillRect/>
          </a:stretch>
        </p:blipFill>
        <p:spPr>
          <a:xfrm>
            <a:off x="4400676" y="2169458"/>
            <a:ext cx="1107216" cy="3711388"/>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F4240C43-F124-812A-45C7-A0E6E9CE8A9A}"/>
              </a:ext>
            </a:extLst>
          </p:cNvPr>
          <p:cNvPicPr>
            <a:picLocks noChangeAspect="1"/>
          </p:cNvPicPr>
          <p:nvPr/>
        </p:nvPicPr>
        <p:blipFill>
          <a:blip r:embed="rId4"/>
          <a:stretch>
            <a:fillRect/>
          </a:stretch>
        </p:blipFill>
        <p:spPr>
          <a:xfrm>
            <a:off x="1329933" y="2169458"/>
            <a:ext cx="2934109" cy="4382112"/>
          </a:xfrm>
          <a:prstGeom prst="rect">
            <a:avLst/>
          </a:prstGeom>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A195827B-D106-DB42-CFD7-E4E7B427CF79}"/>
              </a:ext>
            </a:extLst>
          </p:cNvPr>
          <p:cNvPicPr>
            <a:picLocks noChangeAspect="1"/>
          </p:cNvPicPr>
          <p:nvPr/>
        </p:nvPicPr>
        <p:blipFill>
          <a:blip r:embed="rId5"/>
          <a:stretch>
            <a:fillRect/>
          </a:stretch>
        </p:blipFill>
        <p:spPr>
          <a:xfrm>
            <a:off x="9750813" y="2169458"/>
            <a:ext cx="1107216" cy="279391"/>
          </a:xfrm>
          <a:prstGeom prst="rect">
            <a:avLst/>
          </a:prstGeom>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822857CA-7B1D-36A0-5C52-803C8623B92D}"/>
              </a:ext>
            </a:extLst>
          </p:cNvPr>
          <p:cNvPicPr>
            <a:picLocks noChangeAspect="1"/>
          </p:cNvPicPr>
          <p:nvPr/>
        </p:nvPicPr>
        <p:blipFill>
          <a:blip r:embed="rId6"/>
          <a:stretch>
            <a:fillRect/>
          </a:stretch>
        </p:blipFill>
        <p:spPr>
          <a:xfrm>
            <a:off x="9750813" y="2448849"/>
            <a:ext cx="1111254" cy="3198115"/>
          </a:xfrm>
          <a:prstGeom prst="rect">
            <a:avLst/>
          </a:prstGeom>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8EAC7AC0-10EF-BAAA-1A94-446E83168166}"/>
              </a:ext>
            </a:extLst>
          </p:cNvPr>
          <p:cNvPicPr>
            <a:picLocks noChangeAspect="1"/>
          </p:cNvPicPr>
          <p:nvPr/>
        </p:nvPicPr>
        <p:blipFill>
          <a:blip r:embed="rId7"/>
          <a:stretch>
            <a:fillRect/>
          </a:stretch>
        </p:blipFill>
        <p:spPr>
          <a:xfrm>
            <a:off x="6661019" y="2169458"/>
            <a:ext cx="2930431" cy="45798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220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 角を丸くする 74">
            <a:extLst>
              <a:ext uri="{FF2B5EF4-FFF2-40B4-BE49-F238E27FC236}">
                <a16:creationId xmlns:a16="http://schemas.microsoft.com/office/drawing/2014/main" id="{2DBB0C0C-1633-9AFB-28B3-F7EF2A543900}"/>
              </a:ext>
            </a:extLst>
          </p:cNvPr>
          <p:cNvSpPr/>
          <p:nvPr/>
        </p:nvSpPr>
        <p:spPr>
          <a:xfrm>
            <a:off x="8486688" y="2160986"/>
            <a:ext cx="3489412" cy="3877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四角形: 角を丸くする 21">
            <a:extLst>
              <a:ext uri="{FF2B5EF4-FFF2-40B4-BE49-F238E27FC236}">
                <a16:creationId xmlns:a16="http://schemas.microsoft.com/office/drawing/2014/main" id="{F9D9EF51-7BFF-87B9-E3FB-FAB7F6AA584D}"/>
              </a:ext>
            </a:extLst>
          </p:cNvPr>
          <p:cNvSpPr/>
          <p:nvPr/>
        </p:nvSpPr>
        <p:spPr>
          <a:xfrm>
            <a:off x="558073" y="2160986"/>
            <a:ext cx="3740504" cy="3877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12</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協賛プラン④：</a:t>
            </a:r>
            <a:r>
              <a:rPr kumimoji="1" lang="en-US" altLang="ja-JP" sz="2800" b="1" dirty="0">
                <a:solidFill>
                  <a:schemeClr val="bg1"/>
                </a:solidFill>
                <a:latin typeface="Meiryo UI" panose="020B0604030504040204" pitchFamily="50" charset="-128"/>
                <a:ea typeface="Meiryo UI" panose="020B0604030504040204" pitchFamily="50" charset="-128"/>
              </a:rPr>
              <a:t>T</a:t>
            </a:r>
            <a:r>
              <a:rPr kumimoji="1" lang="ja-JP" altLang="en-US" sz="2800" b="1" dirty="0">
                <a:solidFill>
                  <a:schemeClr val="bg1"/>
                </a:solidFill>
                <a:latin typeface="Meiryo UI" panose="020B0604030504040204" pitchFamily="50" charset="-128"/>
                <a:ea typeface="Meiryo UI" panose="020B0604030504040204" pitchFamily="50" charset="-128"/>
              </a:rPr>
              <a:t>ポイントを活用したタイアップ記事ブーストメール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3" name="図 32" descr="コンパクトディスク が含まれている画像&#10;&#10;自動的に生成された説明">
            <a:extLst>
              <a:ext uri="{FF2B5EF4-FFF2-40B4-BE49-F238E27FC236}">
                <a16:creationId xmlns:a16="http://schemas.microsoft.com/office/drawing/2014/main" id="{E0FCF7AC-1D15-0F8A-02D5-6C529CE6DC9B}"/>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a:xfrm>
            <a:off x="383233" y="2013529"/>
            <a:ext cx="672079" cy="672079"/>
          </a:xfrm>
          <a:custGeom>
            <a:avLst/>
            <a:gdLst>
              <a:gd name="connsiteX0" fmla="*/ 489559 w 979118"/>
              <a:gd name="connsiteY0" fmla="*/ 0 h 979118"/>
              <a:gd name="connsiteX1" fmla="*/ 979118 w 979118"/>
              <a:gd name="connsiteY1" fmla="*/ 489559 h 979118"/>
              <a:gd name="connsiteX2" fmla="*/ 489559 w 979118"/>
              <a:gd name="connsiteY2" fmla="*/ 979118 h 979118"/>
              <a:gd name="connsiteX3" fmla="*/ 0 w 979118"/>
              <a:gd name="connsiteY3" fmla="*/ 489559 h 979118"/>
              <a:gd name="connsiteX4" fmla="*/ 489559 w 979118"/>
              <a:gd name="connsiteY4" fmla="*/ 0 h 97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118" h="979118">
                <a:moveTo>
                  <a:pt x="489559" y="0"/>
                </a:moveTo>
                <a:cubicBezTo>
                  <a:pt x="759935" y="0"/>
                  <a:pt x="979118" y="219183"/>
                  <a:pt x="979118" y="489559"/>
                </a:cubicBezTo>
                <a:cubicBezTo>
                  <a:pt x="979118" y="759935"/>
                  <a:pt x="759935" y="979118"/>
                  <a:pt x="489559" y="979118"/>
                </a:cubicBezTo>
                <a:cubicBezTo>
                  <a:pt x="219183" y="979118"/>
                  <a:pt x="0" y="759935"/>
                  <a:pt x="0" y="489559"/>
                </a:cubicBezTo>
                <a:cubicBezTo>
                  <a:pt x="0" y="219183"/>
                  <a:pt x="219183" y="0"/>
                  <a:pt x="489559" y="0"/>
                </a:cubicBezTo>
                <a:close/>
              </a:path>
            </a:pathLst>
          </a:custGeom>
          <a:solidFill>
            <a:schemeClr val="bg1"/>
          </a:solidFill>
        </p:spPr>
      </p:pic>
      <p:sp>
        <p:nvSpPr>
          <p:cNvPr id="34" name="フリーフォーム: 図形 33">
            <a:extLst>
              <a:ext uri="{FF2B5EF4-FFF2-40B4-BE49-F238E27FC236}">
                <a16:creationId xmlns:a16="http://schemas.microsoft.com/office/drawing/2014/main" id="{AD8FD045-39DF-902C-42C3-1B57B17C14EC}"/>
              </a:ext>
            </a:extLst>
          </p:cNvPr>
          <p:cNvSpPr/>
          <p:nvPr/>
        </p:nvSpPr>
        <p:spPr>
          <a:xfrm>
            <a:off x="494619" y="1515006"/>
            <a:ext cx="4180780"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0 w 4180780"/>
              <a:gd name="connsiteY5"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0780" h="728235">
                <a:moveTo>
                  <a:pt x="0" y="0"/>
                </a:moveTo>
                <a:lnTo>
                  <a:pt x="3816663" y="0"/>
                </a:lnTo>
                <a:lnTo>
                  <a:pt x="4180780" y="364118"/>
                </a:lnTo>
                <a:lnTo>
                  <a:pt x="3816663" y="728235"/>
                </a:lnTo>
                <a:lnTo>
                  <a:pt x="0" y="728235"/>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012" tIns="48006" rIns="206062" bIns="48006" numCol="1" spcCol="1270" anchor="ctr" anchorCtr="0">
            <a:noAutofit/>
          </a:bodyPr>
          <a:lstStyle/>
          <a:p>
            <a:pPr marL="0" lvl="0" indent="0" algn="l" defTabSz="8001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 約</a:t>
            </a:r>
            <a:r>
              <a:rPr kumimoji="1" lang="en-US" altLang="ja-JP" sz="1400" b="1" kern="1200" dirty="0">
                <a:latin typeface="メイリオ" panose="020B0604030504040204" pitchFamily="50" charset="-128"/>
                <a:ea typeface="メイリオ" panose="020B0604030504040204" pitchFamily="50" charset="-128"/>
              </a:rPr>
              <a:t>7,000</a:t>
            </a:r>
            <a:r>
              <a:rPr kumimoji="1" lang="ja-JP" altLang="en-US" sz="1400" b="1" kern="1200" dirty="0">
                <a:latin typeface="メイリオ" panose="020B0604030504040204" pitchFamily="50" charset="-128"/>
                <a:ea typeface="メイリオ" panose="020B0604030504040204" pitchFamily="50" charset="-128"/>
              </a:rPr>
              <a:t>万人のユニークデータから</a:t>
            </a:r>
            <a:br>
              <a:rPr lang="en-US" altLang="ja-JP" sz="1400" b="1" dirty="0">
                <a:latin typeface="メイリオ" panose="020B0604030504040204" pitchFamily="50" charset="-128"/>
                <a:ea typeface="メイリオ" panose="020B0604030504040204" pitchFamily="50" charset="-128"/>
              </a:rPr>
            </a:br>
            <a:r>
              <a:rPr kumimoji="1" lang="ja-JP" altLang="en-US" sz="1400" b="1" kern="1200" dirty="0">
                <a:latin typeface="メイリオ" panose="020B0604030504040204" pitchFamily="50" charset="-128"/>
                <a:ea typeface="メイリオ" panose="020B0604030504040204" pitchFamily="50" charset="-128"/>
              </a:rPr>
              <a:t>“子持ち層”をセグメント</a:t>
            </a:r>
          </a:p>
        </p:txBody>
      </p:sp>
      <p:sp>
        <p:nvSpPr>
          <p:cNvPr id="35" name="フリーフォーム: 図形 34">
            <a:extLst>
              <a:ext uri="{FF2B5EF4-FFF2-40B4-BE49-F238E27FC236}">
                <a16:creationId xmlns:a16="http://schemas.microsoft.com/office/drawing/2014/main" id="{E00311E4-CF3F-EA8F-70E2-550F144E4753}"/>
              </a:ext>
            </a:extLst>
          </p:cNvPr>
          <p:cNvSpPr/>
          <p:nvPr/>
        </p:nvSpPr>
        <p:spPr>
          <a:xfrm>
            <a:off x="4330700" y="1515007"/>
            <a:ext cx="4180780"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364118 w 4180780"/>
              <a:gd name="connsiteY5" fmla="*/ 364118 h 728235"/>
              <a:gd name="connsiteX6" fmla="*/ 0 w 4180780"/>
              <a:gd name="connsiteY6"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0" h="728235">
                <a:moveTo>
                  <a:pt x="0" y="0"/>
                </a:moveTo>
                <a:lnTo>
                  <a:pt x="3816663" y="0"/>
                </a:lnTo>
                <a:lnTo>
                  <a:pt x="4180780" y="364118"/>
                </a:lnTo>
                <a:lnTo>
                  <a:pt x="3816663" y="728235"/>
                </a:lnTo>
                <a:lnTo>
                  <a:pt x="0" y="728235"/>
                </a:lnTo>
                <a:lnTo>
                  <a:pt x="364118" y="36411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127" tIns="48006" rIns="388120"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メイリオ" panose="020B0604030504040204" pitchFamily="50" charset="-128"/>
                <a:ea typeface="メイリオ" panose="020B0604030504040204" pitchFamily="50" charset="-128"/>
              </a:rPr>
              <a:t>デバイスを指定してメール配信</a:t>
            </a:r>
          </a:p>
        </p:txBody>
      </p:sp>
      <p:sp>
        <p:nvSpPr>
          <p:cNvPr id="36" name="四角形: 角を丸くする 35">
            <a:extLst>
              <a:ext uri="{FF2B5EF4-FFF2-40B4-BE49-F238E27FC236}">
                <a16:creationId xmlns:a16="http://schemas.microsoft.com/office/drawing/2014/main" id="{200D6F51-537F-E2E1-B5E2-73A7A2B697A7}"/>
              </a:ext>
            </a:extLst>
          </p:cNvPr>
          <p:cNvSpPr/>
          <p:nvPr/>
        </p:nvSpPr>
        <p:spPr>
          <a:xfrm>
            <a:off x="4550838" y="2160986"/>
            <a:ext cx="3740504" cy="3877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64" name="図 63">
            <a:extLst>
              <a:ext uri="{FF2B5EF4-FFF2-40B4-BE49-F238E27FC236}">
                <a16:creationId xmlns:a16="http://schemas.microsoft.com/office/drawing/2014/main" id="{C27E81AA-DABC-8586-4D47-4E05D6BED07D}"/>
              </a:ext>
            </a:extLst>
          </p:cNvPr>
          <p:cNvPicPr>
            <a:picLocks noChangeAspect="1"/>
          </p:cNvPicPr>
          <p:nvPr/>
        </p:nvPicPr>
        <p:blipFill>
          <a:blip r:embed="rId4"/>
          <a:stretch>
            <a:fillRect/>
          </a:stretch>
        </p:blipFill>
        <p:spPr>
          <a:xfrm>
            <a:off x="635494" y="2796874"/>
            <a:ext cx="3585661" cy="855890"/>
          </a:xfrm>
          <a:prstGeom prst="rect">
            <a:avLst/>
          </a:prstGeom>
        </p:spPr>
      </p:pic>
      <p:sp>
        <p:nvSpPr>
          <p:cNvPr id="66" name="テキスト ボックス 65">
            <a:extLst>
              <a:ext uri="{FF2B5EF4-FFF2-40B4-BE49-F238E27FC236}">
                <a16:creationId xmlns:a16="http://schemas.microsoft.com/office/drawing/2014/main" id="{8EB77CB0-FA7B-A8FC-5FA9-0FC6584B59ED}"/>
              </a:ext>
            </a:extLst>
          </p:cNvPr>
          <p:cNvSpPr txBox="1"/>
          <p:nvPr/>
        </p:nvSpPr>
        <p:spPr>
          <a:xfrm>
            <a:off x="1013445" y="2261125"/>
            <a:ext cx="309618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T</a:t>
            </a:r>
            <a:r>
              <a:rPr kumimoji="0"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会員の購買行動を把握しているからできる</a:t>
            </a:r>
            <a:endParaRPr kumimoji="0" lang="en-US" altLang="ja-JP"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詳細なセグメント</a:t>
            </a:r>
            <a:endParaRPr kumimoji="1"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F6989BA5-DA61-60CC-C8AA-6F19EBF6B0F3}"/>
              </a:ext>
            </a:extLst>
          </p:cNvPr>
          <p:cNvSpPr txBox="1"/>
          <p:nvPr/>
        </p:nvSpPr>
        <p:spPr>
          <a:xfrm>
            <a:off x="635281" y="3917992"/>
            <a:ext cx="857927" cy="253916"/>
          </a:xfrm>
          <a:prstGeom prst="rect">
            <a:avLst/>
          </a:prstGeom>
          <a:noFill/>
        </p:spPr>
        <p:txBody>
          <a:bodyPr wrap="none" rtlCol="0">
            <a:spAutoFit/>
          </a:bodyPr>
          <a:lstStyle/>
          <a:p>
            <a:r>
              <a:rPr kumimoji="1" lang="ja-JP" altLang="en-US" sz="1050" b="1" dirty="0">
                <a:latin typeface="+mn-ea"/>
              </a:rPr>
              <a:t>▼例えば</a:t>
            </a:r>
            <a:r>
              <a:rPr kumimoji="1" lang="en-US" altLang="ja-JP" sz="1050" b="1" dirty="0">
                <a:latin typeface="+mn-ea"/>
              </a:rPr>
              <a:t>…</a:t>
            </a:r>
            <a:endParaRPr kumimoji="1" lang="ja-JP" altLang="en-US" sz="1050" b="1" dirty="0">
              <a:latin typeface="+mn-ea"/>
            </a:endParaRPr>
          </a:p>
        </p:txBody>
      </p:sp>
      <p:sp>
        <p:nvSpPr>
          <p:cNvPr id="68" name="テキスト ボックス 67">
            <a:extLst>
              <a:ext uri="{FF2B5EF4-FFF2-40B4-BE49-F238E27FC236}">
                <a16:creationId xmlns:a16="http://schemas.microsoft.com/office/drawing/2014/main" id="{434296C9-4EAC-6CA1-28AD-8CBF801587DC}"/>
              </a:ext>
            </a:extLst>
          </p:cNvPr>
          <p:cNvSpPr txBox="1"/>
          <p:nvPr/>
        </p:nvSpPr>
        <p:spPr>
          <a:xfrm>
            <a:off x="714569" y="4096628"/>
            <a:ext cx="3217626" cy="1450910"/>
          </a:xfrm>
          <a:prstGeom prst="rect">
            <a:avLst/>
          </a:prstGeom>
          <a:noFill/>
        </p:spPr>
        <p:txBody>
          <a:bodyPr wrap="square">
            <a:spAutoFit/>
          </a:bodyPr>
          <a:lstStyle/>
          <a:p>
            <a:pPr>
              <a:lnSpc>
                <a:spcPct val="150000"/>
              </a:lnSpc>
            </a:pPr>
            <a:r>
              <a:rPr lang="ja-JP" altLang="en-US" sz="1200" b="1" dirty="0">
                <a:latin typeface="+mn-ea"/>
              </a:rPr>
              <a:t>■ドラッグストアでのベビー用品購入者</a:t>
            </a:r>
            <a:endParaRPr lang="en-US" altLang="ja-JP" sz="1200" b="1" dirty="0">
              <a:latin typeface="+mn-ea"/>
            </a:endParaRPr>
          </a:p>
          <a:p>
            <a:pPr>
              <a:lnSpc>
                <a:spcPct val="150000"/>
              </a:lnSpc>
            </a:pPr>
            <a:r>
              <a:rPr lang="ja-JP" altLang="en-US" sz="1200" b="1" dirty="0">
                <a:latin typeface="+mn-ea"/>
              </a:rPr>
              <a:t>■スタジオマリオ利用者</a:t>
            </a:r>
            <a:r>
              <a:rPr lang="en-US" altLang="ja-JP" sz="1200" b="1" dirty="0">
                <a:latin typeface="+mn-ea"/>
              </a:rPr>
              <a:t>20</a:t>
            </a:r>
            <a:r>
              <a:rPr lang="ja-JP" altLang="en-US" sz="1200" b="1" dirty="0">
                <a:latin typeface="+mn-ea"/>
              </a:rPr>
              <a:t>～</a:t>
            </a:r>
            <a:r>
              <a:rPr lang="en-US" altLang="ja-JP" sz="1200" b="1" dirty="0">
                <a:latin typeface="+mn-ea"/>
              </a:rPr>
              <a:t>30</a:t>
            </a:r>
            <a:r>
              <a:rPr lang="ja-JP" altLang="en-US" sz="1200" b="1" dirty="0">
                <a:latin typeface="+mn-ea"/>
              </a:rPr>
              <a:t>代前半　</a:t>
            </a:r>
            <a:endParaRPr lang="en-US" altLang="ja-JP" sz="1200" b="1" dirty="0">
              <a:latin typeface="+mn-ea"/>
            </a:endParaRPr>
          </a:p>
          <a:p>
            <a:pPr>
              <a:lnSpc>
                <a:spcPct val="150000"/>
              </a:lnSpc>
            </a:pPr>
            <a:r>
              <a:rPr lang="ja-JP" altLang="en-US" sz="1200" b="1" dirty="0">
                <a:latin typeface="+mn-ea"/>
              </a:rPr>
              <a:t>■蔦屋書店児童書購入者</a:t>
            </a:r>
            <a:endParaRPr lang="en-US" altLang="ja-JP" sz="1200" b="1" dirty="0">
              <a:latin typeface="+mn-ea"/>
            </a:endParaRPr>
          </a:p>
          <a:p>
            <a:pPr>
              <a:lnSpc>
                <a:spcPct val="150000"/>
              </a:lnSpc>
            </a:pPr>
            <a:r>
              <a:rPr lang="ja-JP" altLang="en-US" sz="1200" b="1" dirty="0">
                <a:latin typeface="+mn-ea"/>
              </a:rPr>
              <a:t>■外食店のお子様ランチ注文者</a:t>
            </a:r>
            <a:endParaRPr lang="en-US" altLang="ja-JP" sz="1200" b="1" dirty="0">
              <a:latin typeface="+mn-ea"/>
            </a:endParaRPr>
          </a:p>
          <a:p>
            <a:pPr>
              <a:lnSpc>
                <a:spcPct val="150000"/>
              </a:lnSpc>
            </a:pPr>
            <a:r>
              <a:rPr lang="ja-JP" altLang="en-US" sz="1200" b="1" dirty="0">
                <a:latin typeface="+mn-ea"/>
              </a:rPr>
              <a:t>■アンケートで子持ちと回答</a:t>
            </a:r>
            <a:endParaRPr lang="en-US" altLang="ja-JP" sz="1200" b="1" dirty="0">
              <a:latin typeface="+mn-ea"/>
            </a:endParaRPr>
          </a:p>
        </p:txBody>
      </p:sp>
      <p:sp>
        <p:nvSpPr>
          <p:cNvPr id="69" name="フリーフォーム: 図形 68">
            <a:extLst>
              <a:ext uri="{FF2B5EF4-FFF2-40B4-BE49-F238E27FC236}">
                <a16:creationId xmlns:a16="http://schemas.microsoft.com/office/drawing/2014/main" id="{D6377FF3-62DD-200A-B131-2ECFAA2A35FD}"/>
              </a:ext>
            </a:extLst>
          </p:cNvPr>
          <p:cNvSpPr/>
          <p:nvPr/>
        </p:nvSpPr>
        <p:spPr>
          <a:xfrm>
            <a:off x="8166781" y="1515006"/>
            <a:ext cx="3809319"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364118 w 4180780"/>
              <a:gd name="connsiteY5" fmla="*/ 364118 h 728235"/>
              <a:gd name="connsiteX6" fmla="*/ 0 w 4180780"/>
              <a:gd name="connsiteY6"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0" h="728235">
                <a:moveTo>
                  <a:pt x="0" y="0"/>
                </a:moveTo>
                <a:lnTo>
                  <a:pt x="3816663" y="0"/>
                </a:lnTo>
                <a:lnTo>
                  <a:pt x="4180780" y="364118"/>
                </a:lnTo>
                <a:lnTo>
                  <a:pt x="3816663" y="728235"/>
                </a:lnTo>
                <a:lnTo>
                  <a:pt x="0" y="728235"/>
                </a:lnTo>
                <a:lnTo>
                  <a:pt x="364118" y="36411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127" tIns="48006" rIns="388120"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メイリオ" panose="020B0604030504040204" pitchFamily="50" charset="-128"/>
                <a:ea typeface="メイリオ" panose="020B0604030504040204" pitchFamily="50" charset="-128"/>
              </a:rPr>
              <a:t>タイアップページへの誘因</a:t>
            </a:r>
          </a:p>
        </p:txBody>
      </p:sp>
      <p:sp>
        <p:nvSpPr>
          <p:cNvPr id="70" name="テキスト ボックス 69">
            <a:extLst>
              <a:ext uri="{FF2B5EF4-FFF2-40B4-BE49-F238E27FC236}">
                <a16:creationId xmlns:a16="http://schemas.microsoft.com/office/drawing/2014/main" id="{4E0E661A-C5A9-C941-B877-E466383857F2}"/>
              </a:ext>
            </a:extLst>
          </p:cNvPr>
          <p:cNvSpPr txBox="1"/>
          <p:nvPr/>
        </p:nvSpPr>
        <p:spPr>
          <a:xfrm>
            <a:off x="8600824" y="5592891"/>
            <a:ext cx="3261139" cy="230832"/>
          </a:xfrm>
          <a:prstGeom prst="rect">
            <a:avLst/>
          </a:prstGeom>
          <a:noFill/>
        </p:spPr>
        <p:txBody>
          <a:bodyPr wrap="square" rtlCol="0">
            <a:spAutoFit/>
          </a:bodyPr>
          <a:lstStyle/>
          <a:p>
            <a:pPr algn="ctr"/>
            <a:r>
              <a:rPr lang="ja-JP" altLang="en-US" sz="900" b="1" dirty="0">
                <a:latin typeface="+mn-ea"/>
              </a:rPr>
              <a:t>タイアップページに誘導</a:t>
            </a:r>
            <a:endParaRPr kumimoji="1" lang="ja-JP" altLang="en-US" sz="900" b="1" dirty="0">
              <a:latin typeface="+mn-ea"/>
            </a:endParaRPr>
          </a:p>
        </p:txBody>
      </p:sp>
      <p:sp>
        <p:nvSpPr>
          <p:cNvPr id="71" name="テキスト ボックス 70">
            <a:extLst>
              <a:ext uri="{FF2B5EF4-FFF2-40B4-BE49-F238E27FC236}">
                <a16:creationId xmlns:a16="http://schemas.microsoft.com/office/drawing/2014/main" id="{70F4742A-67F5-7D7A-7C42-758130FDFE71}"/>
              </a:ext>
            </a:extLst>
          </p:cNvPr>
          <p:cNvSpPr txBox="1"/>
          <p:nvPr/>
        </p:nvSpPr>
        <p:spPr>
          <a:xfrm>
            <a:off x="797754" y="5618291"/>
            <a:ext cx="3261139" cy="230832"/>
          </a:xfrm>
          <a:prstGeom prst="rect">
            <a:avLst/>
          </a:prstGeom>
          <a:noFill/>
        </p:spPr>
        <p:txBody>
          <a:bodyPr wrap="square" rtlCol="0">
            <a:spAutoFit/>
          </a:bodyPr>
          <a:lstStyle/>
          <a:p>
            <a:pPr algn="ctr"/>
            <a:r>
              <a:rPr lang="ja-JP" altLang="en-US" sz="900" b="1" dirty="0">
                <a:latin typeface="+mn-ea"/>
              </a:rPr>
              <a:t>リーチしたいターゲットをセグメント</a:t>
            </a:r>
            <a:endParaRPr kumimoji="1" lang="ja-JP" altLang="en-US" sz="900" b="1" dirty="0">
              <a:latin typeface="+mn-ea"/>
            </a:endParaRPr>
          </a:p>
        </p:txBody>
      </p:sp>
      <p:sp>
        <p:nvSpPr>
          <p:cNvPr id="77" name="テキスト ボックス 76">
            <a:extLst>
              <a:ext uri="{FF2B5EF4-FFF2-40B4-BE49-F238E27FC236}">
                <a16:creationId xmlns:a16="http://schemas.microsoft.com/office/drawing/2014/main" id="{020D955C-B2ED-30EF-C391-8600B7821997}"/>
              </a:ext>
            </a:extLst>
          </p:cNvPr>
          <p:cNvSpPr txBox="1"/>
          <p:nvPr/>
        </p:nvSpPr>
        <p:spPr>
          <a:xfrm>
            <a:off x="4648419" y="6096677"/>
            <a:ext cx="3636319" cy="636328"/>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kumimoji="1" lang="en-US" altLang="ja-JP" sz="1400" b="1" dirty="0">
                <a:solidFill>
                  <a:srgbClr val="231814"/>
                </a:solidFill>
                <a:latin typeface="メイリオ" panose="020B0604030504040204" pitchFamily="50" charset="-128"/>
                <a:ea typeface="メイリオ" panose="020B0604030504040204" pitchFamily="50" charset="-128"/>
              </a:rPr>
              <a:t>T</a:t>
            </a:r>
            <a:r>
              <a:rPr kumimoji="1" lang="ja-JP" altLang="en-US" sz="1400" b="1" dirty="0">
                <a:solidFill>
                  <a:srgbClr val="231814"/>
                </a:solidFill>
                <a:latin typeface="メイリオ" panose="020B0604030504040204" pitchFamily="50" charset="-128"/>
                <a:ea typeface="メイリオ" panose="020B0604030504040204" pitchFamily="50" charset="-128"/>
              </a:rPr>
              <a:t>ポイントをフックにタイアップページに誘導</a:t>
            </a:r>
            <a:endParaRPr kumimoji="1" lang="en-US" altLang="ja-JP" sz="1400" b="1" dirty="0">
              <a:solidFill>
                <a:srgbClr val="231814"/>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B4329996-5BC8-5675-EF1A-B2423703B912}"/>
              </a:ext>
            </a:extLst>
          </p:cNvPr>
          <p:cNvSpPr txBox="1"/>
          <p:nvPr/>
        </p:nvSpPr>
        <p:spPr>
          <a:xfrm>
            <a:off x="391059" y="6020477"/>
            <a:ext cx="4085691" cy="916405"/>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kumimoji="1" lang="ja-JP" altLang="en-US" sz="1400" b="1" dirty="0">
                <a:solidFill>
                  <a:srgbClr val="231814"/>
                </a:solidFill>
                <a:latin typeface="メイリオ" panose="020B0604030504040204" pitchFamily="50" charset="-128"/>
                <a:ea typeface="メイリオ" panose="020B0604030504040204" pitchFamily="50" charset="-128"/>
              </a:rPr>
              <a:t>購買データを元にした詳細なターゲティング</a:t>
            </a:r>
            <a:endParaRPr kumimoji="1"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r>
              <a:rPr lang="ja-JP" altLang="en-US" sz="1400" b="1" dirty="0">
                <a:solidFill>
                  <a:srgbClr val="231814"/>
                </a:solidFill>
                <a:latin typeface="メイリオ" panose="020B0604030504040204" pitchFamily="50" charset="-128"/>
                <a:ea typeface="メイリオ" panose="020B0604030504040204" pitchFamily="50" charset="-128"/>
              </a:rPr>
              <a:t>子持ち層への的確なアプローチ</a:t>
            </a:r>
            <a:endParaRPr kumimoji="1"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endParaRPr kumimoji="1" lang="en-US" altLang="ja-JP" sz="1400" b="1" dirty="0">
              <a:solidFill>
                <a:srgbClr val="231814"/>
              </a:solidFill>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7AAAD483-0CCD-F87C-7E4D-693F217D05CB}"/>
              </a:ext>
            </a:extLst>
          </p:cNvPr>
          <p:cNvSpPr txBox="1"/>
          <p:nvPr/>
        </p:nvSpPr>
        <p:spPr>
          <a:xfrm>
            <a:off x="8441272" y="6096677"/>
            <a:ext cx="3731612" cy="636328"/>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lang="ja-JP" altLang="en-US" sz="1400" b="1" dirty="0">
                <a:solidFill>
                  <a:srgbClr val="231814"/>
                </a:solidFill>
                <a:latin typeface="メイリオ" panose="020B0604030504040204" pitchFamily="50" charset="-128"/>
                <a:ea typeface="メイリオ" panose="020B0604030504040204" pitchFamily="50" charset="-128"/>
              </a:rPr>
              <a:t>タイアップページに設定したセグメントを送客し認知を促す</a:t>
            </a:r>
            <a:endParaRPr lang="en-US" altLang="ja-JP" sz="1400" b="1" dirty="0">
              <a:solidFill>
                <a:srgbClr val="231814"/>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8B7EBAC8-EAEC-D4E5-0A8C-F49BE84C5AF9}"/>
              </a:ext>
            </a:extLst>
          </p:cNvPr>
          <p:cNvPicPr>
            <a:picLocks noChangeAspect="1"/>
          </p:cNvPicPr>
          <p:nvPr/>
        </p:nvPicPr>
        <p:blipFill>
          <a:blip r:embed="rId5"/>
          <a:stretch>
            <a:fillRect/>
          </a:stretch>
        </p:blipFill>
        <p:spPr>
          <a:xfrm>
            <a:off x="8609859" y="2862567"/>
            <a:ext cx="1570253" cy="2345184"/>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4891CBA6-21B3-9C7B-577E-0120B3BFC333}"/>
              </a:ext>
            </a:extLst>
          </p:cNvPr>
          <p:cNvPicPr>
            <a:picLocks noChangeAspect="1"/>
          </p:cNvPicPr>
          <p:nvPr/>
        </p:nvPicPr>
        <p:blipFill>
          <a:blip r:embed="rId6"/>
          <a:stretch>
            <a:fillRect/>
          </a:stretch>
        </p:blipFill>
        <p:spPr>
          <a:xfrm>
            <a:off x="10307078" y="2868657"/>
            <a:ext cx="1568285" cy="2451032"/>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45461727-0404-C7F7-A01B-885D801AEA6A}"/>
              </a:ext>
            </a:extLst>
          </p:cNvPr>
          <p:cNvPicPr>
            <a:picLocks noChangeAspect="1"/>
          </p:cNvPicPr>
          <p:nvPr/>
        </p:nvPicPr>
        <p:blipFill rotWithShape="1">
          <a:blip r:embed="rId7"/>
          <a:srcRect b="13706"/>
          <a:stretch/>
        </p:blipFill>
        <p:spPr>
          <a:xfrm>
            <a:off x="4801486" y="3032776"/>
            <a:ext cx="3239207" cy="2470082"/>
          </a:xfrm>
          <a:prstGeom prst="rect">
            <a:avLst/>
          </a:prstGeom>
        </p:spPr>
      </p:pic>
      <p:grpSp>
        <p:nvGrpSpPr>
          <p:cNvPr id="24" name="グループ化 23">
            <a:extLst>
              <a:ext uri="{FF2B5EF4-FFF2-40B4-BE49-F238E27FC236}">
                <a16:creationId xmlns:a16="http://schemas.microsoft.com/office/drawing/2014/main" id="{DDCD0B85-6039-2B07-F508-3B6BFA798A86}"/>
              </a:ext>
            </a:extLst>
          </p:cNvPr>
          <p:cNvGrpSpPr/>
          <p:nvPr/>
        </p:nvGrpSpPr>
        <p:grpSpPr>
          <a:xfrm>
            <a:off x="4821997" y="2337682"/>
            <a:ext cx="3452718" cy="561051"/>
            <a:chOff x="4821997" y="4395082"/>
            <a:chExt cx="3452718" cy="561051"/>
          </a:xfrm>
        </p:grpSpPr>
        <p:sp>
          <p:nvSpPr>
            <p:cNvPr id="12" name="テキスト ボックス 11">
              <a:extLst>
                <a:ext uri="{FF2B5EF4-FFF2-40B4-BE49-F238E27FC236}">
                  <a16:creationId xmlns:a16="http://schemas.microsoft.com/office/drawing/2014/main" id="{59494DD9-45D4-58C0-671D-A99261A38364}"/>
                </a:ext>
              </a:extLst>
            </p:cNvPr>
            <p:cNvSpPr txBox="1"/>
            <p:nvPr/>
          </p:nvSpPr>
          <p:spPr>
            <a:xfrm>
              <a:off x="4909420" y="4395082"/>
              <a:ext cx="3365295" cy="561051"/>
            </a:xfrm>
            <a:prstGeom prst="rect">
              <a:avLst/>
            </a:prstGeom>
            <a:noFill/>
          </p:spPr>
          <p:txBody>
            <a:bodyPr wrap="square" rtlCol="0">
              <a:spAutoFit/>
            </a:bodyPr>
            <a:lstStyle/>
            <a:p>
              <a:pPr>
                <a:lnSpc>
                  <a:spcPct val="130000"/>
                </a:lnSpc>
              </a:pPr>
              <a:r>
                <a:rPr lang="ja-JP" altLang="en-US" sz="800" b="1" dirty="0">
                  <a:solidFill>
                    <a:srgbClr val="231814"/>
                  </a:solidFill>
                  <a:latin typeface="+mn-ea"/>
                  <a:cs typeface="Meiryo UI" pitchFamily="50" charset="-128"/>
                </a:rPr>
                <a:t>ターゲットのデバイスへ</a:t>
              </a:r>
              <a:r>
                <a:rPr lang="en-US" altLang="ja-JP" sz="800" b="1" dirty="0">
                  <a:solidFill>
                    <a:srgbClr val="231814"/>
                  </a:solidFill>
                  <a:latin typeface="+mn-ea"/>
                  <a:cs typeface="Meiryo UI" pitchFamily="50" charset="-128"/>
                </a:rPr>
                <a:t>1</a:t>
              </a:r>
              <a:r>
                <a:rPr lang="ja-JP" altLang="en-US" sz="800" b="1" dirty="0">
                  <a:solidFill>
                    <a:srgbClr val="231814"/>
                  </a:solidFill>
                  <a:latin typeface="+mn-ea"/>
                  <a:cs typeface="Meiryo UI" pitchFamily="50" charset="-128"/>
                </a:rPr>
                <a:t>社独占広告を配信が可能</a:t>
              </a:r>
              <a:endParaRPr lang="en-US" altLang="ja-JP" sz="800" b="1" dirty="0">
                <a:solidFill>
                  <a:srgbClr val="231814"/>
                </a:solidFill>
                <a:latin typeface="+mn-ea"/>
                <a:cs typeface="Meiryo UI" pitchFamily="50" charset="-128"/>
              </a:endParaRPr>
            </a:p>
            <a:p>
              <a:pPr>
                <a:lnSpc>
                  <a:spcPct val="130000"/>
                </a:lnSpc>
              </a:pPr>
              <a:r>
                <a:rPr kumimoji="1" lang="ja-JP" altLang="en-US" sz="800" b="1" dirty="0">
                  <a:solidFill>
                    <a:srgbClr val="231814"/>
                  </a:solidFill>
                  <a:latin typeface="+mn-ea"/>
                </a:rPr>
                <a:t>最大</a:t>
              </a:r>
              <a:r>
                <a:rPr kumimoji="1" lang="en-US" altLang="ja-JP" sz="800" b="1" dirty="0">
                  <a:solidFill>
                    <a:srgbClr val="231814"/>
                  </a:solidFill>
                  <a:latin typeface="+mn-ea"/>
                </a:rPr>
                <a:t>2,294</a:t>
              </a:r>
              <a:r>
                <a:rPr kumimoji="1" lang="ja-JP" altLang="en-US" sz="800" b="1" dirty="0">
                  <a:solidFill>
                    <a:srgbClr val="231814"/>
                  </a:solidFill>
                  <a:latin typeface="+mn-ea"/>
                </a:rPr>
                <a:t>万人の中から最適なターゲットの絞り込みが可能</a:t>
              </a:r>
              <a:endParaRPr kumimoji="1" lang="en-US" altLang="ja-JP" sz="800" b="1" dirty="0">
                <a:solidFill>
                  <a:srgbClr val="231814"/>
                </a:solidFill>
                <a:latin typeface="+mn-ea"/>
              </a:endParaRPr>
            </a:p>
            <a:p>
              <a:pPr>
                <a:lnSpc>
                  <a:spcPct val="130000"/>
                </a:lnSpc>
              </a:pPr>
              <a:r>
                <a:rPr kumimoji="1" lang="ja-JP" altLang="en-US" sz="800" b="1" dirty="0">
                  <a:solidFill>
                    <a:srgbClr val="231814"/>
                  </a:solidFill>
                  <a:latin typeface="+mn-ea"/>
                </a:rPr>
                <a:t>配信形式（</a:t>
              </a:r>
              <a:r>
                <a:rPr kumimoji="1" lang="en-US" altLang="ja-JP" sz="800" b="1" dirty="0">
                  <a:solidFill>
                    <a:srgbClr val="231814"/>
                  </a:solidFill>
                  <a:latin typeface="+mn-ea"/>
                </a:rPr>
                <a:t>HTML</a:t>
              </a:r>
              <a:r>
                <a:rPr kumimoji="1" lang="ja-JP" altLang="en-US" sz="800" b="1" dirty="0">
                  <a:solidFill>
                    <a:srgbClr val="231814"/>
                  </a:solidFill>
                  <a:latin typeface="+mn-ea"/>
                </a:rPr>
                <a:t>・テキスト）は広告主様のご希望により変更可能</a:t>
              </a:r>
            </a:p>
          </p:txBody>
        </p:sp>
        <p:grpSp>
          <p:nvGrpSpPr>
            <p:cNvPr id="13" name="グループ化 12">
              <a:extLst>
                <a:ext uri="{FF2B5EF4-FFF2-40B4-BE49-F238E27FC236}">
                  <a16:creationId xmlns:a16="http://schemas.microsoft.com/office/drawing/2014/main" id="{2E8CE078-8A04-B57C-91E4-7C8355F2A271}"/>
                </a:ext>
              </a:extLst>
            </p:cNvPr>
            <p:cNvGrpSpPr/>
            <p:nvPr/>
          </p:nvGrpSpPr>
          <p:grpSpPr>
            <a:xfrm>
              <a:off x="4821997" y="4462135"/>
              <a:ext cx="106473" cy="420184"/>
              <a:chOff x="2681016" y="5352883"/>
              <a:chExt cx="216000" cy="852424"/>
            </a:xfrm>
          </p:grpSpPr>
          <p:pic>
            <p:nvPicPr>
              <p:cNvPr id="14" name="図 13" descr="挿絵, 記号 が含まれている画像&#10;&#10;自動的に生成された説明">
                <a:extLst>
                  <a:ext uri="{FF2B5EF4-FFF2-40B4-BE49-F238E27FC236}">
                    <a16:creationId xmlns:a16="http://schemas.microsoft.com/office/drawing/2014/main" id="{C0D58EE4-13D4-DCB6-CF23-0C1A57ED03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81016" y="5352883"/>
                <a:ext cx="216000" cy="216000"/>
              </a:xfrm>
              <a:prstGeom prst="rect">
                <a:avLst/>
              </a:prstGeom>
            </p:spPr>
          </p:pic>
          <p:pic>
            <p:nvPicPr>
              <p:cNvPr id="15" name="図 14" descr="挿絵, 記号 が含まれている画像&#10;&#10;自動的に生成された説明">
                <a:extLst>
                  <a:ext uri="{FF2B5EF4-FFF2-40B4-BE49-F238E27FC236}">
                    <a16:creationId xmlns:a16="http://schemas.microsoft.com/office/drawing/2014/main" id="{C205D3C2-2E3D-A30E-FB9E-0723E2CD0E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81016" y="5671095"/>
                <a:ext cx="216000" cy="216000"/>
              </a:xfrm>
              <a:prstGeom prst="rect">
                <a:avLst/>
              </a:prstGeom>
            </p:spPr>
          </p:pic>
          <p:pic>
            <p:nvPicPr>
              <p:cNvPr id="16" name="図 15" descr="挿絵, 記号 が含まれている画像&#10;&#10;自動的に生成された説明">
                <a:extLst>
                  <a:ext uri="{FF2B5EF4-FFF2-40B4-BE49-F238E27FC236}">
                    <a16:creationId xmlns:a16="http://schemas.microsoft.com/office/drawing/2014/main" id="{9C569004-98BA-6F5A-0855-6DDD96CBA8D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81016" y="5989307"/>
                <a:ext cx="216000" cy="216000"/>
              </a:xfrm>
              <a:prstGeom prst="rect">
                <a:avLst/>
              </a:prstGeom>
            </p:spPr>
          </p:pic>
        </p:grpSp>
      </p:grpSp>
      <p:pic>
        <p:nvPicPr>
          <p:cNvPr id="18" name="図 17" descr="挿絵, 抽象 が含まれている画像&#10;&#10;自動的に生成された説明">
            <a:extLst>
              <a:ext uri="{FF2B5EF4-FFF2-40B4-BE49-F238E27FC236}">
                <a16:creationId xmlns:a16="http://schemas.microsoft.com/office/drawing/2014/main" id="{2918D285-79FF-9296-CCBA-D6AB810A19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7016" y="2464419"/>
            <a:ext cx="1395938" cy="289859"/>
          </a:xfrm>
          <a:prstGeom prst="rect">
            <a:avLst/>
          </a:prstGeom>
        </p:spPr>
      </p:pic>
      <p:pic>
        <p:nvPicPr>
          <p:cNvPr id="21" name="図 20" descr="ロゴ&#10;&#10;自動的に生成された説明">
            <a:extLst>
              <a:ext uri="{FF2B5EF4-FFF2-40B4-BE49-F238E27FC236}">
                <a16:creationId xmlns:a16="http://schemas.microsoft.com/office/drawing/2014/main" id="{785421B7-7BDC-DF4C-FF68-923F911CF7D2}"/>
              </a:ext>
            </a:extLst>
          </p:cNvPr>
          <p:cNvPicPr>
            <a:picLocks noChangeAspect="1"/>
          </p:cNvPicPr>
          <p:nvPr/>
        </p:nvPicPr>
        <p:blipFill rotWithShape="1">
          <a:blip r:embed="rId10">
            <a:extLst>
              <a:ext uri="{28A0092B-C50C-407E-A947-70E740481C1C}">
                <a14:useLocalDpi xmlns:a14="http://schemas.microsoft.com/office/drawing/2010/main" val="0"/>
              </a:ext>
            </a:extLst>
          </a:blip>
          <a:srcRect l="10185" t="39259" r="10185" b="39584"/>
          <a:stretch/>
        </p:blipFill>
        <p:spPr>
          <a:xfrm>
            <a:off x="10514142" y="2447635"/>
            <a:ext cx="1154157" cy="306643"/>
          </a:xfrm>
          <a:prstGeom prst="rect">
            <a:avLst/>
          </a:prstGeom>
        </p:spPr>
      </p:pic>
      <p:sp>
        <p:nvSpPr>
          <p:cNvPr id="23" name="テキスト ボックス 22">
            <a:extLst>
              <a:ext uri="{FF2B5EF4-FFF2-40B4-BE49-F238E27FC236}">
                <a16:creationId xmlns:a16="http://schemas.microsoft.com/office/drawing/2014/main" id="{CA4507FA-6E79-DB2C-AC53-7F097E239451}"/>
              </a:ext>
            </a:extLst>
          </p:cNvPr>
          <p:cNvSpPr txBox="1"/>
          <p:nvPr/>
        </p:nvSpPr>
        <p:spPr>
          <a:xfrm>
            <a:off x="4779554" y="5549041"/>
            <a:ext cx="3261139" cy="369332"/>
          </a:xfrm>
          <a:prstGeom prst="rect">
            <a:avLst/>
          </a:prstGeom>
          <a:noFill/>
        </p:spPr>
        <p:txBody>
          <a:bodyPr wrap="square" rtlCol="0">
            <a:spAutoFit/>
          </a:bodyPr>
          <a:lstStyle/>
          <a:p>
            <a:pPr algn="ctr"/>
            <a:r>
              <a:rPr kumimoji="1" lang="ja-JP" altLang="en-US" sz="900" b="1" dirty="0">
                <a:latin typeface="+mn-ea"/>
              </a:rPr>
              <a:t>タイアップページへのリンククリックで</a:t>
            </a:r>
            <a:endParaRPr kumimoji="1" lang="en-US" altLang="ja-JP" sz="900" b="1" dirty="0">
              <a:latin typeface="+mn-ea"/>
            </a:endParaRPr>
          </a:p>
          <a:p>
            <a:pPr algn="ctr"/>
            <a:r>
              <a:rPr lang="en-US" altLang="ja-JP" sz="900" b="1" dirty="0">
                <a:latin typeface="+mn-ea"/>
              </a:rPr>
              <a:t>T</a:t>
            </a:r>
            <a:r>
              <a:rPr lang="ja-JP" altLang="en-US" sz="900" b="1" dirty="0">
                <a:latin typeface="+mn-ea"/>
              </a:rPr>
              <a:t>ポイントをプレゼント</a:t>
            </a:r>
            <a:endParaRPr kumimoji="1" lang="ja-JP" altLang="en-US" sz="900" b="1" dirty="0">
              <a:latin typeface="+mn-ea"/>
            </a:endParaRPr>
          </a:p>
        </p:txBody>
      </p:sp>
      <p:sp>
        <p:nvSpPr>
          <p:cNvPr id="25" name="テキスト ボックス 24">
            <a:extLst>
              <a:ext uri="{FF2B5EF4-FFF2-40B4-BE49-F238E27FC236}">
                <a16:creationId xmlns:a16="http://schemas.microsoft.com/office/drawing/2014/main" id="{9DE73296-2A33-C706-0124-C69EAE4B5B5C}"/>
              </a:ext>
            </a:extLst>
          </p:cNvPr>
          <p:cNvSpPr txBox="1"/>
          <p:nvPr/>
        </p:nvSpPr>
        <p:spPr>
          <a:xfrm>
            <a:off x="9708911" y="5748537"/>
            <a:ext cx="1047990" cy="169277"/>
          </a:xfrm>
          <a:prstGeom prst="rect">
            <a:avLst/>
          </a:prstGeom>
          <a:noFill/>
        </p:spPr>
        <p:txBody>
          <a:bodyPr wrap="square" rtlCol="0">
            <a:spAutoFit/>
          </a:bodyPr>
          <a:lstStyle/>
          <a:p>
            <a:r>
              <a:rPr lang="en-US" altLang="ja-JP" sz="500" b="1" dirty="0">
                <a:latin typeface="+mn-ea"/>
              </a:rPr>
              <a:t>※LP</a:t>
            </a:r>
            <a:r>
              <a:rPr lang="ja-JP" altLang="en-US" sz="500" b="1" dirty="0">
                <a:latin typeface="+mn-ea"/>
              </a:rPr>
              <a:t>は</a:t>
            </a:r>
            <a:r>
              <a:rPr lang="en-US" altLang="ja-JP" sz="500" b="1" dirty="0">
                <a:latin typeface="+mn-ea"/>
              </a:rPr>
              <a:t>1</a:t>
            </a:r>
            <a:r>
              <a:rPr lang="ja-JP" altLang="en-US" sz="500" b="1" dirty="0">
                <a:latin typeface="+mn-ea"/>
              </a:rPr>
              <a:t>サイトのみ設定可能</a:t>
            </a:r>
            <a:endParaRPr kumimoji="1" lang="ja-JP" altLang="en-US" sz="500" b="1" dirty="0">
              <a:latin typeface="+mn-ea"/>
            </a:endParaRPr>
          </a:p>
        </p:txBody>
      </p:sp>
      <p:sp>
        <p:nvSpPr>
          <p:cNvPr id="26" name="テキスト ボックス 25">
            <a:extLst>
              <a:ext uri="{FF2B5EF4-FFF2-40B4-BE49-F238E27FC236}">
                <a16:creationId xmlns:a16="http://schemas.microsoft.com/office/drawing/2014/main" id="{AE79F64D-C5C7-5F90-BB49-8FAB62F48BC9}"/>
              </a:ext>
            </a:extLst>
          </p:cNvPr>
          <p:cNvSpPr txBox="1"/>
          <p:nvPr/>
        </p:nvSpPr>
        <p:spPr>
          <a:xfrm>
            <a:off x="-19116" y="555665"/>
            <a:ext cx="12192000" cy="830997"/>
          </a:xfrm>
          <a:prstGeom prst="rect">
            <a:avLst/>
          </a:prstGeom>
          <a:noFill/>
        </p:spPr>
        <p:txBody>
          <a:bodyPr wrap="square" rtlCol="0">
            <a:spAutoFit/>
          </a:bodyPr>
          <a:lstStyle/>
          <a:p>
            <a:pPr algn="ctr"/>
            <a:r>
              <a:rPr lang="en-US" altLang="ja-JP" sz="2400" b="1" dirty="0">
                <a:latin typeface="Meiryo UI" panose="020B0604030504040204" pitchFamily="50" charset="-128"/>
                <a:ea typeface="Meiryo UI" panose="020B0604030504040204" pitchFamily="50" charset="-128"/>
              </a:rPr>
              <a:t>CCC</a:t>
            </a:r>
            <a:r>
              <a:rPr lang="ja-JP" altLang="en-US" sz="2400" b="1" dirty="0">
                <a:latin typeface="Meiryo UI" panose="020B0604030504040204" pitchFamily="50" charset="-128"/>
                <a:ea typeface="Meiryo UI" panose="020B0604030504040204" pitchFamily="50" charset="-128"/>
              </a:rPr>
              <a:t>グループの強みを活かし、</a:t>
            </a:r>
            <a:endParaRPr lang="en-US" altLang="ja-JP" sz="2400" b="1" dirty="0">
              <a:latin typeface="Meiryo UI" panose="020B0604030504040204" pitchFamily="50" charset="-128"/>
              <a:ea typeface="Meiryo UI" panose="020B0604030504040204" pitchFamily="50" charset="-128"/>
            </a:endParaRPr>
          </a:p>
          <a:p>
            <a:pPr algn="ctr"/>
            <a:r>
              <a:rPr lang="en-US" altLang="ja-JP" sz="2400" b="1" dirty="0">
                <a:latin typeface="Meiryo UI" panose="020B0604030504040204" pitchFamily="50" charset="-128"/>
                <a:ea typeface="Meiryo UI" panose="020B0604030504040204" pitchFamily="50" charset="-128"/>
              </a:rPr>
              <a:t>T</a:t>
            </a:r>
            <a:r>
              <a:rPr lang="ja-JP" altLang="en-US" sz="2400" b="1" dirty="0">
                <a:latin typeface="Meiryo UI" panose="020B0604030504040204" pitchFamily="50" charset="-128"/>
                <a:ea typeface="Meiryo UI" panose="020B0604030504040204" pitchFamily="50" charset="-128"/>
              </a:rPr>
              <a:t>ポイントを活用してターゲットを絞りこみ、タイアップ記事へ誘導致します。</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189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13</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ja-JP" altLang="en-US" sz="2800" b="1" dirty="0">
                <a:solidFill>
                  <a:schemeClr val="bg1"/>
                </a:solidFill>
                <a:latin typeface="Meiryo UI" panose="020B0604030504040204" pitchFamily="50" charset="-128"/>
                <a:ea typeface="Meiryo UI" panose="020B0604030504040204" pitchFamily="50" charset="-128"/>
              </a:rPr>
              <a:t>イベント協賛特別パッケージのご案内</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C35107A-E864-C148-989D-7E64697E4CE0}"/>
              </a:ext>
            </a:extLst>
          </p:cNvPr>
          <p:cNvSpPr txBox="1"/>
          <p:nvPr/>
        </p:nvSpPr>
        <p:spPr>
          <a:xfrm>
            <a:off x="165100" y="583577"/>
            <a:ext cx="4546600"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料金メニュー</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4B13CF05-C311-3773-5FCD-B2C285CA5678}"/>
              </a:ext>
            </a:extLst>
          </p:cNvPr>
          <p:cNvGraphicFramePr>
            <a:graphicFrameLocks noGrp="1"/>
          </p:cNvGraphicFramePr>
          <p:nvPr>
            <p:extLst>
              <p:ext uri="{D42A27DB-BD31-4B8C-83A1-F6EECF244321}">
                <p14:modId xmlns:p14="http://schemas.microsoft.com/office/powerpoint/2010/main" val="734751484"/>
              </p:ext>
            </p:extLst>
          </p:nvPr>
        </p:nvGraphicFramePr>
        <p:xfrm>
          <a:off x="439271" y="952909"/>
          <a:ext cx="11456895" cy="5172636"/>
        </p:xfrm>
        <a:graphic>
          <a:graphicData uri="http://schemas.openxmlformats.org/drawingml/2006/table">
            <a:tbl>
              <a:tblPr/>
              <a:tblGrid>
                <a:gridCol w="1073659">
                  <a:extLst>
                    <a:ext uri="{9D8B030D-6E8A-4147-A177-3AD203B41FA5}">
                      <a16:colId xmlns:a16="http://schemas.microsoft.com/office/drawing/2014/main" val="2208230595"/>
                    </a:ext>
                  </a:extLst>
                </a:gridCol>
                <a:gridCol w="1522150">
                  <a:extLst>
                    <a:ext uri="{9D8B030D-6E8A-4147-A177-3AD203B41FA5}">
                      <a16:colId xmlns:a16="http://schemas.microsoft.com/office/drawing/2014/main" val="1656426222"/>
                    </a:ext>
                  </a:extLst>
                </a:gridCol>
                <a:gridCol w="1223156">
                  <a:extLst>
                    <a:ext uri="{9D8B030D-6E8A-4147-A177-3AD203B41FA5}">
                      <a16:colId xmlns:a16="http://schemas.microsoft.com/office/drawing/2014/main" val="858537221"/>
                    </a:ext>
                  </a:extLst>
                </a:gridCol>
                <a:gridCol w="1223156">
                  <a:extLst>
                    <a:ext uri="{9D8B030D-6E8A-4147-A177-3AD203B41FA5}">
                      <a16:colId xmlns:a16="http://schemas.microsoft.com/office/drawing/2014/main" val="2456245939"/>
                    </a:ext>
                  </a:extLst>
                </a:gridCol>
                <a:gridCol w="1223156">
                  <a:extLst>
                    <a:ext uri="{9D8B030D-6E8A-4147-A177-3AD203B41FA5}">
                      <a16:colId xmlns:a16="http://schemas.microsoft.com/office/drawing/2014/main" val="991388645"/>
                    </a:ext>
                  </a:extLst>
                </a:gridCol>
                <a:gridCol w="1223156">
                  <a:extLst>
                    <a:ext uri="{9D8B030D-6E8A-4147-A177-3AD203B41FA5}">
                      <a16:colId xmlns:a16="http://schemas.microsoft.com/office/drawing/2014/main" val="2174923060"/>
                    </a:ext>
                  </a:extLst>
                </a:gridCol>
                <a:gridCol w="1223156">
                  <a:extLst>
                    <a:ext uri="{9D8B030D-6E8A-4147-A177-3AD203B41FA5}">
                      <a16:colId xmlns:a16="http://schemas.microsoft.com/office/drawing/2014/main" val="3193552729"/>
                    </a:ext>
                  </a:extLst>
                </a:gridCol>
                <a:gridCol w="1223156">
                  <a:extLst>
                    <a:ext uri="{9D8B030D-6E8A-4147-A177-3AD203B41FA5}">
                      <a16:colId xmlns:a16="http://schemas.microsoft.com/office/drawing/2014/main" val="2453536742"/>
                    </a:ext>
                  </a:extLst>
                </a:gridCol>
                <a:gridCol w="1522150">
                  <a:extLst>
                    <a:ext uri="{9D8B030D-6E8A-4147-A177-3AD203B41FA5}">
                      <a16:colId xmlns:a16="http://schemas.microsoft.com/office/drawing/2014/main" val="754355877"/>
                    </a:ext>
                  </a:extLst>
                </a:gridCol>
              </a:tblGrid>
              <a:tr h="862106">
                <a:tc rowSpan="2">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メニュー</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グロス料金</a:t>
                      </a:r>
                      <a:br>
                        <a:rPr lang="ja-JP" altLang="en-US" sz="1200" b="1" i="0" u="none" strike="noStrike">
                          <a:solidFill>
                            <a:srgbClr val="000000"/>
                          </a:solidFill>
                          <a:effectLst/>
                          <a:latin typeface="メイリオ" panose="020B0604030504040204" pitchFamily="50" charset="-128"/>
                          <a:ea typeface="メイリオ" panose="020B0604030504040204" pitchFamily="50" charset="-128"/>
                        </a:rPr>
                      </a:b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税抜き</a:t>
                      </a: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2">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協賛プラン①イベント参加</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tc gridSpan="2">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協賛プラン②タイアップセット</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tc gridSpan="2">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協賛プラン③事前告知・</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事後レポート</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協賛プラン④</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10515776"/>
                  </a:ext>
                </a:extLst>
              </a:tr>
              <a:tr h="86210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ソリューション紹介</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ブース設置</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Baby-mo</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ニューズ</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ウィーク</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Baby-mo</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ニューズ</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ウィーク</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ブーストメール</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20523140"/>
                  </a:ext>
                </a:extLst>
              </a:tr>
              <a:tr h="862106">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PLAN A</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¥4,000,000</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410237567"/>
                  </a:ext>
                </a:extLst>
              </a:tr>
              <a:tr h="862106">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PLAN B</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¥3,000,000</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690916228"/>
                  </a:ext>
                </a:extLst>
              </a:tr>
              <a:tr h="862106">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PLAN C</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¥2,000,000</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72575165"/>
                  </a:ext>
                </a:extLst>
              </a:tr>
              <a:tr h="862106">
                <a:tc>
                  <a:txBody>
                    <a:bodyPr/>
                    <a:lstStyle/>
                    <a:p>
                      <a:pPr algn="ctr" fontAlgn="ctr"/>
                      <a:r>
                        <a:rPr lang="en-US" sz="1200" b="1" i="0" u="none" strike="noStrike">
                          <a:solidFill>
                            <a:srgbClr val="000000"/>
                          </a:solidFill>
                          <a:effectLst/>
                          <a:latin typeface="メイリオ" panose="020B0604030504040204" pitchFamily="50" charset="-128"/>
                          <a:ea typeface="メイリオ" panose="020B0604030504040204" pitchFamily="50" charset="-128"/>
                        </a:rPr>
                        <a:t>PLAN D</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¥1,000,000</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〇</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471" marR="6471" marT="6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982454007"/>
                  </a:ext>
                </a:extLst>
              </a:tr>
            </a:tbl>
          </a:graphicData>
        </a:graphic>
      </p:graphicFrame>
      <p:sp>
        <p:nvSpPr>
          <p:cNvPr id="3" name="テキスト ボックス 2">
            <a:extLst>
              <a:ext uri="{FF2B5EF4-FFF2-40B4-BE49-F238E27FC236}">
                <a16:creationId xmlns:a16="http://schemas.microsoft.com/office/drawing/2014/main" id="{72B3A69F-2DD9-A35E-9729-D5A8E38B5114}"/>
              </a:ext>
            </a:extLst>
          </p:cNvPr>
          <p:cNvSpPr txBox="1"/>
          <p:nvPr/>
        </p:nvSpPr>
        <p:spPr>
          <a:xfrm>
            <a:off x="4" y="6162421"/>
            <a:ext cx="12192000" cy="557332"/>
          </a:xfrm>
          <a:prstGeom prst="rect">
            <a:avLst/>
          </a:prstGeom>
          <a:noFill/>
        </p:spPr>
        <p:txBody>
          <a:bodyPr wrap="square" rtlCol="0">
            <a:spAutoFit/>
          </a:bodyPr>
          <a:lstStyle/>
          <a:p>
            <a:pPr algn="ctr">
              <a:lnSpc>
                <a:spcPts val="4200"/>
              </a:lnSpc>
            </a:pPr>
            <a:r>
              <a:rPr kumimoji="1" lang="ja-JP" altLang="en-US" sz="2400" b="1" dirty="0">
                <a:solidFill>
                  <a:srgbClr val="0000FF"/>
                </a:solidFill>
                <a:latin typeface="Meiryo UI" panose="020B0604030504040204" pitchFamily="50" charset="-128"/>
                <a:ea typeface="Meiryo UI" panose="020B0604030504040204" pitchFamily="50" charset="-128"/>
              </a:rPr>
              <a:t>申し込み締め切り：</a:t>
            </a:r>
            <a:r>
              <a:rPr kumimoji="1" lang="en-US" altLang="ja-JP" sz="2400" b="1" dirty="0">
                <a:solidFill>
                  <a:srgbClr val="0000FF"/>
                </a:solidFill>
                <a:latin typeface="Meiryo UI" panose="020B0604030504040204" pitchFamily="50" charset="-128"/>
                <a:ea typeface="Meiryo UI" panose="020B0604030504040204" pitchFamily="50" charset="-128"/>
              </a:rPr>
              <a:t>2023</a:t>
            </a:r>
            <a:r>
              <a:rPr kumimoji="1" lang="ja-JP" altLang="en-US" sz="2400" b="1" dirty="0">
                <a:solidFill>
                  <a:srgbClr val="0000FF"/>
                </a:solidFill>
                <a:latin typeface="Meiryo UI" panose="020B0604030504040204" pitchFamily="50" charset="-128"/>
                <a:ea typeface="Meiryo UI" panose="020B0604030504040204" pitchFamily="50" charset="-128"/>
              </a:rPr>
              <a:t>年</a:t>
            </a:r>
            <a:r>
              <a:rPr kumimoji="1" lang="en-US" altLang="ja-JP" sz="2400" b="1" dirty="0">
                <a:solidFill>
                  <a:srgbClr val="0000FF"/>
                </a:solidFill>
                <a:latin typeface="Meiryo UI" panose="020B0604030504040204" pitchFamily="50" charset="-128"/>
                <a:ea typeface="Meiryo UI" panose="020B0604030504040204" pitchFamily="50" charset="-128"/>
              </a:rPr>
              <a:t>9</a:t>
            </a:r>
            <a:r>
              <a:rPr kumimoji="1" lang="ja-JP" altLang="en-US" sz="2400" b="1" dirty="0">
                <a:solidFill>
                  <a:srgbClr val="0000FF"/>
                </a:solidFill>
                <a:latin typeface="Meiryo UI" panose="020B0604030504040204" pitchFamily="50" charset="-128"/>
                <a:ea typeface="Meiryo UI" panose="020B0604030504040204" pitchFamily="50" charset="-128"/>
              </a:rPr>
              <a:t>月</a:t>
            </a:r>
            <a:r>
              <a:rPr kumimoji="1" lang="en-US" altLang="ja-JP" sz="2400" b="1" dirty="0">
                <a:solidFill>
                  <a:srgbClr val="0000FF"/>
                </a:solidFill>
                <a:latin typeface="Meiryo UI" panose="020B0604030504040204" pitchFamily="50" charset="-128"/>
                <a:ea typeface="Meiryo UI" panose="020B0604030504040204" pitchFamily="50" charset="-128"/>
              </a:rPr>
              <a:t>1</a:t>
            </a:r>
            <a:r>
              <a:rPr kumimoji="1" lang="ja-JP" altLang="en-US" sz="2400" b="1" dirty="0">
                <a:solidFill>
                  <a:srgbClr val="0000FF"/>
                </a:solidFill>
                <a:latin typeface="Meiryo UI" panose="020B0604030504040204" pitchFamily="50" charset="-128"/>
                <a:ea typeface="Meiryo UI" panose="020B0604030504040204" pitchFamily="50" charset="-128"/>
              </a:rPr>
              <a:t>日</a:t>
            </a:r>
            <a:r>
              <a:rPr kumimoji="1" lang="en-US" altLang="ja-JP" sz="2400" b="1" dirty="0">
                <a:solidFill>
                  <a:srgbClr val="0000FF"/>
                </a:solidFill>
                <a:latin typeface="Meiryo UI" panose="020B0604030504040204" pitchFamily="50" charset="-128"/>
                <a:ea typeface="Meiryo UI" panose="020B0604030504040204" pitchFamily="50" charset="-128"/>
              </a:rPr>
              <a:t>(</a:t>
            </a:r>
            <a:r>
              <a:rPr kumimoji="1" lang="ja-JP" altLang="en-US" sz="2400" b="1" dirty="0">
                <a:solidFill>
                  <a:srgbClr val="0000FF"/>
                </a:solidFill>
                <a:latin typeface="Meiryo UI" panose="020B0604030504040204" pitchFamily="50" charset="-128"/>
                <a:ea typeface="Meiryo UI" panose="020B0604030504040204" pitchFamily="50" charset="-128"/>
              </a:rPr>
              <a:t>金</a:t>
            </a:r>
            <a:r>
              <a:rPr kumimoji="1" lang="en-US" altLang="ja-JP" sz="2400" b="1" dirty="0">
                <a:solidFill>
                  <a:srgbClr val="0000FF"/>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88463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14</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en-US" altLang="ja-JP" sz="2800" b="1" dirty="0">
                <a:solidFill>
                  <a:schemeClr val="bg1"/>
                </a:solidFill>
                <a:latin typeface="Meiryo UI" panose="020B0604030504040204" pitchFamily="50" charset="-128"/>
                <a:ea typeface="Meiryo UI" panose="020B0604030504040204" pitchFamily="50" charset="-128"/>
              </a:rPr>
              <a:t>OPTION</a:t>
            </a:r>
            <a:r>
              <a:rPr lang="ja-JP" altLang="en-US" sz="2800" b="1" dirty="0">
                <a:solidFill>
                  <a:schemeClr val="bg1"/>
                </a:solidFill>
                <a:latin typeface="Meiryo UI" panose="020B0604030504040204" pitchFamily="50" charset="-128"/>
                <a:ea typeface="Meiryo UI" panose="020B0604030504040204" pitchFamily="50" charset="-128"/>
              </a:rPr>
              <a:t>：イベント参加の可能性が高いターゲットを選定した</a:t>
            </a:r>
            <a:r>
              <a:rPr lang="en-US" altLang="ja-JP" sz="2800" b="1" dirty="0">
                <a:solidFill>
                  <a:schemeClr val="bg1"/>
                </a:solidFill>
                <a:latin typeface="Meiryo UI" panose="020B0604030504040204" pitchFamily="50" charset="-128"/>
                <a:ea typeface="Meiryo UI" panose="020B0604030504040204" pitchFamily="50" charset="-128"/>
              </a:rPr>
              <a:t>DM</a:t>
            </a:r>
            <a:r>
              <a:rPr lang="ja-JP" altLang="en-US" sz="2800" b="1" dirty="0">
                <a:solidFill>
                  <a:schemeClr val="bg1"/>
                </a:solidFill>
                <a:latin typeface="Meiryo UI" panose="020B0604030504040204" pitchFamily="50" charset="-128"/>
                <a:ea typeface="Meiryo UI" panose="020B0604030504040204" pitchFamily="50" charset="-128"/>
              </a:rPr>
              <a:t>送付</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2611725"/>
            <a:ext cx="12192000" cy="1634550"/>
          </a:xfrm>
          <a:prstGeom prst="rect">
            <a:avLst/>
          </a:prstGeom>
          <a:noFill/>
        </p:spPr>
        <p:txBody>
          <a:bodyPr wrap="square" rtlCol="0">
            <a:spAutoFit/>
          </a:bodyPr>
          <a:lstStyle/>
          <a:p>
            <a:pPr algn="ctr">
              <a:lnSpc>
                <a:spcPts val="4200"/>
              </a:lnSpc>
            </a:pPr>
            <a:r>
              <a:rPr lang="en-US" altLang="ja-JP" sz="2400" b="1" dirty="0">
                <a:latin typeface="Meiryo UI" panose="020B0604030504040204" pitchFamily="50" charset="-128"/>
                <a:ea typeface="Meiryo UI" panose="020B0604030504040204" pitchFamily="50" charset="-128"/>
              </a:rPr>
              <a:t>CCC</a:t>
            </a:r>
            <a:r>
              <a:rPr lang="ja-JP" altLang="en-US" sz="2400" b="1" dirty="0">
                <a:latin typeface="Meiryo UI" panose="020B0604030504040204" pitchFamily="50" charset="-128"/>
                <a:ea typeface="Meiryo UI" panose="020B0604030504040204" pitchFamily="50" charset="-128"/>
              </a:rPr>
              <a:t>グループが保有する約</a:t>
            </a:r>
            <a:r>
              <a:rPr lang="en-US" altLang="ja-JP" sz="2400" b="1" dirty="0">
                <a:latin typeface="Meiryo UI" panose="020B0604030504040204" pitchFamily="50" charset="-128"/>
                <a:ea typeface="Meiryo UI" panose="020B0604030504040204" pitchFamily="50" charset="-128"/>
              </a:rPr>
              <a:t>7,000</a:t>
            </a:r>
            <a:r>
              <a:rPr lang="ja-JP" altLang="en-US" sz="2400" b="1" dirty="0">
                <a:latin typeface="Meiryo UI" panose="020B0604030504040204" pitchFamily="50" charset="-128"/>
                <a:ea typeface="Meiryo UI" panose="020B0604030504040204" pitchFamily="50" charset="-128"/>
              </a:rPr>
              <a:t>万人のビッグデータを活用した</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イベント参加者募集</a:t>
            </a:r>
            <a:r>
              <a:rPr lang="en-US" altLang="ja-JP" sz="2400" b="1" dirty="0">
                <a:latin typeface="Meiryo UI" panose="020B0604030504040204" pitchFamily="50" charset="-128"/>
                <a:ea typeface="Meiryo UI" panose="020B0604030504040204" pitchFamily="50" charset="-128"/>
              </a:rPr>
              <a:t>DM</a:t>
            </a:r>
            <a:r>
              <a:rPr lang="ja-JP" altLang="en-US" sz="2400" b="1" dirty="0">
                <a:latin typeface="Meiryo UI" panose="020B0604030504040204" pitchFamily="50" charset="-128"/>
                <a:ea typeface="Meiryo UI" panose="020B0604030504040204" pitchFamily="50" charset="-128"/>
              </a:rPr>
              <a:t>告知もオプションにてご提案可能です。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詳しくは担当者へご相談ください。</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861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 角を丸くする 74">
            <a:extLst>
              <a:ext uri="{FF2B5EF4-FFF2-40B4-BE49-F238E27FC236}">
                <a16:creationId xmlns:a16="http://schemas.microsoft.com/office/drawing/2014/main" id="{2DBB0C0C-1633-9AFB-28B3-F7EF2A543900}"/>
              </a:ext>
            </a:extLst>
          </p:cNvPr>
          <p:cNvSpPr/>
          <p:nvPr/>
        </p:nvSpPr>
        <p:spPr>
          <a:xfrm>
            <a:off x="8486688" y="1583136"/>
            <a:ext cx="3489412" cy="3750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74" name="図 73">
            <a:extLst>
              <a:ext uri="{FF2B5EF4-FFF2-40B4-BE49-F238E27FC236}">
                <a16:creationId xmlns:a16="http://schemas.microsoft.com/office/drawing/2014/main" id="{20410CE7-8188-59F4-29F9-BBC0D99404CD}"/>
              </a:ext>
            </a:extLst>
          </p:cNvPr>
          <p:cNvPicPr>
            <a:picLocks noChangeAspect="1"/>
          </p:cNvPicPr>
          <p:nvPr/>
        </p:nvPicPr>
        <p:blipFill>
          <a:blip r:embed="rId3"/>
          <a:stretch>
            <a:fillRect/>
          </a:stretch>
        </p:blipFill>
        <p:spPr>
          <a:xfrm>
            <a:off x="10071440" y="3594058"/>
            <a:ext cx="1829462" cy="1209805"/>
          </a:xfrm>
          <a:prstGeom prst="rect">
            <a:avLst/>
          </a:prstGeom>
        </p:spPr>
      </p:pic>
      <p:sp>
        <p:nvSpPr>
          <p:cNvPr id="22" name="四角形: 角を丸くする 21">
            <a:extLst>
              <a:ext uri="{FF2B5EF4-FFF2-40B4-BE49-F238E27FC236}">
                <a16:creationId xmlns:a16="http://schemas.microsoft.com/office/drawing/2014/main" id="{F9D9EF51-7BFF-87B9-E3FB-FAB7F6AA584D}"/>
              </a:ext>
            </a:extLst>
          </p:cNvPr>
          <p:cNvSpPr/>
          <p:nvPr/>
        </p:nvSpPr>
        <p:spPr>
          <a:xfrm>
            <a:off x="558073" y="1583136"/>
            <a:ext cx="3740504" cy="3750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15</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en-US" altLang="ja-JP" sz="2800" b="1" dirty="0">
                <a:solidFill>
                  <a:schemeClr val="bg1"/>
                </a:solidFill>
                <a:latin typeface="Meiryo UI" panose="020B0604030504040204" pitchFamily="50" charset="-128"/>
                <a:ea typeface="Meiryo UI" panose="020B0604030504040204" pitchFamily="50" charset="-128"/>
              </a:rPr>
              <a:t>OPTION</a:t>
            </a:r>
            <a:r>
              <a:rPr lang="ja-JP" altLang="en-US" sz="2800" b="1" dirty="0">
                <a:solidFill>
                  <a:schemeClr val="bg1"/>
                </a:solidFill>
                <a:latin typeface="Meiryo UI" panose="020B0604030504040204" pitchFamily="50" charset="-128"/>
                <a:ea typeface="Meiryo UI" panose="020B0604030504040204" pitchFamily="50" charset="-128"/>
              </a:rPr>
              <a:t>：</a:t>
            </a:r>
            <a:r>
              <a:rPr kumimoji="1" lang="ja-JP" altLang="en-US" sz="2800" b="1" dirty="0">
                <a:solidFill>
                  <a:schemeClr val="bg1"/>
                </a:solidFill>
                <a:latin typeface="Meiryo UI" panose="020B0604030504040204" pitchFamily="50" charset="-128"/>
                <a:ea typeface="Meiryo UI" panose="020B0604030504040204" pitchFamily="50" charset="-128"/>
              </a:rPr>
              <a:t>イベント参加見込み客へ参加者募集の</a:t>
            </a:r>
            <a:r>
              <a:rPr kumimoji="1" lang="en-US" altLang="ja-JP" sz="2800" b="1" dirty="0">
                <a:solidFill>
                  <a:schemeClr val="bg1"/>
                </a:solidFill>
                <a:latin typeface="Meiryo UI" panose="020B0604030504040204" pitchFamily="50" charset="-128"/>
                <a:ea typeface="Meiryo UI" panose="020B0604030504040204" pitchFamily="50" charset="-128"/>
              </a:rPr>
              <a:t>DM</a:t>
            </a:r>
            <a:r>
              <a:rPr kumimoji="1" lang="ja-JP" altLang="en-US" sz="2800" b="1" dirty="0">
                <a:solidFill>
                  <a:schemeClr val="bg1"/>
                </a:solidFill>
                <a:latin typeface="Meiryo UI" panose="020B0604030504040204" pitchFamily="50" charset="-128"/>
                <a:ea typeface="Meiryo UI" panose="020B0604030504040204" pitchFamily="50" charset="-128"/>
              </a:rPr>
              <a:t>送付</a:t>
            </a:r>
            <a:r>
              <a:rPr kumimoji="1" lang="en-US" altLang="ja-JP" sz="2800" b="1" dirty="0">
                <a:solidFill>
                  <a:schemeClr val="bg1"/>
                </a:solidFill>
                <a:latin typeface="Meiryo UI" panose="020B0604030504040204" pitchFamily="50" charset="-128"/>
                <a:ea typeface="Meiryo UI" panose="020B0604030504040204" pitchFamily="50" charset="-128"/>
              </a:rPr>
              <a:t>(</a:t>
            </a:r>
            <a:r>
              <a:rPr kumimoji="1" lang="ja-JP" altLang="en-US" sz="2800" b="1" dirty="0">
                <a:solidFill>
                  <a:schemeClr val="bg1"/>
                </a:solidFill>
                <a:latin typeface="Meiryo UI" panose="020B0604030504040204" pitchFamily="50" charset="-128"/>
                <a:ea typeface="Meiryo UI" panose="020B0604030504040204" pitchFamily="50" charset="-128"/>
              </a:rPr>
              <a:t>￥</a:t>
            </a:r>
            <a:r>
              <a:rPr kumimoji="1" lang="en-US" altLang="ja-JP" sz="2800" b="1" dirty="0">
                <a:solidFill>
                  <a:schemeClr val="bg1"/>
                </a:solidFill>
                <a:latin typeface="Meiryo UI" panose="020B0604030504040204" pitchFamily="50" charset="-128"/>
                <a:ea typeface="Meiryo UI" panose="020B0604030504040204" pitchFamily="50" charset="-128"/>
              </a:rPr>
              <a:t>5,000,000</a:t>
            </a:r>
            <a:r>
              <a:rPr kumimoji="1" lang="ja-JP" altLang="en-US" sz="2800" b="1" dirty="0">
                <a:solidFill>
                  <a:schemeClr val="bg1"/>
                </a:solidFill>
                <a:latin typeface="Meiryo UI" panose="020B0604030504040204" pitchFamily="50" charset="-128"/>
                <a:ea typeface="Meiryo UI" panose="020B0604030504040204" pitchFamily="50" charset="-128"/>
              </a:rPr>
              <a:t>～</a:t>
            </a:r>
            <a:r>
              <a:rPr kumimoji="1" lang="en-US" altLang="ja-JP" sz="2800" b="1" dirty="0">
                <a:solidFill>
                  <a:schemeClr val="bg1"/>
                </a:solidFill>
                <a:latin typeface="Meiryo UI" panose="020B0604030504040204" pitchFamily="50" charset="-128"/>
                <a:ea typeface="Meiryo UI" panose="020B0604030504040204" pitchFamily="50" charset="-128"/>
              </a:rPr>
              <a:t>)</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3" name="図 32" descr="コンパクトディスク が含まれている画像&#10;&#10;自動的に生成された説明">
            <a:extLst>
              <a:ext uri="{FF2B5EF4-FFF2-40B4-BE49-F238E27FC236}">
                <a16:creationId xmlns:a16="http://schemas.microsoft.com/office/drawing/2014/main" id="{E0FCF7AC-1D15-0F8A-02D5-6C529CE6DC9B}"/>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a:xfrm>
            <a:off x="383233" y="1435679"/>
            <a:ext cx="672079" cy="672079"/>
          </a:xfrm>
          <a:custGeom>
            <a:avLst/>
            <a:gdLst>
              <a:gd name="connsiteX0" fmla="*/ 489559 w 979118"/>
              <a:gd name="connsiteY0" fmla="*/ 0 h 979118"/>
              <a:gd name="connsiteX1" fmla="*/ 979118 w 979118"/>
              <a:gd name="connsiteY1" fmla="*/ 489559 h 979118"/>
              <a:gd name="connsiteX2" fmla="*/ 489559 w 979118"/>
              <a:gd name="connsiteY2" fmla="*/ 979118 h 979118"/>
              <a:gd name="connsiteX3" fmla="*/ 0 w 979118"/>
              <a:gd name="connsiteY3" fmla="*/ 489559 h 979118"/>
              <a:gd name="connsiteX4" fmla="*/ 489559 w 979118"/>
              <a:gd name="connsiteY4" fmla="*/ 0 h 97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118" h="979118">
                <a:moveTo>
                  <a:pt x="489559" y="0"/>
                </a:moveTo>
                <a:cubicBezTo>
                  <a:pt x="759935" y="0"/>
                  <a:pt x="979118" y="219183"/>
                  <a:pt x="979118" y="489559"/>
                </a:cubicBezTo>
                <a:cubicBezTo>
                  <a:pt x="979118" y="759935"/>
                  <a:pt x="759935" y="979118"/>
                  <a:pt x="489559" y="979118"/>
                </a:cubicBezTo>
                <a:cubicBezTo>
                  <a:pt x="219183" y="979118"/>
                  <a:pt x="0" y="759935"/>
                  <a:pt x="0" y="489559"/>
                </a:cubicBezTo>
                <a:cubicBezTo>
                  <a:pt x="0" y="219183"/>
                  <a:pt x="219183" y="0"/>
                  <a:pt x="489559" y="0"/>
                </a:cubicBezTo>
                <a:close/>
              </a:path>
            </a:pathLst>
          </a:custGeom>
          <a:solidFill>
            <a:schemeClr val="bg1"/>
          </a:solidFill>
        </p:spPr>
      </p:pic>
      <p:sp>
        <p:nvSpPr>
          <p:cNvPr id="34" name="フリーフォーム: 図形 33">
            <a:extLst>
              <a:ext uri="{FF2B5EF4-FFF2-40B4-BE49-F238E27FC236}">
                <a16:creationId xmlns:a16="http://schemas.microsoft.com/office/drawing/2014/main" id="{AD8FD045-39DF-902C-42C3-1B57B17C14EC}"/>
              </a:ext>
            </a:extLst>
          </p:cNvPr>
          <p:cNvSpPr/>
          <p:nvPr/>
        </p:nvSpPr>
        <p:spPr>
          <a:xfrm>
            <a:off x="494619" y="740306"/>
            <a:ext cx="4180780"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0 w 4180780"/>
              <a:gd name="connsiteY5"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0780" h="728235">
                <a:moveTo>
                  <a:pt x="0" y="0"/>
                </a:moveTo>
                <a:lnTo>
                  <a:pt x="3816663" y="0"/>
                </a:lnTo>
                <a:lnTo>
                  <a:pt x="4180780" y="364118"/>
                </a:lnTo>
                <a:lnTo>
                  <a:pt x="3816663" y="728235"/>
                </a:lnTo>
                <a:lnTo>
                  <a:pt x="0" y="728235"/>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012" tIns="48006" rIns="206062" bIns="48006" numCol="1" spcCol="1270" anchor="ctr" anchorCtr="0">
            <a:noAutofit/>
          </a:bodyPr>
          <a:lstStyle/>
          <a:p>
            <a:pPr marL="0" lvl="0" indent="0" algn="ctr" defTabSz="800100">
              <a:lnSpc>
                <a:spcPct val="90000"/>
              </a:lnSpc>
              <a:spcBef>
                <a:spcPct val="0"/>
              </a:spcBef>
              <a:spcAft>
                <a:spcPct val="35000"/>
              </a:spcAft>
              <a:buNone/>
            </a:pPr>
            <a:r>
              <a:rPr kumimoji="1" lang="ja-JP" altLang="en-US" sz="1400" b="1" kern="1200" dirty="0">
                <a:latin typeface="メイリオ" panose="020B0604030504040204" pitchFamily="50" charset="-128"/>
                <a:ea typeface="メイリオ" panose="020B0604030504040204" pitchFamily="50" charset="-128"/>
              </a:rPr>
              <a:t> 約</a:t>
            </a:r>
            <a:r>
              <a:rPr kumimoji="1" lang="en-US" altLang="ja-JP" sz="1400" b="1" kern="1200" dirty="0">
                <a:latin typeface="メイリオ" panose="020B0604030504040204" pitchFamily="50" charset="-128"/>
                <a:ea typeface="メイリオ" panose="020B0604030504040204" pitchFamily="50" charset="-128"/>
              </a:rPr>
              <a:t>7,000</a:t>
            </a:r>
            <a:r>
              <a:rPr kumimoji="1" lang="ja-JP" altLang="en-US" sz="1400" b="1" kern="1200" dirty="0">
                <a:latin typeface="メイリオ" panose="020B0604030504040204" pitchFamily="50" charset="-128"/>
                <a:ea typeface="メイリオ" panose="020B0604030504040204" pitchFamily="50" charset="-128"/>
              </a:rPr>
              <a:t>万人のユニークデータから</a:t>
            </a:r>
            <a:br>
              <a:rPr lang="en-US" altLang="ja-JP" sz="1400" b="1" dirty="0">
                <a:latin typeface="メイリオ" panose="020B0604030504040204" pitchFamily="50" charset="-128"/>
                <a:ea typeface="メイリオ" panose="020B0604030504040204" pitchFamily="50" charset="-128"/>
              </a:rPr>
            </a:br>
            <a:r>
              <a:rPr kumimoji="1" lang="ja-JP" altLang="en-US" sz="1400" b="1" kern="1200" dirty="0">
                <a:latin typeface="メイリオ" panose="020B0604030504040204" pitchFamily="50" charset="-128"/>
                <a:ea typeface="メイリオ" panose="020B0604030504040204" pitchFamily="50" charset="-128"/>
              </a:rPr>
              <a:t>“イベント参加見込客”をターゲティング</a:t>
            </a:r>
          </a:p>
        </p:txBody>
      </p:sp>
      <p:sp>
        <p:nvSpPr>
          <p:cNvPr id="35" name="フリーフォーム: 図形 34">
            <a:extLst>
              <a:ext uri="{FF2B5EF4-FFF2-40B4-BE49-F238E27FC236}">
                <a16:creationId xmlns:a16="http://schemas.microsoft.com/office/drawing/2014/main" id="{E00311E4-CF3F-EA8F-70E2-550F144E4753}"/>
              </a:ext>
            </a:extLst>
          </p:cNvPr>
          <p:cNvSpPr/>
          <p:nvPr/>
        </p:nvSpPr>
        <p:spPr>
          <a:xfrm>
            <a:off x="4330700" y="740307"/>
            <a:ext cx="4180780"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364118 w 4180780"/>
              <a:gd name="connsiteY5" fmla="*/ 364118 h 728235"/>
              <a:gd name="connsiteX6" fmla="*/ 0 w 4180780"/>
              <a:gd name="connsiteY6"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0" h="728235">
                <a:moveTo>
                  <a:pt x="0" y="0"/>
                </a:moveTo>
                <a:lnTo>
                  <a:pt x="3816663" y="0"/>
                </a:lnTo>
                <a:lnTo>
                  <a:pt x="4180780" y="364118"/>
                </a:lnTo>
                <a:lnTo>
                  <a:pt x="3816663" y="728235"/>
                </a:lnTo>
                <a:lnTo>
                  <a:pt x="0" y="728235"/>
                </a:lnTo>
                <a:lnTo>
                  <a:pt x="364118" y="36411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127" tIns="48006" rIns="388120"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メイリオ" panose="020B0604030504040204" pitchFamily="50" charset="-128"/>
                <a:ea typeface="メイリオ" panose="020B0604030504040204" pitchFamily="50" charset="-128"/>
              </a:rPr>
              <a:t>郵送</a:t>
            </a:r>
            <a:r>
              <a:rPr lang="ja-JP" altLang="en-US" b="1" dirty="0">
                <a:latin typeface="メイリオ" panose="020B0604030504040204" pitchFamily="50" charset="-128"/>
                <a:ea typeface="メイリオ" panose="020B0604030504040204" pitchFamily="50" charset="-128"/>
              </a:rPr>
              <a:t>で“モノ”を</a:t>
            </a:r>
            <a:r>
              <a:rPr kumimoji="1" lang="ja-JP" altLang="en-US" sz="1800" b="1" kern="1200" dirty="0">
                <a:latin typeface="メイリオ" panose="020B0604030504040204" pitchFamily="50" charset="-128"/>
                <a:ea typeface="メイリオ" panose="020B0604030504040204" pitchFamily="50" charset="-128"/>
              </a:rPr>
              <a:t>届ける</a:t>
            </a:r>
          </a:p>
        </p:txBody>
      </p:sp>
      <p:sp>
        <p:nvSpPr>
          <p:cNvPr id="36" name="四角形: 角を丸くする 35">
            <a:extLst>
              <a:ext uri="{FF2B5EF4-FFF2-40B4-BE49-F238E27FC236}">
                <a16:creationId xmlns:a16="http://schemas.microsoft.com/office/drawing/2014/main" id="{200D6F51-537F-E2E1-B5E2-73A7A2B697A7}"/>
              </a:ext>
            </a:extLst>
          </p:cNvPr>
          <p:cNvSpPr/>
          <p:nvPr/>
        </p:nvSpPr>
        <p:spPr>
          <a:xfrm>
            <a:off x="4550838" y="1583136"/>
            <a:ext cx="3740504" cy="3750864"/>
          </a:xfrm>
          <a:prstGeom prst="roundRect">
            <a:avLst>
              <a:gd name="adj" fmla="val 8740"/>
            </a:avLst>
          </a:prstGeom>
          <a:solidFill>
            <a:schemeClr val="bg1">
              <a:lumMod val="95000"/>
            </a:schemeClr>
          </a:solidFill>
          <a:ln>
            <a:solidFill>
              <a:schemeClr val="bg1">
                <a:lumMod val="8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39" name="図 38">
            <a:extLst>
              <a:ext uri="{FF2B5EF4-FFF2-40B4-BE49-F238E27FC236}">
                <a16:creationId xmlns:a16="http://schemas.microsoft.com/office/drawing/2014/main" id="{A0D0B6C5-C45E-373D-5996-68C031F1F80F}"/>
              </a:ext>
            </a:extLst>
          </p:cNvPr>
          <p:cNvPicPr>
            <a:picLocks noChangeAspect="1"/>
          </p:cNvPicPr>
          <p:nvPr/>
        </p:nvPicPr>
        <p:blipFill>
          <a:blip r:embed="rId5">
            <a:duotone>
              <a:schemeClr val="accent1">
                <a:shade val="45000"/>
                <a:satMod val="135000"/>
              </a:schemeClr>
              <a:prstClr val="white"/>
            </a:duotone>
          </a:blip>
          <a:stretch>
            <a:fillRect/>
          </a:stretch>
        </p:blipFill>
        <p:spPr>
          <a:xfrm>
            <a:off x="6500844" y="1865357"/>
            <a:ext cx="1595152" cy="1023850"/>
          </a:xfrm>
          <a:prstGeom prst="rect">
            <a:avLst/>
          </a:prstGeom>
        </p:spPr>
      </p:pic>
      <p:pic>
        <p:nvPicPr>
          <p:cNvPr id="40" name="図 39">
            <a:extLst>
              <a:ext uri="{FF2B5EF4-FFF2-40B4-BE49-F238E27FC236}">
                <a16:creationId xmlns:a16="http://schemas.microsoft.com/office/drawing/2014/main" id="{856A4889-90F3-DE54-2E14-8F317CEA7D2A}"/>
              </a:ext>
            </a:extLst>
          </p:cNvPr>
          <p:cNvPicPr>
            <a:picLocks noChangeAspect="1"/>
          </p:cNvPicPr>
          <p:nvPr/>
        </p:nvPicPr>
        <p:blipFill>
          <a:blip r:embed="rId6">
            <a:duotone>
              <a:schemeClr val="accent1">
                <a:shade val="45000"/>
                <a:satMod val="135000"/>
              </a:schemeClr>
              <a:prstClr val="white"/>
            </a:duotone>
          </a:blip>
          <a:stretch>
            <a:fillRect/>
          </a:stretch>
        </p:blipFill>
        <p:spPr>
          <a:xfrm>
            <a:off x="4760674" y="1866153"/>
            <a:ext cx="1544824" cy="1097777"/>
          </a:xfrm>
          <a:prstGeom prst="rect">
            <a:avLst/>
          </a:prstGeom>
        </p:spPr>
      </p:pic>
      <p:sp>
        <p:nvSpPr>
          <p:cNvPr id="41" name="テキスト ボックス 40">
            <a:extLst>
              <a:ext uri="{FF2B5EF4-FFF2-40B4-BE49-F238E27FC236}">
                <a16:creationId xmlns:a16="http://schemas.microsoft.com/office/drawing/2014/main" id="{187BF36B-911B-80A4-A089-E250958A52A9}"/>
              </a:ext>
            </a:extLst>
          </p:cNvPr>
          <p:cNvSpPr txBox="1"/>
          <p:nvPr/>
        </p:nvSpPr>
        <p:spPr>
          <a:xfrm>
            <a:off x="4675399" y="3340142"/>
            <a:ext cx="1407901" cy="253916"/>
          </a:xfrm>
          <a:prstGeom prst="rect">
            <a:avLst/>
          </a:prstGeom>
          <a:noFill/>
        </p:spPr>
        <p:txBody>
          <a:bodyPr wrap="square" rtlCol="0">
            <a:spAutoFit/>
          </a:bodyPr>
          <a:lstStyle/>
          <a:p>
            <a:r>
              <a:rPr kumimoji="1" lang="ja-JP" altLang="en-US" sz="1050" b="1" dirty="0">
                <a:latin typeface="+mn-ea"/>
              </a:rPr>
              <a:t>▼例えば</a:t>
            </a:r>
            <a:r>
              <a:rPr kumimoji="1" lang="en-US" altLang="ja-JP" sz="1050" b="1" dirty="0">
                <a:latin typeface="+mn-ea"/>
              </a:rPr>
              <a:t>…</a:t>
            </a:r>
            <a:endParaRPr kumimoji="1" lang="ja-JP" altLang="en-US" sz="1050" b="1" dirty="0">
              <a:latin typeface="+mn-ea"/>
            </a:endParaRPr>
          </a:p>
        </p:txBody>
      </p:sp>
      <p:sp>
        <p:nvSpPr>
          <p:cNvPr id="42" name="テキスト ボックス 41">
            <a:extLst>
              <a:ext uri="{FF2B5EF4-FFF2-40B4-BE49-F238E27FC236}">
                <a16:creationId xmlns:a16="http://schemas.microsoft.com/office/drawing/2014/main" id="{3609C12F-525D-7A15-42FA-71022F743B65}"/>
              </a:ext>
            </a:extLst>
          </p:cNvPr>
          <p:cNvSpPr txBox="1"/>
          <p:nvPr/>
        </p:nvSpPr>
        <p:spPr>
          <a:xfrm>
            <a:off x="6533071" y="1640074"/>
            <a:ext cx="959929" cy="261610"/>
          </a:xfrm>
          <a:prstGeom prst="rect">
            <a:avLst/>
          </a:prstGeom>
          <a:noFill/>
        </p:spPr>
        <p:txBody>
          <a:bodyPr wrap="square" rtlCol="0">
            <a:spAutoFit/>
          </a:bodyPr>
          <a:lstStyle/>
          <a:p>
            <a:r>
              <a:rPr kumimoji="1" lang="ja-JP" altLang="en-US" sz="1050" b="1" dirty="0">
                <a:latin typeface="+mn-ea"/>
              </a:rPr>
              <a:t>洋長</a:t>
            </a:r>
            <a:r>
              <a:rPr kumimoji="1" lang="en-US" altLang="ja-JP" sz="1050" b="1" dirty="0">
                <a:latin typeface="+mn-ea"/>
              </a:rPr>
              <a:t>3</a:t>
            </a:r>
            <a:r>
              <a:rPr kumimoji="1" lang="ja-JP" altLang="en-US" sz="1050" b="1" dirty="0">
                <a:latin typeface="+mn-ea"/>
              </a:rPr>
              <a:t>封筒</a:t>
            </a:r>
          </a:p>
        </p:txBody>
      </p:sp>
      <p:sp>
        <p:nvSpPr>
          <p:cNvPr id="43" name="テキスト ボックス 42">
            <a:extLst>
              <a:ext uri="{FF2B5EF4-FFF2-40B4-BE49-F238E27FC236}">
                <a16:creationId xmlns:a16="http://schemas.microsoft.com/office/drawing/2014/main" id="{7E6158AE-1564-1F9E-D0BA-9CE706569629}"/>
              </a:ext>
            </a:extLst>
          </p:cNvPr>
          <p:cNvSpPr txBox="1"/>
          <p:nvPr/>
        </p:nvSpPr>
        <p:spPr>
          <a:xfrm>
            <a:off x="4931948" y="3041123"/>
            <a:ext cx="2966183" cy="230832"/>
          </a:xfrm>
          <a:prstGeom prst="rect">
            <a:avLst/>
          </a:prstGeom>
          <a:noFill/>
        </p:spPr>
        <p:txBody>
          <a:bodyPr wrap="square" rtlCol="0">
            <a:spAutoFit/>
          </a:bodyPr>
          <a:lstStyle/>
          <a:p>
            <a:r>
              <a:rPr kumimoji="1" lang="en-US" altLang="ja-JP" sz="900" b="1" dirty="0">
                <a:latin typeface="+mn-ea"/>
              </a:rPr>
              <a:t>※</a:t>
            </a:r>
            <a:r>
              <a:rPr kumimoji="1" lang="ja-JP" altLang="en-US" sz="900" b="1" dirty="0">
                <a:latin typeface="+mn-ea"/>
              </a:rPr>
              <a:t>ハガキ・封書・箱型など　各種仕様に対応可能です。</a:t>
            </a:r>
          </a:p>
        </p:txBody>
      </p:sp>
      <p:sp>
        <p:nvSpPr>
          <p:cNvPr id="44" name="テキスト ボックス 43">
            <a:extLst>
              <a:ext uri="{FF2B5EF4-FFF2-40B4-BE49-F238E27FC236}">
                <a16:creationId xmlns:a16="http://schemas.microsoft.com/office/drawing/2014/main" id="{B5F5D381-BAF5-AF68-34B8-1E22C0BB5E09}"/>
              </a:ext>
            </a:extLst>
          </p:cNvPr>
          <p:cNvSpPr txBox="1"/>
          <p:nvPr/>
        </p:nvSpPr>
        <p:spPr>
          <a:xfrm>
            <a:off x="4760674" y="1640074"/>
            <a:ext cx="889987" cy="261610"/>
          </a:xfrm>
          <a:prstGeom prst="rect">
            <a:avLst/>
          </a:prstGeom>
          <a:noFill/>
        </p:spPr>
        <p:txBody>
          <a:bodyPr wrap="none" rtlCol="0">
            <a:spAutoFit/>
          </a:bodyPr>
          <a:lstStyle/>
          <a:p>
            <a:r>
              <a:rPr kumimoji="1" lang="ja-JP" altLang="en-US" sz="1050" b="1" dirty="0">
                <a:latin typeface="+mn-ea"/>
              </a:rPr>
              <a:t>通常ハガキ</a:t>
            </a:r>
          </a:p>
        </p:txBody>
      </p:sp>
      <p:pic>
        <p:nvPicPr>
          <p:cNvPr id="45" name="図 44">
            <a:extLst>
              <a:ext uri="{FF2B5EF4-FFF2-40B4-BE49-F238E27FC236}">
                <a16:creationId xmlns:a16="http://schemas.microsoft.com/office/drawing/2014/main" id="{0F360164-C80B-7A46-0985-136705883FD9}"/>
              </a:ext>
            </a:extLst>
          </p:cNvPr>
          <p:cNvPicPr>
            <a:picLocks noChangeAspect="1"/>
          </p:cNvPicPr>
          <p:nvPr/>
        </p:nvPicPr>
        <p:blipFill>
          <a:blip r:embed="rId7"/>
          <a:stretch>
            <a:fillRect/>
          </a:stretch>
        </p:blipFill>
        <p:spPr>
          <a:xfrm>
            <a:off x="4984335" y="3664828"/>
            <a:ext cx="668752" cy="902285"/>
          </a:xfrm>
          <a:prstGeom prst="rect">
            <a:avLst/>
          </a:prstGeom>
          <a:effectLst>
            <a:outerShdw blurRad="50800" dist="38100" dir="2700000" algn="tl" rotWithShape="0">
              <a:prstClr val="black">
                <a:alpha val="40000"/>
              </a:prstClr>
            </a:outerShdw>
          </a:effectLst>
        </p:spPr>
      </p:pic>
      <p:sp>
        <p:nvSpPr>
          <p:cNvPr id="46" name="テキスト ボックス 45">
            <a:extLst>
              <a:ext uri="{FF2B5EF4-FFF2-40B4-BE49-F238E27FC236}">
                <a16:creationId xmlns:a16="http://schemas.microsoft.com/office/drawing/2014/main" id="{D5A5E4BC-711F-F836-0A9B-3D6C74E0309E}"/>
              </a:ext>
            </a:extLst>
          </p:cNvPr>
          <p:cNvSpPr txBox="1"/>
          <p:nvPr/>
        </p:nvSpPr>
        <p:spPr>
          <a:xfrm>
            <a:off x="4968461" y="4671268"/>
            <a:ext cx="700501" cy="230832"/>
          </a:xfrm>
          <a:prstGeom prst="rect">
            <a:avLst/>
          </a:prstGeom>
          <a:noFill/>
        </p:spPr>
        <p:txBody>
          <a:bodyPr wrap="square" rtlCol="0">
            <a:spAutoFit/>
          </a:bodyPr>
          <a:lstStyle/>
          <a:p>
            <a:pPr algn="ctr"/>
            <a:r>
              <a:rPr kumimoji="1" lang="ja-JP" altLang="en-US" sz="900" b="1" dirty="0">
                <a:latin typeface="+mn-ea"/>
              </a:rPr>
              <a:t>特集冊子</a:t>
            </a:r>
          </a:p>
        </p:txBody>
      </p:sp>
      <p:pic>
        <p:nvPicPr>
          <p:cNvPr id="1026" name="Picture 2" descr="クーポン の無料アイコン・イラスト素材 | アイコン・イラスト無料素材は「フリーアイコンズ」 - Free Vector Download Site">
            <a:extLst>
              <a:ext uri="{FF2B5EF4-FFF2-40B4-BE49-F238E27FC236}">
                <a16:creationId xmlns:a16="http://schemas.microsoft.com/office/drawing/2014/main" id="{DEB84BA7-F82A-6D78-962A-27F277CB06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0916" y="3718065"/>
            <a:ext cx="795811" cy="79581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49E2858-ABE5-6FFD-27C4-F6189706C802}"/>
              </a:ext>
            </a:extLst>
          </p:cNvPr>
          <p:cNvSpPr txBox="1"/>
          <p:nvPr/>
        </p:nvSpPr>
        <p:spPr>
          <a:xfrm>
            <a:off x="5762287" y="4625102"/>
            <a:ext cx="1293068" cy="323165"/>
          </a:xfrm>
          <a:prstGeom prst="rect">
            <a:avLst/>
          </a:prstGeom>
          <a:noFill/>
        </p:spPr>
        <p:txBody>
          <a:bodyPr wrap="square" rtlCol="0">
            <a:spAutoFit/>
          </a:bodyPr>
          <a:lstStyle/>
          <a:p>
            <a:pPr algn="ctr"/>
            <a:r>
              <a:rPr kumimoji="1" lang="ja-JP" altLang="en-US" sz="900" b="1" dirty="0">
                <a:latin typeface="+mn-ea"/>
              </a:rPr>
              <a:t>クーポン</a:t>
            </a:r>
            <a:endParaRPr kumimoji="1" lang="en-US" altLang="ja-JP" sz="900" b="1" dirty="0">
              <a:latin typeface="+mn-ea"/>
            </a:endParaRPr>
          </a:p>
          <a:p>
            <a:pPr algn="ctr"/>
            <a:r>
              <a:rPr lang="ja-JP" altLang="en-US" sz="600" b="1" dirty="0">
                <a:latin typeface="+mn-ea"/>
              </a:rPr>
              <a:t>（来場でサンプルプレゼント）</a:t>
            </a:r>
            <a:endParaRPr kumimoji="1" lang="ja-JP" altLang="en-US" sz="600" b="1" dirty="0">
              <a:latin typeface="+mn-ea"/>
            </a:endParaRPr>
          </a:p>
        </p:txBody>
      </p:sp>
      <p:pic>
        <p:nvPicPr>
          <p:cNvPr id="1028" name="Picture 4" descr="7,400+ Baby Bottle Illustrations, Royalty-Free Vector Graphics &amp; Clip Art -  iStock">
            <a:extLst>
              <a:ext uri="{FF2B5EF4-FFF2-40B4-BE49-F238E27FC236}">
                <a16:creationId xmlns:a16="http://schemas.microsoft.com/office/drawing/2014/main" id="{D868BBD6-4A0B-BC0E-FB18-C1780DBD64A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1192" y="3618285"/>
            <a:ext cx="995371" cy="995371"/>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4371C69-C0DA-A648-2654-407A7483AFB4}"/>
              </a:ext>
            </a:extLst>
          </p:cNvPr>
          <p:cNvSpPr txBox="1"/>
          <p:nvPr/>
        </p:nvSpPr>
        <p:spPr>
          <a:xfrm>
            <a:off x="7025410" y="4671268"/>
            <a:ext cx="1114394" cy="230832"/>
          </a:xfrm>
          <a:prstGeom prst="rect">
            <a:avLst/>
          </a:prstGeom>
          <a:noFill/>
        </p:spPr>
        <p:txBody>
          <a:bodyPr wrap="square" rtlCol="0">
            <a:spAutoFit/>
          </a:bodyPr>
          <a:lstStyle/>
          <a:p>
            <a:pPr algn="ctr"/>
            <a:r>
              <a:rPr lang="ja-JP" altLang="en-US" sz="900" b="1" dirty="0">
                <a:latin typeface="+mn-ea"/>
              </a:rPr>
              <a:t>トライアルキット</a:t>
            </a:r>
            <a:endParaRPr kumimoji="1" lang="ja-JP" altLang="en-US" sz="900" b="1" dirty="0">
              <a:latin typeface="+mn-ea"/>
            </a:endParaRPr>
          </a:p>
        </p:txBody>
      </p:sp>
      <p:pic>
        <p:nvPicPr>
          <p:cNvPr id="64" name="図 63">
            <a:extLst>
              <a:ext uri="{FF2B5EF4-FFF2-40B4-BE49-F238E27FC236}">
                <a16:creationId xmlns:a16="http://schemas.microsoft.com/office/drawing/2014/main" id="{C27E81AA-DABC-8586-4D47-4E05D6BED07D}"/>
              </a:ext>
            </a:extLst>
          </p:cNvPr>
          <p:cNvPicPr>
            <a:picLocks noChangeAspect="1"/>
          </p:cNvPicPr>
          <p:nvPr/>
        </p:nvPicPr>
        <p:blipFill>
          <a:blip r:embed="rId10"/>
          <a:stretch>
            <a:fillRect/>
          </a:stretch>
        </p:blipFill>
        <p:spPr>
          <a:xfrm>
            <a:off x="635494" y="2219024"/>
            <a:ext cx="3585661" cy="855890"/>
          </a:xfrm>
          <a:prstGeom prst="rect">
            <a:avLst/>
          </a:prstGeom>
        </p:spPr>
      </p:pic>
      <p:sp>
        <p:nvSpPr>
          <p:cNvPr id="66" name="テキスト ボックス 65">
            <a:extLst>
              <a:ext uri="{FF2B5EF4-FFF2-40B4-BE49-F238E27FC236}">
                <a16:creationId xmlns:a16="http://schemas.microsoft.com/office/drawing/2014/main" id="{8EB77CB0-FA7B-A8FC-5FA9-0FC6584B59ED}"/>
              </a:ext>
            </a:extLst>
          </p:cNvPr>
          <p:cNvSpPr txBox="1"/>
          <p:nvPr/>
        </p:nvSpPr>
        <p:spPr>
          <a:xfrm>
            <a:off x="1013445" y="1683275"/>
            <a:ext cx="309618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T</a:t>
            </a:r>
            <a:r>
              <a:rPr kumimoji="0"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会員の購買行動を把握しているからできる</a:t>
            </a:r>
            <a:endParaRPr kumimoji="0" lang="en-US" altLang="ja-JP"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eiryo UI" pitchFamily="50" charset="-128"/>
              </a:rPr>
              <a:t>詳細なセグメント</a:t>
            </a:r>
            <a:endParaRPr kumimoji="1" lang="ja-JP" altLang="en-US" sz="1100" b="1" i="0" u="none" strike="noStrike" kern="1200" cap="none" spc="0" normalizeH="0" baseline="0" noProof="0" dirty="0">
              <a:ln>
                <a:noFill/>
              </a:ln>
              <a:solidFill>
                <a:srgbClr val="231814"/>
              </a:solidFill>
              <a:effectLst/>
              <a:uLnTx/>
              <a:uFillTx/>
              <a:latin typeface="游ゴシック" panose="020B0400000000000000" pitchFamily="50" charset="-128"/>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F6989BA5-DA61-60CC-C8AA-6F19EBF6B0F3}"/>
              </a:ext>
            </a:extLst>
          </p:cNvPr>
          <p:cNvSpPr txBox="1"/>
          <p:nvPr/>
        </p:nvSpPr>
        <p:spPr>
          <a:xfrm>
            <a:off x="635281" y="3340142"/>
            <a:ext cx="857927" cy="253916"/>
          </a:xfrm>
          <a:prstGeom prst="rect">
            <a:avLst/>
          </a:prstGeom>
          <a:noFill/>
        </p:spPr>
        <p:txBody>
          <a:bodyPr wrap="none" rtlCol="0">
            <a:spAutoFit/>
          </a:bodyPr>
          <a:lstStyle/>
          <a:p>
            <a:r>
              <a:rPr kumimoji="1" lang="ja-JP" altLang="en-US" sz="1050" b="1" dirty="0">
                <a:latin typeface="+mn-ea"/>
              </a:rPr>
              <a:t>▼例えば</a:t>
            </a:r>
            <a:r>
              <a:rPr kumimoji="1" lang="en-US" altLang="ja-JP" sz="1050" b="1" dirty="0">
                <a:latin typeface="+mn-ea"/>
              </a:rPr>
              <a:t>…</a:t>
            </a:r>
            <a:endParaRPr kumimoji="1" lang="ja-JP" altLang="en-US" sz="1050" b="1" dirty="0">
              <a:latin typeface="+mn-ea"/>
            </a:endParaRPr>
          </a:p>
        </p:txBody>
      </p:sp>
      <p:sp>
        <p:nvSpPr>
          <p:cNvPr id="68" name="テキスト ボックス 67">
            <a:extLst>
              <a:ext uri="{FF2B5EF4-FFF2-40B4-BE49-F238E27FC236}">
                <a16:creationId xmlns:a16="http://schemas.microsoft.com/office/drawing/2014/main" id="{434296C9-4EAC-6CA1-28AD-8CBF801587DC}"/>
              </a:ext>
            </a:extLst>
          </p:cNvPr>
          <p:cNvSpPr txBox="1"/>
          <p:nvPr/>
        </p:nvSpPr>
        <p:spPr>
          <a:xfrm>
            <a:off x="714569" y="3518778"/>
            <a:ext cx="3217626" cy="1450910"/>
          </a:xfrm>
          <a:prstGeom prst="rect">
            <a:avLst/>
          </a:prstGeom>
          <a:noFill/>
        </p:spPr>
        <p:txBody>
          <a:bodyPr wrap="square">
            <a:spAutoFit/>
          </a:bodyPr>
          <a:lstStyle/>
          <a:p>
            <a:pPr>
              <a:lnSpc>
                <a:spcPct val="150000"/>
              </a:lnSpc>
            </a:pPr>
            <a:r>
              <a:rPr lang="ja-JP" altLang="en-US" sz="1200" b="1" dirty="0">
                <a:latin typeface="+mn-ea"/>
              </a:rPr>
              <a:t>■ドラッグストアでのベビー用品購入者</a:t>
            </a:r>
            <a:endParaRPr lang="en-US" altLang="ja-JP" sz="1200" b="1" dirty="0">
              <a:latin typeface="+mn-ea"/>
            </a:endParaRPr>
          </a:p>
          <a:p>
            <a:pPr>
              <a:lnSpc>
                <a:spcPct val="150000"/>
              </a:lnSpc>
            </a:pPr>
            <a:r>
              <a:rPr lang="ja-JP" altLang="en-US" sz="1200" b="1" dirty="0">
                <a:latin typeface="+mn-ea"/>
              </a:rPr>
              <a:t>■スタジオマリオ利用者</a:t>
            </a:r>
            <a:r>
              <a:rPr lang="en-US" altLang="ja-JP" sz="1200" b="1" dirty="0">
                <a:latin typeface="+mn-ea"/>
              </a:rPr>
              <a:t>20</a:t>
            </a:r>
            <a:r>
              <a:rPr lang="ja-JP" altLang="en-US" sz="1200" b="1" dirty="0">
                <a:latin typeface="+mn-ea"/>
              </a:rPr>
              <a:t>～</a:t>
            </a:r>
            <a:r>
              <a:rPr lang="en-US" altLang="ja-JP" sz="1200" b="1" dirty="0">
                <a:latin typeface="+mn-ea"/>
              </a:rPr>
              <a:t>30</a:t>
            </a:r>
            <a:r>
              <a:rPr lang="ja-JP" altLang="en-US" sz="1200" b="1" dirty="0">
                <a:latin typeface="+mn-ea"/>
              </a:rPr>
              <a:t>代前半　</a:t>
            </a:r>
            <a:endParaRPr lang="en-US" altLang="ja-JP" sz="1200" b="1" dirty="0">
              <a:latin typeface="+mn-ea"/>
            </a:endParaRPr>
          </a:p>
          <a:p>
            <a:pPr>
              <a:lnSpc>
                <a:spcPct val="150000"/>
              </a:lnSpc>
            </a:pPr>
            <a:r>
              <a:rPr lang="ja-JP" altLang="en-US" sz="1200" b="1" dirty="0">
                <a:latin typeface="+mn-ea"/>
              </a:rPr>
              <a:t>■蔦屋書店児童書購入者</a:t>
            </a:r>
            <a:endParaRPr lang="en-US" altLang="ja-JP" sz="1200" b="1" dirty="0">
              <a:latin typeface="+mn-ea"/>
            </a:endParaRPr>
          </a:p>
          <a:p>
            <a:pPr>
              <a:lnSpc>
                <a:spcPct val="150000"/>
              </a:lnSpc>
            </a:pPr>
            <a:r>
              <a:rPr lang="ja-JP" altLang="en-US" sz="1200" b="1" dirty="0">
                <a:latin typeface="+mn-ea"/>
              </a:rPr>
              <a:t>■外食店のお子様ランチ注文者</a:t>
            </a:r>
            <a:endParaRPr lang="en-US" altLang="ja-JP" sz="1200" b="1" dirty="0">
              <a:latin typeface="+mn-ea"/>
            </a:endParaRPr>
          </a:p>
          <a:p>
            <a:pPr>
              <a:lnSpc>
                <a:spcPct val="150000"/>
              </a:lnSpc>
            </a:pPr>
            <a:r>
              <a:rPr lang="ja-JP" altLang="en-US" sz="1200" b="1" dirty="0">
                <a:latin typeface="+mn-ea"/>
              </a:rPr>
              <a:t>■アンケートで子持ちと回答</a:t>
            </a:r>
            <a:endParaRPr lang="en-US" altLang="ja-JP" sz="1200" b="1" dirty="0">
              <a:latin typeface="+mn-ea"/>
            </a:endParaRPr>
          </a:p>
        </p:txBody>
      </p:sp>
      <p:sp>
        <p:nvSpPr>
          <p:cNvPr id="69" name="フリーフォーム: 図形 68">
            <a:extLst>
              <a:ext uri="{FF2B5EF4-FFF2-40B4-BE49-F238E27FC236}">
                <a16:creationId xmlns:a16="http://schemas.microsoft.com/office/drawing/2014/main" id="{D6377FF3-62DD-200A-B131-2ECFAA2A35FD}"/>
              </a:ext>
            </a:extLst>
          </p:cNvPr>
          <p:cNvSpPr/>
          <p:nvPr/>
        </p:nvSpPr>
        <p:spPr>
          <a:xfrm>
            <a:off x="8166781" y="740306"/>
            <a:ext cx="3809319" cy="523220"/>
          </a:xfrm>
          <a:custGeom>
            <a:avLst/>
            <a:gdLst>
              <a:gd name="connsiteX0" fmla="*/ 0 w 4180780"/>
              <a:gd name="connsiteY0" fmla="*/ 0 h 728235"/>
              <a:gd name="connsiteX1" fmla="*/ 3816663 w 4180780"/>
              <a:gd name="connsiteY1" fmla="*/ 0 h 728235"/>
              <a:gd name="connsiteX2" fmla="*/ 4180780 w 4180780"/>
              <a:gd name="connsiteY2" fmla="*/ 364118 h 728235"/>
              <a:gd name="connsiteX3" fmla="*/ 3816663 w 4180780"/>
              <a:gd name="connsiteY3" fmla="*/ 728235 h 728235"/>
              <a:gd name="connsiteX4" fmla="*/ 0 w 4180780"/>
              <a:gd name="connsiteY4" fmla="*/ 728235 h 728235"/>
              <a:gd name="connsiteX5" fmla="*/ 364118 w 4180780"/>
              <a:gd name="connsiteY5" fmla="*/ 364118 h 728235"/>
              <a:gd name="connsiteX6" fmla="*/ 0 w 4180780"/>
              <a:gd name="connsiteY6" fmla="*/ 0 h 7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0" h="728235">
                <a:moveTo>
                  <a:pt x="0" y="0"/>
                </a:moveTo>
                <a:lnTo>
                  <a:pt x="3816663" y="0"/>
                </a:lnTo>
                <a:lnTo>
                  <a:pt x="4180780" y="364118"/>
                </a:lnTo>
                <a:lnTo>
                  <a:pt x="3816663" y="728235"/>
                </a:lnTo>
                <a:lnTo>
                  <a:pt x="0" y="728235"/>
                </a:lnTo>
                <a:lnTo>
                  <a:pt x="364118" y="36411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127" tIns="48006" rIns="388120"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メイリオ" panose="020B0604030504040204" pitchFamily="50" charset="-128"/>
                <a:ea typeface="メイリオ" panose="020B0604030504040204" pitchFamily="50" charset="-128"/>
              </a:rPr>
              <a:t>イベントへの誘因</a:t>
            </a:r>
          </a:p>
        </p:txBody>
      </p:sp>
      <p:sp>
        <p:nvSpPr>
          <p:cNvPr id="70" name="テキスト ボックス 69">
            <a:extLst>
              <a:ext uri="{FF2B5EF4-FFF2-40B4-BE49-F238E27FC236}">
                <a16:creationId xmlns:a16="http://schemas.microsoft.com/office/drawing/2014/main" id="{4E0E661A-C5A9-C941-B877-E466383857F2}"/>
              </a:ext>
            </a:extLst>
          </p:cNvPr>
          <p:cNvSpPr txBox="1"/>
          <p:nvPr/>
        </p:nvSpPr>
        <p:spPr>
          <a:xfrm>
            <a:off x="4834857" y="4995218"/>
            <a:ext cx="3261139" cy="230832"/>
          </a:xfrm>
          <a:prstGeom prst="rect">
            <a:avLst/>
          </a:prstGeom>
          <a:noFill/>
        </p:spPr>
        <p:txBody>
          <a:bodyPr wrap="square" rtlCol="0">
            <a:spAutoFit/>
          </a:bodyPr>
          <a:lstStyle/>
          <a:p>
            <a:pPr algn="ctr"/>
            <a:r>
              <a:rPr lang="ja-JP" altLang="en-US" sz="900" b="1" dirty="0">
                <a:latin typeface="+mn-ea"/>
              </a:rPr>
              <a:t>など、イベント来場のきっかけとなるものを送付可能</a:t>
            </a:r>
            <a:endParaRPr kumimoji="1" lang="ja-JP" altLang="en-US" sz="900" b="1" dirty="0">
              <a:latin typeface="+mn-ea"/>
            </a:endParaRPr>
          </a:p>
        </p:txBody>
      </p:sp>
      <p:sp>
        <p:nvSpPr>
          <p:cNvPr id="71" name="テキスト ボックス 70">
            <a:extLst>
              <a:ext uri="{FF2B5EF4-FFF2-40B4-BE49-F238E27FC236}">
                <a16:creationId xmlns:a16="http://schemas.microsoft.com/office/drawing/2014/main" id="{70F4742A-67F5-7D7A-7C42-758130FDFE71}"/>
              </a:ext>
            </a:extLst>
          </p:cNvPr>
          <p:cNvSpPr txBox="1"/>
          <p:nvPr/>
        </p:nvSpPr>
        <p:spPr>
          <a:xfrm>
            <a:off x="797754" y="4995218"/>
            <a:ext cx="3261139" cy="230832"/>
          </a:xfrm>
          <a:prstGeom prst="rect">
            <a:avLst/>
          </a:prstGeom>
          <a:noFill/>
        </p:spPr>
        <p:txBody>
          <a:bodyPr wrap="square" rtlCol="0">
            <a:spAutoFit/>
          </a:bodyPr>
          <a:lstStyle/>
          <a:p>
            <a:pPr algn="ctr"/>
            <a:r>
              <a:rPr lang="ja-JP" altLang="en-US" sz="900" b="1" dirty="0">
                <a:latin typeface="+mn-ea"/>
              </a:rPr>
              <a:t>来場見込み客やリーチしたいターゲットをセグメント</a:t>
            </a:r>
            <a:endParaRPr kumimoji="1" lang="ja-JP" altLang="en-US" sz="900" b="1" dirty="0">
              <a:latin typeface="+mn-ea"/>
            </a:endParaRPr>
          </a:p>
        </p:txBody>
      </p:sp>
      <p:pic>
        <p:nvPicPr>
          <p:cNvPr id="72" name="図 71">
            <a:extLst>
              <a:ext uri="{FF2B5EF4-FFF2-40B4-BE49-F238E27FC236}">
                <a16:creationId xmlns:a16="http://schemas.microsoft.com/office/drawing/2014/main" id="{7743BAF0-532A-335B-0C2C-CCF17E6097DF}"/>
              </a:ext>
            </a:extLst>
          </p:cNvPr>
          <p:cNvPicPr>
            <a:picLocks noChangeAspect="1"/>
          </p:cNvPicPr>
          <p:nvPr/>
        </p:nvPicPr>
        <p:blipFill>
          <a:blip r:embed="rId11"/>
          <a:stretch>
            <a:fillRect/>
          </a:stretch>
        </p:blipFill>
        <p:spPr>
          <a:xfrm>
            <a:off x="9001969" y="1786204"/>
            <a:ext cx="2458850" cy="1341191"/>
          </a:xfrm>
          <a:prstGeom prst="rect">
            <a:avLst/>
          </a:prstGeom>
        </p:spPr>
      </p:pic>
      <p:pic>
        <p:nvPicPr>
          <p:cNvPr id="73" name="図 72">
            <a:extLst>
              <a:ext uri="{FF2B5EF4-FFF2-40B4-BE49-F238E27FC236}">
                <a16:creationId xmlns:a16="http://schemas.microsoft.com/office/drawing/2014/main" id="{FACB6A57-E340-82CC-8969-B64DEC5E0D4A}"/>
              </a:ext>
            </a:extLst>
          </p:cNvPr>
          <p:cNvPicPr>
            <a:picLocks noChangeAspect="1"/>
          </p:cNvPicPr>
          <p:nvPr/>
        </p:nvPicPr>
        <p:blipFill>
          <a:blip r:embed="rId12"/>
          <a:stretch>
            <a:fillRect/>
          </a:stretch>
        </p:blipFill>
        <p:spPr>
          <a:xfrm>
            <a:off x="8543603" y="3222454"/>
            <a:ext cx="2025711" cy="999047"/>
          </a:xfrm>
          <a:prstGeom prst="rect">
            <a:avLst/>
          </a:prstGeom>
        </p:spPr>
      </p:pic>
      <p:sp>
        <p:nvSpPr>
          <p:cNvPr id="77" name="テキスト ボックス 76">
            <a:extLst>
              <a:ext uri="{FF2B5EF4-FFF2-40B4-BE49-F238E27FC236}">
                <a16:creationId xmlns:a16="http://schemas.microsoft.com/office/drawing/2014/main" id="{020D955C-B2ED-30EF-C391-8600B7821997}"/>
              </a:ext>
            </a:extLst>
          </p:cNvPr>
          <p:cNvSpPr txBox="1"/>
          <p:nvPr/>
        </p:nvSpPr>
        <p:spPr>
          <a:xfrm>
            <a:off x="4648419" y="5550577"/>
            <a:ext cx="3636319" cy="916405"/>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kumimoji="1" lang="ja-JP" altLang="en-US" sz="1400" b="1" dirty="0">
                <a:solidFill>
                  <a:srgbClr val="231814"/>
                </a:solidFill>
                <a:latin typeface="メイリオ" panose="020B0604030504040204" pitchFamily="50" charset="-128"/>
                <a:ea typeface="メイリオ" panose="020B0604030504040204" pitchFamily="50" charset="-128"/>
              </a:rPr>
              <a:t>「モノ」が届くことでの抜群の訴求力</a:t>
            </a:r>
            <a:endParaRPr kumimoji="1"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r>
              <a:rPr kumimoji="1" lang="ja-JP" altLang="en-US" sz="1400" b="1" dirty="0">
                <a:solidFill>
                  <a:srgbClr val="231814"/>
                </a:solidFill>
                <a:latin typeface="メイリオ" panose="020B0604030504040204" pitchFamily="50" charset="-128"/>
                <a:ea typeface="メイリオ" panose="020B0604030504040204" pitchFamily="50" charset="-128"/>
              </a:rPr>
              <a:t>サンプル品の同梱によるサービス体験の提供</a:t>
            </a:r>
          </a:p>
        </p:txBody>
      </p:sp>
      <p:sp>
        <p:nvSpPr>
          <p:cNvPr id="78" name="テキスト ボックス 77">
            <a:extLst>
              <a:ext uri="{FF2B5EF4-FFF2-40B4-BE49-F238E27FC236}">
                <a16:creationId xmlns:a16="http://schemas.microsoft.com/office/drawing/2014/main" id="{B4329996-5BC8-5675-EF1A-B2423703B912}"/>
              </a:ext>
            </a:extLst>
          </p:cNvPr>
          <p:cNvSpPr txBox="1"/>
          <p:nvPr/>
        </p:nvSpPr>
        <p:spPr>
          <a:xfrm>
            <a:off x="391059" y="5550577"/>
            <a:ext cx="4085691" cy="916405"/>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kumimoji="1" lang="ja-JP" altLang="en-US" sz="1400" b="1" dirty="0">
                <a:solidFill>
                  <a:srgbClr val="231814"/>
                </a:solidFill>
                <a:latin typeface="メイリオ" panose="020B0604030504040204" pitchFamily="50" charset="-128"/>
                <a:ea typeface="メイリオ" panose="020B0604030504040204" pitchFamily="50" charset="-128"/>
              </a:rPr>
              <a:t>購買データを元にした詳細なターゲティング</a:t>
            </a:r>
            <a:endParaRPr kumimoji="1"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r>
              <a:rPr lang="ja-JP" altLang="en-US" sz="1400" b="1" dirty="0">
                <a:solidFill>
                  <a:srgbClr val="231814"/>
                </a:solidFill>
                <a:latin typeface="メイリオ" panose="020B0604030504040204" pitchFamily="50" charset="-128"/>
                <a:ea typeface="メイリオ" panose="020B0604030504040204" pitchFamily="50" charset="-128"/>
              </a:rPr>
              <a:t>子持ち層への的確なアプローチ</a:t>
            </a:r>
            <a:endParaRPr kumimoji="1"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endParaRPr kumimoji="1" lang="en-US" altLang="ja-JP" sz="1400" b="1" dirty="0">
              <a:solidFill>
                <a:srgbClr val="231814"/>
              </a:solidFill>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7AAAD483-0CCD-F87C-7E4D-693F217D05CB}"/>
              </a:ext>
            </a:extLst>
          </p:cNvPr>
          <p:cNvSpPr txBox="1"/>
          <p:nvPr/>
        </p:nvSpPr>
        <p:spPr>
          <a:xfrm>
            <a:off x="8523888" y="5550577"/>
            <a:ext cx="3489412" cy="1196481"/>
          </a:xfrm>
          <a:prstGeom prst="rect">
            <a:avLst/>
          </a:prstGeom>
          <a:noFill/>
        </p:spPr>
        <p:txBody>
          <a:bodyPr wrap="square">
            <a:spAutoFit/>
          </a:bodyPr>
          <a:lstStyle/>
          <a:p>
            <a:pPr marL="285750" indent="-285750">
              <a:lnSpc>
                <a:spcPct val="130000"/>
              </a:lnSpc>
              <a:buFont typeface="Wingdings" panose="05000000000000000000" pitchFamily="2" charset="2"/>
              <a:buChar char="ü"/>
            </a:pPr>
            <a:r>
              <a:rPr lang="ja-JP" altLang="en-US" sz="1400" b="1" dirty="0">
                <a:solidFill>
                  <a:srgbClr val="231814"/>
                </a:solidFill>
                <a:latin typeface="メイリオ" panose="020B0604030504040204" pitchFamily="50" charset="-128"/>
                <a:ea typeface="メイリオ" panose="020B0604030504040204" pitchFamily="50" charset="-128"/>
              </a:rPr>
              <a:t>御社商品への認知・理解した上でのイベント来場</a:t>
            </a:r>
            <a:endParaRPr lang="en-US" altLang="ja-JP" sz="1400" b="1" dirty="0">
              <a:solidFill>
                <a:srgbClr val="231814"/>
              </a:solidFill>
              <a:latin typeface="メイリオ" panose="020B0604030504040204" pitchFamily="50" charset="-128"/>
              <a:ea typeface="メイリオ" panose="020B0604030504040204" pitchFamily="50" charset="-128"/>
            </a:endParaRPr>
          </a:p>
          <a:p>
            <a:pPr marL="285750" indent="-285750">
              <a:lnSpc>
                <a:spcPct val="130000"/>
              </a:lnSpc>
              <a:buFont typeface="Wingdings" panose="05000000000000000000" pitchFamily="2" charset="2"/>
              <a:buChar char="ü"/>
            </a:pPr>
            <a:r>
              <a:rPr lang="ja-JP" altLang="en-US" sz="1400" b="1" dirty="0">
                <a:solidFill>
                  <a:srgbClr val="231814"/>
                </a:solidFill>
                <a:latin typeface="メイリオ" panose="020B0604030504040204" pitchFamily="50" charset="-128"/>
                <a:ea typeface="メイリオ" panose="020B0604030504040204" pitchFamily="50" charset="-128"/>
              </a:rPr>
              <a:t>クーポン等で来場のきっかけを作り、イベントへの誘因</a:t>
            </a:r>
            <a:endParaRPr lang="en-US" altLang="ja-JP" sz="1400" b="1" dirty="0">
              <a:solidFill>
                <a:srgbClr val="231814"/>
              </a:solidFill>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CDAA1A7E-5210-43EB-E6CF-78B761E37711}"/>
              </a:ext>
            </a:extLst>
          </p:cNvPr>
          <p:cNvSpPr txBox="1"/>
          <p:nvPr/>
        </p:nvSpPr>
        <p:spPr>
          <a:xfrm>
            <a:off x="8600824" y="4995218"/>
            <a:ext cx="3261139" cy="230832"/>
          </a:xfrm>
          <a:prstGeom prst="rect">
            <a:avLst/>
          </a:prstGeom>
          <a:noFill/>
        </p:spPr>
        <p:txBody>
          <a:bodyPr wrap="square" rtlCol="0">
            <a:spAutoFit/>
          </a:bodyPr>
          <a:lstStyle/>
          <a:p>
            <a:pPr algn="ctr"/>
            <a:r>
              <a:rPr lang="ja-JP" altLang="en-US" sz="900" b="1" dirty="0">
                <a:latin typeface="+mn-ea"/>
              </a:rPr>
              <a:t>エンゲージメントを高めた状態でイベントに誘因</a:t>
            </a:r>
            <a:endParaRPr kumimoji="1" lang="ja-JP" altLang="en-US" sz="900" b="1" dirty="0">
              <a:latin typeface="+mn-ea"/>
            </a:endParaRPr>
          </a:p>
        </p:txBody>
      </p:sp>
    </p:spTree>
    <p:extLst>
      <p:ext uri="{BB962C8B-B14F-4D97-AF65-F5344CB8AC3E}">
        <p14:creationId xmlns:p14="http://schemas.microsoft.com/office/powerpoint/2010/main" val="343125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16</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pic>
        <p:nvPicPr>
          <p:cNvPr id="13" name="Picture 2" descr="Baby-mo（ベビモ）">
            <a:extLst>
              <a:ext uri="{FF2B5EF4-FFF2-40B4-BE49-F238E27FC236}">
                <a16:creationId xmlns:a16="http://schemas.microsoft.com/office/drawing/2014/main" id="{2213096C-B831-B0BE-760F-7A6D65A6B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96" y="1139652"/>
            <a:ext cx="1011725" cy="2615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本誌紹介｜ニューズウィーク日本版 オフィシャルサイト">
            <a:extLst>
              <a:ext uri="{FF2B5EF4-FFF2-40B4-BE49-F238E27FC236}">
                <a16:creationId xmlns:a16="http://schemas.microsoft.com/office/drawing/2014/main" id="{314A7BA0-7048-E9B5-7356-382250F36A3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2500" t="38360" r="22389" b="40400"/>
          <a:stretch/>
        </p:blipFill>
        <p:spPr bwMode="auto">
          <a:xfrm>
            <a:off x="643314" y="3933760"/>
            <a:ext cx="1630403" cy="32989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en-US" altLang="ja-JP" sz="2800" b="1" dirty="0">
                <a:solidFill>
                  <a:schemeClr val="bg1"/>
                </a:solidFill>
                <a:latin typeface="Meiryo UI" panose="020B0604030504040204" pitchFamily="50" charset="-128"/>
                <a:ea typeface="Meiryo UI" panose="020B0604030504040204" pitchFamily="50" charset="-128"/>
              </a:rPr>
              <a:t>Baby-</a:t>
            </a:r>
            <a:r>
              <a:rPr kumimoji="1" lang="en-US" altLang="ja-JP" sz="2800" b="1" dirty="0" err="1">
                <a:solidFill>
                  <a:schemeClr val="bg1"/>
                </a:solidFill>
                <a:latin typeface="Meiryo UI" panose="020B0604030504040204" pitchFamily="50" charset="-128"/>
                <a:ea typeface="Meiryo UI" panose="020B0604030504040204" pitchFamily="50" charset="-128"/>
              </a:rPr>
              <a:t>mo</a:t>
            </a:r>
            <a:r>
              <a:rPr kumimoji="1" lang="ja-JP" altLang="en-US" sz="2800" b="1" dirty="0">
                <a:solidFill>
                  <a:schemeClr val="bg1"/>
                </a:solidFill>
                <a:latin typeface="Meiryo UI" panose="020B0604030504040204" pitchFamily="50" charset="-128"/>
                <a:ea typeface="Meiryo UI" panose="020B0604030504040204" pitchFamily="50" charset="-128"/>
              </a:rPr>
              <a:t>と</a:t>
            </a:r>
            <a:r>
              <a:rPr lang="ja-JP" altLang="en-US" sz="2800" b="1" dirty="0">
                <a:solidFill>
                  <a:schemeClr val="bg1"/>
                </a:solidFill>
                <a:latin typeface="Meiryo UI" panose="020B0604030504040204" pitchFamily="50" charset="-128"/>
                <a:ea typeface="Meiryo UI" panose="020B0604030504040204" pitchFamily="50" charset="-128"/>
              </a:rPr>
              <a:t>ニューズウィーク</a:t>
            </a:r>
            <a:r>
              <a:rPr kumimoji="1" lang="ja-JP" altLang="en-US" sz="2800" b="1" dirty="0">
                <a:solidFill>
                  <a:schemeClr val="bg1"/>
                </a:solidFill>
                <a:latin typeface="Meiryo UI" panose="020B0604030504040204" pitchFamily="50" charset="-128"/>
                <a:ea typeface="Meiryo UI" panose="020B0604030504040204" pitchFamily="50" charset="-128"/>
              </a:rPr>
              <a:t>日本版の特徴</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BE78D23-0521-8758-6C0D-F2873E2D5F73}"/>
              </a:ext>
            </a:extLst>
          </p:cNvPr>
          <p:cNvPicPr>
            <a:picLocks noChangeAspect="1"/>
          </p:cNvPicPr>
          <p:nvPr/>
        </p:nvPicPr>
        <p:blipFill>
          <a:blip r:embed="rId5"/>
          <a:stretch>
            <a:fillRect/>
          </a:stretch>
        </p:blipFill>
        <p:spPr>
          <a:xfrm>
            <a:off x="590265" y="4305606"/>
            <a:ext cx="1683451" cy="2271322"/>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2B63194A-E4B3-0258-478B-03D775975972}"/>
              </a:ext>
            </a:extLst>
          </p:cNvPr>
          <p:cNvPicPr>
            <a:picLocks noChangeAspect="1"/>
          </p:cNvPicPr>
          <p:nvPr/>
        </p:nvPicPr>
        <p:blipFill>
          <a:blip r:embed="rId6"/>
          <a:stretch>
            <a:fillRect/>
          </a:stretch>
        </p:blipFill>
        <p:spPr>
          <a:xfrm>
            <a:off x="595200" y="1515436"/>
            <a:ext cx="1678516" cy="2155066"/>
          </a:xfrm>
          <a:prstGeom prst="rect">
            <a:avLst/>
          </a:prstGeom>
          <a:effectLst>
            <a:outerShdw blurRad="50800" dist="38100" dir="2700000" algn="tl" rotWithShape="0">
              <a:prstClr val="black">
                <a:alpha val="40000"/>
              </a:prstClr>
            </a:outerShdw>
          </a:effectLst>
        </p:spPr>
      </p:pic>
      <p:sp>
        <p:nvSpPr>
          <p:cNvPr id="9" name="コンテンツ プレースホルダー 4">
            <a:extLst>
              <a:ext uri="{FF2B5EF4-FFF2-40B4-BE49-F238E27FC236}">
                <a16:creationId xmlns:a16="http://schemas.microsoft.com/office/drawing/2014/main" id="{9F2278FD-8BCF-390F-845A-314945542E32}"/>
              </a:ext>
            </a:extLst>
          </p:cNvPr>
          <p:cNvSpPr txBox="1">
            <a:spLocks/>
          </p:cNvSpPr>
          <p:nvPr/>
        </p:nvSpPr>
        <p:spPr>
          <a:xfrm>
            <a:off x="2273716" y="1716786"/>
            <a:ext cx="9477749" cy="400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メイリオ" panose="020B0604030504040204" pitchFamily="50" charset="-128"/>
                <a:ea typeface="メイリオ" panose="020B0604030504040204" pitchFamily="50" charset="-128"/>
              </a:rPr>
              <a:t>「赤ちゃんのいる生活を家族みんなでもっと楽しむための情報が満載！」</a:t>
            </a:r>
            <a:endParaRPr lang="en-US" altLang="ja-JP" sz="18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1800" b="1" dirty="0">
              <a:latin typeface="メイリオ" panose="020B0604030504040204" pitchFamily="50" charset="-128"/>
              <a:ea typeface="メイリオ" panose="020B0604030504040204" pitchFamily="50" charset="-128"/>
            </a:endParaRPr>
          </a:p>
          <a:p>
            <a:endParaRPr lang="en-US" altLang="ja-JP" sz="18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18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7B1ABC3-E089-AD94-7684-AF3A1AB4B677}"/>
              </a:ext>
            </a:extLst>
          </p:cNvPr>
          <p:cNvSpPr txBox="1"/>
          <p:nvPr/>
        </p:nvSpPr>
        <p:spPr>
          <a:xfrm>
            <a:off x="2388017" y="2083068"/>
            <a:ext cx="9632533" cy="1169551"/>
          </a:xfrm>
          <a:prstGeom prst="rect">
            <a:avLst/>
          </a:prstGeom>
          <a:noFill/>
        </p:spPr>
        <p:txBody>
          <a:bodyPr wrap="square">
            <a:spAutoFit/>
          </a:bodyPr>
          <a:lstStyle/>
          <a:p>
            <a:pPr algn="l" fontAlgn="base"/>
            <a:r>
              <a:rPr lang="ja-JP" altLang="en-US" sz="1400" b="0" i="0" dirty="0">
                <a:solidFill>
                  <a:srgbClr val="44474C"/>
                </a:solidFill>
                <a:effectLst/>
                <a:latin typeface="メイリオ" panose="020B0604030504040204" pitchFamily="50" charset="-128"/>
                <a:ea typeface="メイリオ" panose="020B0604030504040204" pitchFamily="50" charset="-128"/>
              </a:rPr>
              <a:t>毎日のお世話、病気の予防やケアなどの子育てハウツーはもちろん、ママとベビーのファッションやインテリア、</a:t>
            </a:r>
            <a:endParaRPr lang="en-US" altLang="ja-JP" sz="1400" b="0" i="0" dirty="0">
              <a:solidFill>
                <a:srgbClr val="44474C"/>
              </a:solidFill>
              <a:effectLst/>
              <a:latin typeface="メイリオ" panose="020B0604030504040204" pitchFamily="50" charset="-128"/>
              <a:ea typeface="メイリオ" panose="020B0604030504040204" pitchFamily="50" charset="-128"/>
            </a:endParaRPr>
          </a:p>
          <a:p>
            <a:pPr algn="l" fontAlgn="base"/>
            <a:r>
              <a:rPr lang="ja-JP" altLang="en-US" sz="1400" b="0" i="0" dirty="0">
                <a:solidFill>
                  <a:srgbClr val="44474C"/>
                </a:solidFill>
                <a:effectLst/>
                <a:latin typeface="メイリオ" panose="020B0604030504040204" pitchFamily="50" charset="-128"/>
                <a:ea typeface="メイリオ" panose="020B0604030504040204" pitchFamily="50" charset="-128"/>
              </a:rPr>
              <a:t>お出かけ、パパの育児力アップ応援など、赤ちゃんのいる生活を家族みんなで楽しむための情報満載マガジンです。</a:t>
            </a:r>
            <a:endParaRPr lang="en-US" altLang="ja-JP" sz="1400" b="0" i="0" dirty="0">
              <a:solidFill>
                <a:srgbClr val="44474C"/>
              </a:solidFill>
              <a:effectLst/>
              <a:latin typeface="メイリオ" panose="020B0604030504040204" pitchFamily="50" charset="-128"/>
              <a:ea typeface="メイリオ" panose="020B0604030504040204" pitchFamily="50" charset="-128"/>
            </a:endParaRPr>
          </a:p>
          <a:p>
            <a:pPr algn="l" fontAlgn="base"/>
            <a:r>
              <a:rPr lang="ja-JP" altLang="en-US" sz="1400" b="0" i="0" dirty="0">
                <a:solidFill>
                  <a:srgbClr val="44474C"/>
                </a:solidFill>
                <a:effectLst/>
                <a:latin typeface="メイリオ" panose="020B0604030504040204" pitchFamily="50" charset="-128"/>
                <a:ea typeface="メイリオ" panose="020B0604030504040204" pitchFamily="50" charset="-128"/>
              </a:rPr>
              <a:t>誕生から</a:t>
            </a:r>
            <a:r>
              <a:rPr lang="en-US" altLang="ja-JP" sz="1400" b="0" i="0" dirty="0">
                <a:solidFill>
                  <a:srgbClr val="44474C"/>
                </a:solidFill>
                <a:effectLst/>
                <a:latin typeface="メイリオ" panose="020B0604030504040204" pitchFamily="50" charset="-128"/>
                <a:ea typeface="メイリオ" panose="020B0604030504040204" pitchFamily="50" charset="-128"/>
              </a:rPr>
              <a:t>2</a:t>
            </a:r>
            <a:r>
              <a:rPr lang="ja-JP" altLang="en-US" sz="1400" b="0" i="0" dirty="0">
                <a:solidFill>
                  <a:srgbClr val="44474C"/>
                </a:solidFill>
                <a:effectLst/>
                <a:latin typeface="メイリオ" panose="020B0604030504040204" pitchFamily="50" charset="-128"/>
                <a:ea typeface="メイリオ" panose="020B0604030504040204" pitchFamily="50" charset="-128"/>
              </a:rPr>
              <a:t>才までの「たいへんだけど楽しい！」をバックアップします。</a:t>
            </a:r>
            <a:endParaRPr lang="en-US" altLang="ja-JP" sz="1400" b="0" i="0" dirty="0">
              <a:solidFill>
                <a:srgbClr val="44474C"/>
              </a:solidFill>
              <a:effectLst/>
              <a:latin typeface="メイリオ" panose="020B0604030504040204" pitchFamily="50" charset="-128"/>
              <a:ea typeface="メイリオ" panose="020B0604030504040204" pitchFamily="50" charset="-128"/>
            </a:endParaRPr>
          </a:p>
          <a:p>
            <a:pPr fontAlgn="base"/>
            <a:r>
              <a:rPr lang="ja-JP" altLang="en-US" sz="1400" dirty="0">
                <a:solidFill>
                  <a:srgbClr val="44474C"/>
                </a:solidFill>
                <a:latin typeface="メイリオ" panose="020B0604030504040204" pitchFamily="50" charset="-128"/>
                <a:ea typeface="メイリオ" panose="020B0604030504040204" pitchFamily="50" charset="-128"/>
              </a:rPr>
              <a:t>■年４回発行　■</a:t>
            </a:r>
            <a:r>
              <a:rPr lang="en-US" altLang="ja-JP" sz="1400" dirty="0">
                <a:solidFill>
                  <a:srgbClr val="44474C"/>
                </a:solidFill>
                <a:latin typeface="メイリオ" panose="020B0604030504040204" pitchFamily="50" charset="-128"/>
                <a:ea typeface="メイリオ" panose="020B0604030504040204" pitchFamily="50" charset="-128"/>
              </a:rPr>
              <a:t>Web</a:t>
            </a:r>
            <a:r>
              <a:rPr lang="ja-JP" altLang="en-US" sz="1400" dirty="0">
                <a:solidFill>
                  <a:srgbClr val="44474C"/>
                </a:solidFill>
                <a:latin typeface="メイリオ" panose="020B0604030504040204" pitchFamily="50" charset="-128"/>
                <a:ea typeface="メイリオ" panose="020B0604030504040204" pitchFamily="50" charset="-128"/>
              </a:rPr>
              <a:t>：</a:t>
            </a:r>
            <a:r>
              <a:rPr lang="en-US" altLang="ja-JP" sz="1400" dirty="0">
                <a:solidFill>
                  <a:schemeClr val="bg1"/>
                </a:solidFill>
                <a:latin typeface="メイリオ" panose="020B0604030504040204" pitchFamily="50" charset="-128"/>
                <a:ea typeface="メイリオ" panose="020B0604030504040204" pitchFamily="50" charset="-128"/>
                <a:hlinkClick r:id="rId7"/>
              </a:rPr>
              <a:t>https://babymo.jp/</a:t>
            </a:r>
            <a:endParaRPr lang="en-US" altLang="ja-JP" sz="1400" dirty="0">
              <a:solidFill>
                <a:schemeClr val="bg1"/>
              </a:solidFill>
              <a:latin typeface="メイリオ" panose="020B0604030504040204" pitchFamily="50" charset="-128"/>
              <a:ea typeface="メイリオ" panose="020B0604030504040204" pitchFamily="50" charset="-128"/>
            </a:endParaRPr>
          </a:p>
          <a:p>
            <a:pPr fontAlgn="base"/>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SNS</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Instagram 20,000</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LINE 5,729</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Twitter 2,956</a:t>
            </a:r>
          </a:p>
        </p:txBody>
      </p:sp>
      <p:sp>
        <p:nvSpPr>
          <p:cNvPr id="11" name="コンテンツ プレースホルダー 39">
            <a:extLst>
              <a:ext uri="{FF2B5EF4-FFF2-40B4-BE49-F238E27FC236}">
                <a16:creationId xmlns:a16="http://schemas.microsoft.com/office/drawing/2014/main" id="{32171CD3-C8C2-15E6-8967-B5DC488CDBEB}"/>
              </a:ext>
            </a:extLst>
          </p:cNvPr>
          <p:cNvSpPr txBox="1">
            <a:spLocks/>
          </p:cNvSpPr>
          <p:nvPr/>
        </p:nvSpPr>
        <p:spPr>
          <a:xfrm>
            <a:off x="2388017" y="4261064"/>
            <a:ext cx="9546808" cy="6135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メイリオ" panose="020B0604030504040204" pitchFamily="50" charset="-128"/>
                <a:ea typeface="メイリオ" panose="020B0604030504040204" pitchFamily="50" charset="-128"/>
              </a:rPr>
              <a:t>グローバルな視点をもつビジネスマンへ深みのあるジャーナリズムで時代を読み解きます</a:t>
            </a:r>
          </a:p>
        </p:txBody>
      </p:sp>
      <p:sp>
        <p:nvSpPr>
          <p:cNvPr id="15" name="正方形/長方形 14">
            <a:extLst>
              <a:ext uri="{FF2B5EF4-FFF2-40B4-BE49-F238E27FC236}">
                <a16:creationId xmlns:a16="http://schemas.microsoft.com/office/drawing/2014/main" id="{E5B90741-C0E1-59F6-D866-827BB9997D58}"/>
              </a:ext>
            </a:extLst>
          </p:cNvPr>
          <p:cNvSpPr>
            <a:spLocks noChangeArrowheads="1"/>
          </p:cNvSpPr>
          <p:nvPr/>
        </p:nvSpPr>
        <p:spPr bwMode="auto">
          <a:xfrm>
            <a:off x="2343620" y="4664094"/>
            <a:ext cx="9721326" cy="1815882"/>
          </a:xfrm>
          <a:prstGeom prst="rect">
            <a:avLst/>
          </a:prstGeom>
          <a:noFill/>
          <a:ln w="9525">
            <a:noFill/>
            <a:miter lim="800000"/>
            <a:headEnd/>
            <a:tailEnd/>
          </a:ln>
        </p:spPr>
        <p:txBody>
          <a:bodyPr wrap="square">
            <a:spAutoFit/>
          </a:bodyPr>
          <a:lstStyle/>
          <a:p>
            <a:r>
              <a:rPr lang="ja-JP" altLang="en-US" sz="1400" dirty="0">
                <a:latin typeface="メイリオ" panose="020B0604030504040204" pitchFamily="50" charset="-128"/>
                <a:ea typeface="メイリオ" panose="020B0604030504040204" pitchFamily="50" charset="-128"/>
                <a:cs typeface="Meiryo UI" pitchFamily="50" charset="-128"/>
              </a:rPr>
              <a:t>国際ニュース週刊誌</a:t>
            </a:r>
            <a:r>
              <a:rPr lang="en-US" altLang="ja-JP" sz="1400" dirty="0">
                <a:latin typeface="メイリオ" panose="020B0604030504040204" pitchFamily="50" charset="-128"/>
                <a:ea typeface="メイリオ" panose="020B0604030504040204" pitchFamily="50" charset="-128"/>
                <a:cs typeface="Meiryo UI" pitchFamily="50" charset="-128"/>
              </a:rPr>
              <a:t>『Newsweek』</a:t>
            </a:r>
            <a:r>
              <a:rPr lang="ja-JP" altLang="en-US" sz="1400" dirty="0">
                <a:latin typeface="メイリオ" panose="020B0604030504040204" pitchFamily="50" charset="-128"/>
                <a:ea typeface="メイリオ" panose="020B0604030504040204" pitchFamily="50" charset="-128"/>
                <a:cs typeface="Meiryo UI" pitchFamily="50" charset="-128"/>
              </a:rPr>
              <a:t>は米国にて</a:t>
            </a:r>
            <a:r>
              <a:rPr lang="en-US" altLang="ja-JP" sz="1400" dirty="0">
                <a:latin typeface="メイリオ" panose="020B0604030504040204" pitchFamily="50" charset="-128"/>
                <a:ea typeface="メイリオ" panose="020B0604030504040204" pitchFamily="50" charset="-128"/>
                <a:cs typeface="Meiryo UI" pitchFamily="50" charset="-128"/>
              </a:rPr>
              <a:t>1933</a:t>
            </a:r>
            <a:r>
              <a:rPr lang="ja-JP" altLang="en-US" sz="1400" dirty="0">
                <a:latin typeface="メイリオ" panose="020B0604030504040204" pitchFamily="50" charset="-128"/>
                <a:ea typeface="メイリオ" panose="020B0604030504040204" pitchFamily="50" charset="-128"/>
                <a:cs typeface="Meiryo UI" pitchFamily="50" charset="-128"/>
              </a:rPr>
              <a:t>年に創刊。その日本版として</a:t>
            </a:r>
            <a:r>
              <a:rPr lang="en-US" altLang="ja-JP" sz="1400" dirty="0">
                <a:latin typeface="メイリオ" panose="020B0604030504040204" pitchFamily="50" charset="-128"/>
                <a:ea typeface="メイリオ" panose="020B0604030504040204" pitchFamily="50" charset="-128"/>
                <a:cs typeface="Meiryo UI" pitchFamily="50" charset="-128"/>
              </a:rPr>
              <a:t>86</a:t>
            </a:r>
            <a:r>
              <a:rPr lang="ja-JP" altLang="en-US" sz="1400" dirty="0">
                <a:latin typeface="メイリオ" panose="020B0604030504040204" pitchFamily="50" charset="-128"/>
                <a:ea typeface="メイリオ" panose="020B0604030504040204" pitchFamily="50" charset="-128"/>
                <a:cs typeface="Meiryo UI" pitchFamily="50" charset="-128"/>
              </a:rPr>
              <a:t>年に創刊されて以来、</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ニューズウィーク日本版</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は、世界のニュースを独自の切り口で伝えることで、良質な情報と洞察力ある視点とを提供するメディアとして一目置かれてきました。</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近年は日本版オリジナルの記事を大幅に増やし、本国版以上に国際色あふれる誌面になり、第一線で活躍するビジネスパーソンや論壇、政府関係者など政財界の要人から高く評価されています。国内外のメディアが伝える「日本」とは一線を画す独自の視点と日本と世界の関係を冷静に見つめる報道姿勢もまた、論壇などで信頼を得ています。</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■週刊誌</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毎週火曜日発売</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　■</a:t>
            </a:r>
            <a:r>
              <a:rPr lang="en-US" altLang="ja-JP" sz="1400" dirty="0">
                <a:latin typeface="メイリオ" panose="020B0604030504040204" pitchFamily="50" charset="-128"/>
                <a:ea typeface="メイリオ" panose="020B0604030504040204" pitchFamily="50" charset="-128"/>
                <a:cs typeface="Meiryo UI" pitchFamily="50" charset="-128"/>
              </a:rPr>
              <a:t>Web</a:t>
            </a:r>
            <a:r>
              <a:rPr lang="ja-JP" altLang="en-US" sz="1400" dirty="0">
                <a:latin typeface="メイリオ" panose="020B0604030504040204" pitchFamily="50" charset="-128"/>
                <a:ea typeface="メイリオ" panose="020B0604030504040204" pitchFamily="50" charset="-128"/>
                <a:cs typeface="Meiryo UI" pitchFamily="50" charset="-128"/>
              </a:rPr>
              <a:t>：</a:t>
            </a:r>
            <a:r>
              <a:rPr lang="en-US" altLang="ja-JP" sz="1400" dirty="0">
                <a:latin typeface="メイリオ" panose="020B0604030504040204" pitchFamily="50" charset="-128"/>
                <a:ea typeface="メイリオ" panose="020B0604030504040204" pitchFamily="50" charset="-128"/>
                <a:hlinkClick r:id="rId8">
                  <a:extLst>
                    <a:ext uri="{A12FA001-AC4F-418D-AE19-62706E023703}">
                      <ahyp:hlinkClr xmlns:ahyp="http://schemas.microsoft.com/office/drawing/2018/hyperlinkcolor" val="tx"/>
                    </a:ext>
                  </a:extLst>
                </a:hlinkClick>
              </a:rPr>
              <a:t>http://www.newsweekjapan.jp</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SNS</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Twitter 456,711</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Facebook 91,779</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LINE 790,830</a:t>
            </a:r>
          </a:p>
        </p:txBody>
      </p:sp>
    </p:spTree>
    <p:extLst>
      <p:ext uri="{BB962C8B-B14F-4D97-AF65-F5344CB8AC3E}">
        <p14:creationId xmlns:p14="http://schemas.microsoft.com/office/powerpoint/2010/main" val="158285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17</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連絡先</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182E94A-D259-4603-CF56-8119CEFA7FC6}"/>
              </a:ext>
            </a:extLst>
          </p:cNvPr>
          <p:cNvSpPr txBox="1"/>
          <p:nvPr/>
        </p:nvSpPr>
        <p:spPr>
          <a:xfrm>
            <a:off x="599615" y="3163229"/>
            <a:ext cx="5012053" cy="3235116"/>
          </a:xfrm>
          <a:prstGeom prst="rect">
            <a:avLst/>
          </a:prstGeom>
          <a:noFill/>
          <a:ln w="25400">
            <a:solidFill>
              <a:schemeClr val="tx1"/>
            </a:solidFill>
          </a:ln>
        </p:spPr>
        <p:txBody>
          <a:bodyPr wrap="square" rtlCol="0">
            <a:spAutoFit/>
          </a:bodyPr>
          <a:lstStyle/>
          <a:p>
            <a:pPr algn="ctr">
              <a:lnSpc>
                <a:spcPts val="4200"/>
              </a:lnSpc>
            </a:pPr>
            <a:r>
              <a:rPr kumimoji="1" lang="ja-JP" altLang="en-US" b="1" dirty="0">
                <a:latin typeface="Meiryo UI" panose="020B0604030504040204" pitchFamily="50" charset="-128"/>
                <a:ea typeface="Meiryo UI" panose="020B0604030504040204" pitchFamily="50" charset="-128"/>
              </a:rPr>
              <a:t>主婦の友社</a:t>
            </a:r>
            <a:endParaRPr kumimoji="1" lang="en-US" altLang="ja-JP" b="1" dirty="0">
              <a:latin typeface="Meiryo UI" panose="020B0604030504040204" pitchFamily="50" charset="-128"/>
              <a:ea typeface="Meiryo UI" panose="020B0604030504040204" pitchFamily="50" charset="-128"/>
            </a:endParaRPr>
          </a:p>
          <a:p>
            <a:pPr algn="ctr">
              <a:lnSpc>
                <a:spcPts val="4200"/>
              </a:lnSpc>
            </a:pP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Baby-</a:t>
            </a:r>
            <a:r>
              <a:rPr lang="en-US" altLang="ja-JP" b="1" dirty="0" err="1">
                <a:latin typeface="Meiryo UI" panose="020B0604030504040204" pitchFamily="50" charset="-128"/>
                <a:ea typeface="Meiryo UI" panose="020B0604030504040204" pitchFamily="50" charset="-128"/>
              </a:rPr>
              <a:t>mo</a:t>
            </a:r>
            <a:r>
              <a:rPr lang="ja-JP" altLang="en-US" b="1" dirty="0">
                <a:latin typeface="Meiryo UI" panose="020B0604030504040204" pitchFamily="50" charset="-128"/>
                <a:ea typeface="Meiryo UI" panose="020B0604030504040204" pitchFamily="50" charset="-128"/>
              </a:rPr>
              <a:t>」担当</a:t>
            </a:r>
            <a:endParaRPr lang="en-US" altLang="ja-JP" b="1" dirty="0">
              <a:latin typeface="Meiryo UI" panose="020B0604030504040204" pitchFamily="50" charset="-128"/>
              <a:ea typeface="Meiryo UI" panose="020B0604030504040204" pitchFamily="50" charset="-128"/>
            </a:endParaRPr>
          </a:p>
          <a:p>
            <a:pPr algn="ctr">
              <a:lnSpc>
                <a:spcPts val="4200"/>
              </a:lnSpc>
            </a:pPr>
            <a:r>
              <a:rPr lang="ja-JP" altLang="en-US" b="1" dirty="0">
                <a:latin typeface="Meiryo UI" panose="020B0604030504040204" pitchFamily="50" charset="-128"/>
                <a:ea typeface="Meiryo UI" panose="020B0604030504040204" pitchFamily="50" charset="-128"/>
              </a:rPr>
              <a:t>木村</a:t>
            </a:r>
            <a:r>
              <a:rPr lang="en-US" altLang="ja-JP" b="1" dirty="0">
                <a:latin typeface="Meiryo UI" panose="020B0604030504040204" pitchFamily="50" charset="-128"/>
                <a:ea typeface="Meiryo UI" panose="020B0604030504040204" pitchFamily="50" charset="-128"/>
              </a:rPr>
              <a:t>(050-1735-6203</a:t>
            </a:r>
            <a:r>
              <a:rPr kumimoji="1" lang="en-US" altLang="ja-JP" b="1" dirty="0">
                <a:latin typeface="Meiryo UI" panose="020B0604030504040204" pitchFamily="50" charset="-128"/>
                <a:ea typeface="Meiryo UI" panose="020B0604030504040204" pitchFamily="50" charset="-128"/>
              </a:rPr>
              <a:t>)</a:t>
            </a:r>
          </a:p>
          <a:p>
            <a:pPr algn="ctr">
              <a:lnSpc>
                <a:spcPts val="4200"/>
              </a:lnSpc>
            </a:pPr>
            <a:r>
              <a:rPr lang="ja-JP" altLang="en-US" b="1" dirty="0">
                <a:latin typeface="Meiryo UI" panose="020B0604030504040204" pitchFamily="50" charset="-128"/>
                <a:ea typeface="Meiryo UI" panose="020B0604030504040204" pitchFamily="50" charset="-128"/>
                <a:hlinkClick r:id="rId3"/>
              </a:rPr>
              <a:t>ｍ</a:t>
            </a:r>
            <a:r>
              <a:rPr kumimoji="1" lang="en-US" altLang="ja-JP" b="1" dirty="0">
                <a:latin typeface="Meiryo UI" panose="020B0604030504040204" pitchFamily="50" charset="-128"/>
                <a:ea typeface="Meiryo UI" panose="020B0604030504040204" pitchFamily="50" charset="-128"/>
                <a:hlinkClick r:id="rId3"/>
              </a:rPr>
              <a:t>ako_kimura@shufunotomo.co.jp</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gn="ctr">
              <a:lnSpc>
                <a:spcPts val="4200"/>
              </a:lnSpc>
            </a:pPr>
            <a:r>
              <a:rPr kumimoji="1" lang="ja-JP" altLang="en-US" b="1" dirty="0">
                <a:latin typeface="Meiryo UI" panose="020B0604030504040204" pitchFamily="50" charset="-128"/>
                <a:ea typeface="Meiryo UI" panose="020B0604030504040204" pitchFamily="50" charset="-128"/>
              </a:rPr>
              <a:t>北嶋</a:t>
            </a:r>
            <a:r>
              <a:rPr lang="en-US" altLang="ja-JP" b="1" dirty="0">
                <a:latin typeface="Meiryo UI" panose="020B0604030504040204" pitchFamily="50" charset="-128"/>
                <a:ea typeface="Meiryo UI" panose="020B0604030504040204" pitchFamily="50" charset="-128"/>
              </a:rPr>
              <a:t>(070-6452-0969)</a:t>
            </a:r>
          </a:p>
          <a:p>
            <a:pPr algn="ctr">
              <a:lnSpc>
                <a:spcPts val="4200"/>
              </a:lnSpc>
            </a:pPr>
            <a:r>
              <a:rPr kumimoji="1" lang="en-US" altLang="ja-JP" b="1" dirty="0">
                <a:latin typeface="Meiryo UI" panose="020B0604030504040204" pitchFamily="50" charset="-128"/>
                <a:ea typeface="Meiryo UI" panose="020B0604030504040204" pitchFamily="50" charset="-128"/>
                <a:hlinkClick r:id="rId4"/>
              </a:rPr>
              <a:t>ryouta_kitajima@shufunotomo.co.jp</a:t>
            </a:r>
            <a:r>
              <a:rPr kumimoji="1" lang="en-US" altLang="ja-JP" b="1" dirty="0">
                <a:latin typeface="Meiryo UI" panose="020B0604030504040204" pitchFamily="50" charset="-128"/>
                <a:ea typeface="Meiryo UI" panose="020B0604030504040204" pitchFamily="50" charset="-128"/>
              </a:rPr>
              <a:t> </a:t>
            </a:r>
          </a:p>
        </p:txBody>
      </p:sp>
      <p:sp>
        <p:nvSpPr>
          <p:cNvPr id="3" name="テキスト ボックス 2">
            <a:extLst>
              <a:ext uri="{FF2B5EF4-FFF2-40B4-BE49-F238E27FC236}">
                <a16:creationId xmlns:a16="http://schemas.microsoft.com/office/drawing/2014/main" id="{5593B583-74CA-1A13-69C1-AE20B9443DDA}"/>
              </a:ext>
            </a:extLst>
          </p:cNvPr>
          <p:cNvSpPr txBox="1"/>
          <p:nvPr/>
        </p:nvSpPr>
        <p:spPr>
          <a:xfrm>
            <a:off x="6447967" y="3163229"/>
            <a:ext cx="5012052" cy="3250377"/>
          </a:xfrm>
          <a:prstGeom prst="rect">
            <a:avLst/>
          </a:prstGeom>
          <a:noFill/>
          <a:ln w="25400">
            <a:solidFill>
              <a:schemeClr val="tx1"/>
            </a:solidFill>
          </a:ln>
        </p:spPr>
        <p:txBody>
          <a:bodyPr wrap="square" rtlCol="0">
            <a:spAutoFit/>
          </a:bodyPr>
          <a:lstStyle/>
          <a:p>
            <a:pPr algn="ctr">
              <a:lnSpc>
                <a:spcPts val="4200"/>
              </a:lnSpc>
            </a:pPr>
            <a:r>
              <a:rPr kumimoji="1" lang="en-US" altLang="ja-JP" b="1" dirty="0">
                <a:latin typeface="Meiryo UI" panose="020B0604030504040204" pitchFamily="50" charset="-128"/>
                <a:ea typeface="Meiryo UI" panose="020B0604030504040204" pitchFamily="50" charset="-128"/>
              </a:rPr>
              <a:t>CCC</a:t>
            </a:r>
            <a:r>
              <a:rPr kumimoji="1" lang="ja-JP" altLang="en-US" b="1" dirty="0">
                <a:latin typeface="Meiryo UI" panose="020B0604030504040204" pitchFamily="50" charset="-128"/>
                <a:ea typeface="Meiryo UI" panose="020B0604030504040204" pitchFamily="50" charset="-128"/>
              </a:rPr>
              <a:t>メディアハウス</a:t>
            </a:r>
            <a:endParaRPr kumimoji="1" lang="en-US" altLang="ja-JP" b="1" dirty="0">
              <a:latin typeface="Meiryo UI" panose="020B0604030504040204" pitchFamily="50" charset="-128"/>
              <a:ea typeface="Meiryo UI" panose="020B0604030504040204" pitchFamily="50" charset="-128"/>
            </a:endParaRPr>
          </a:p>
          <a:p>
            <a:pPr algn="ctr">
              <a:lnSpc>
                <a:spcPts val="4200"/>
              </a:lnSpc>
            </a:pPr>
            <a:r>
              <a:rPr kumimoji="1" lang="ja-JP" altLang="en-US" b="1" dirty="0">
                <a:latin typeface="Meiryo UI" panose="020B0604030504040204" pitchFamily="50" charset="-128"/>
                <a:ea typeface="Meiryo UI" panose="020B0604030504040204" pitchFamily="50" charset="-128"/>
              </a:rPr>
              <a:t>「ニューズウィーク日本版」担当</a:t>
            </a:r>
            <a:endParaRPr kumimoji="1" lang="en-US" altLang="ja-JP" b="1" dirty="0">
              <a:latin typeface="Meiryo UI" panose="020B0604030504040204" pitchFamily="50" charset="-128"/>
              <a:ea typeface="Meiryo UI" panose="020B0604030504040204" pitchFamily="50" charset="-128"/>
            </a:endParaRPr>
          </a:p>
          <a:p>
            <a:pPr algn="ctr">
              <a:lnSpc>
                <a:spcPts val="4200"/>
              </a:lnSpc>
            </a:pPr>
            <a:r>
              <a:rPr lang="ja-JP" altLang="en-US" b="1" dirty="0">
                <a:latin typeface="Meiryo UI" panose="020B0604030504040204" pitchFamily="50" charset="-128"/>
                <a:ea typeface="Meiryo UI" panose="020B0604030504040204" pitchFamily="50" charset="-128"/>
              </a:rPr>
              <a:t>桑田</a:t>
            </a:r>
            <a:r>
              <a:rPr lang="en-US" altLang="ja-JP" b="1" dirty="0">
                <a:latin typeface="Meiryo UI" panose="020B0604030504040204" pitchFamily="50" charset="-128"/>
                <a:ea typeface="Meiryo UI" panose="020B0604030504040204" pitchFamily="50" charset="-128"/>
              </a:rPr>
              <a:t>(080-9571-0489)</a:t>
            </a:r>
          </a:p>
          <a:p>
            <a:pPr algn="ctr">
              <a:lnSpc>
                <a:spcPts val="4200"/>
              </a:lnSpc>
            </a:pPr>
            <a:r>
              <a:rPr lang="en-US" altLang="ja-JP" b="1" dirty="0">
                <a:latin typeface="Meiryo UI" panose="020B0604030504040204" pitchFamily="50" charset="-128"/>
                <a:ea typeface="Meiryo UI" panose="020B0604030504040204" pitchFamily="50" charset="-128"/>
                <a:hlinkClick r:id="rId5"/>
              </a:rPr>
              <a:t>y-kuwada@cccmh.co.jp</a:t>
            </a:r>
            <a:endParaRPr lang="en-US" altLang="ja-JP" b="1" dirty="0">
              <a:latin typeface="Meiryo UI" panose="020B0604030504040204" pitchFamily="50" charset="-128"/>
              <a:ea typeface="Meiryo UI" panose="020B0604030504040204" pitchFamily="50" charset="-128"/>
            </a:endParaRPr>
          </a:p>
          <a:p>
            <a:pPr algn="ctr">
              <a:lnSpc>
                <a:spcPts val="4200"/>
              </a:lnSpc>
            </a:pPr>
            <a:r>
              <a:rPr lang="ja-JP" altLang="en-US" b="1" dirty="0">
                <a:latin typeface="Meiryo UI" panose="020B0604030504040204" pitchFamily="50" charset="-128"/>
                <a:ea typeface="Meiryo UI" panose="020B0604030504040204" pitchFamily="50" charset="-128"/>
              </a:rPr>
              <a:t>小池</a:t>
            </a:r>
            <a:r>
              <a:rPr lang="en-US" altLang="ja-JP" b="1" dirty="0">
                <a:latin typeface="Meiryo UI" panose="020B0604030504040204" pitchFamily="50" charset="-128"/>
                <a:ea typeface="Meiryo UI" panose="020B0604030504040204" pitchFamily="50" charset="-128"/>
              </a:rPr>
              <a:t>(070-1364-4240)</a:t>
            </a:r>
          </a:p>
          <a:p>
            <a:pPr algn="ctr">
              <a:lnSpc>
                <a:spcPts val="4200"/>
              </a:lnSpc>
            </a:pPr>
            <a:r>
              <a:rPr lang="en-US" altLang="ja-JP" b="1" dirty="0">
                <a:latin typeface="Meiryo UI" panose="020B0604030504040204" pitchFamily="50" charset="-128"/>
                <a:ea typeface="Meiryo UI" panose="020B0604030504040204" pitchFamily="50" charset="-128"/>
                <a:hlinkClick r:id="rId6"/>
              </a:rPr>
              <a:t>a-koike@cccmh.co.jp</a:t>
            </a:r>
            <a:endParaRPr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29693B1-9D9C-AAEA-3638-E82AAEDC385C}"/>
              </a:ext>
            </a:extLst>
          </p:cNvPr>
          <p:cNvSpPr txBox="1"/>
          <p:nvPr/>
        </p:nvSpPr>
        <p:spPr>
          <a:xfrm>
            <a:off x="0" y="1222786"/>
            <a:ext cx="12192000" cy="1095941"/>
          </a:xfrm>
          <a:prstGeom prst="rect">
            <a:avLst/>
          </a:prstGeom>
          <a:noFill/>
        </p:spPr>
        <p:txBody>
          <a:bodyPr wrap="square" rtlCol="0">
            <a:spAutoFit/>
          </a:bodyPr>
          <a:lstStyle/>
          <a:p>
            <a:pPr algn="ctr">
              <a:lnSpc>
                <a:spcPts val="4200"/>
              </a:lnSpc>
            </a:pPr>
            <a:r>
              <a:rPr lang="ja-JP" altLang="en-US" sz="2400" b="1" dirty="0">
                <a:latin typeface="Meiryo UI" panose="020B0604030504040204" pitchFamily="50" charset="-128"/>
                <a:ea typeface="Meiryo UI" panose="020B0604030504040204" pitchFamily="50" charset="-128"/>
              </a:rPr>
              <a:t>少しでも興味を持たれましたら、ご検討頂けると幸いです。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ご不明点などございましたら、お気軽にご連絡くださいませ！</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46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18BAAF2-071E-10F7-BDD2-BB28684BCC8C}"/>
              </a:ext>
            </a:extLst>
          </p:cNvPr>
          <p:cNvSpPr txBox="1"/>
          <p:nvPr/>
        </p:nvSpPr>
        <p:spPr>
          <a:xfrm>
            <a:off x="0" y="3924531"/>
            <a:ext cx="12192000" cy="2711768"/>
          </a:xfrm>
          <a:prstGeom prst="rect">
            <a:avLst/>
          </a:prstGeom>
          <a:noFill/>
        </p:spPr>
        <p:txBody>
          <a:bodyPr wrap="square" rtlCol="0">
            <a:spAutoFit/>
          </a:bodyPr>
          <a:lstStyle/>
          <a:p>
            <a:pPr algn="ctr">
              <a:lnSpc>
                <a:spcPts val="4200"/>
              </a:lnSpc>
            </a:pPr>
            <a:r>
              <a:rPr lang="en-US" altLang="ja-JP" sz="2400" b="1" dirty="0">
                <a:latin typeface="Meiryo UI" panose="020B0604030504040204" pitchFamily="50" charset="-128"/>
                <a:ea typeface="Meiryo UI" panose="020B0604030504040204" pitchFamily="50" charset="-128"/>
              </a:rPr>
              <a:t>Baby-</a:t>
            </a:r>
            <a:r>
              <a:rPr lang="en-US" altLang="ja-JP" sz="2400" b="1" dirty="0" err="1">
                <a:latin typeface="Meiryo UI" panose="020B0604030504040204" pitchFamily="50" charset="-128"/>
                <a:ea typeface="Meiryo UI" panose="020B0604030504040204" pitchFamily="50" charset="-128"/>
              </a:rPr>
              <a:t>mo</a:t>
            </a:r>
            <a:r>
              <a:rPr lang="ja-JP" altLang="en-US" sz="2400" b="1" dirty="0">
                <a:latin typeface="Meiryo UI" panose="020B0604030504040204" pitchFamily="50" charset="-128"/>
                <a:ea typeface="Meiryo UI" panose="020B0604030504040204" pitchFamily="50" charset="-128"/>
              </a:rPr>
              <a:t>とニューズウィーク日本版は今までそれぞれでこの想いを発信してきました。</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kumimoji="1" lang="en-US" altLang="ja-JP" sz="2400" b="1" dirty="0">
                <a:latin typeface="Meiryo UI" panose="020B0604030504040204" pitchFamily="50" charset="-128"/>
                <a:ea typeface="Meiryo UI" panose="020B0604030504040204" pitchFamily="50" charset="-128"/>
              </a:rPr>
              <a:t>Baby-</a:t>
            </a:r>
            <a:r>
              <a:rPr kumimoji="1" lang="en-US" altLang="ja-JP" sz="2400" b="1" dirty="0" err="1">
                <a:latin typeface="Meiryo UI" panose="020B0604030504040204" pitchFamily="50" charset="-128"/>
                <a:ea typeface="Meiryo UI" panose="020B0604030504040204" pitchFamily="50" charset="-128"/>
              </a:rPr>
              <a:t>mo</a:t>
            </a:r>
            <a:r>
              <a:rPr kumimoji="1" lang="ja-JP" altLang="en-US" sz="2400" b="1" dirty="0">
                <a:latin typeface="Meiryo UI" panose="020B0604030504040204" pitchFamily="50" charset="-128"/>
                <a:ea typeface="Meiryo UI" panose="020B0604030504040204" pitchFamily="50" charset="-128"/>
              </a:rPr>
              <a:t>は「今」必要な情報を消費者へ届け、</a:t>
            </a:r>
            <a:endParaRPr kumimoji="1"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ニューズウィーク日本版は「なぜ」必要かを消費者に届けてきました。</a:t>
            </a:r>
            <a:endParaRPr lang="en-US" altLang="ja-JP" sz="2400" b="1" dirty="0">
              <a:latin typeface="Meiryo UI" panose="020B0604030504040204" pitchFamily="50" charset="-128"/>
              <a:ea typeface="Meiryo UI" panose="020B0604030504040204" pitchFamily="50" charset="-128"/>
            </a:endParaRPr>
          </a:p>
          <a:p>
            <a:pPr algn="ctr">
              <a:lnSpc>
                <a:spcPts val="4200"/>
              </a:lnSpc>
            </a:pPr>
            <a:endParaRPr kumimoji="1"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同じ想いを持ち、かつ異なる目線で子どもの未来を考える私たちは手をつなぐことになりました。</a:t>
            </a:r>
            <a:endParaRPr kumimoji="1" lang="en-US" altLang="ja-JP" sz="2400" b="1"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6E18FF0C-2FCE-6F6C-BA13-97D51141E407}"/>
              </a:ext>
            </a:extLst>
          </p:cNvPr>
          <p:cNvSpPr>
            <a:spLocks noGrp="1"/>
          </p:cNvSpPr>
          <p:nvPr>
            <p:ph type="sldNum" sz="quarter" idx="12"/>
          </p:nvPr>
        </p:nvSpPr>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2</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2A6B393-65B4-870F-4DAA-586884F9CAF2}"/>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私たちが共同企画を立ち上げた、想い。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072F1F3-5982-41D0-0F74-DC73CAB2EF19}"/>
              </a:ext>
            </a:extLst>
          </p:cNvPr>
          <p:cNvPicPr>
            <a:picLocks noChangeAspect="1"/>
          </p:cNvPicPr>
          <p:nvPr/>
        </p:nvPicPr>
        <p:blipFill>
          <a:blip r:embed="rId2"/>
          <a:stretch>
            <a:fillRect/>
          </a:stretch>
        </p:blipFill>
        <p:spPr>
          <a:xfrm>
            <a:off x="4581043" y="635135"/>
            <a:ext cx="3029913" cy="2209937"/>
          </a:xfrm>
          <a:prstGeom prst="rect">
            <a:avLst/>
          </a:prstGeom>
        </p:spPr>
      </p:pic>
      <p:sp>
        <p:nvSpPr>
          <p:cNvPr id="3" name="テキスト ボックス 2">
            <a:extLst>
              <a:ext uri="{FF2B5EF4-FFF2-40B4-BE49-F238E27FC236}">
                <a16:creationId xmlns:a16="http://schemas.microsoft.com/office/drawing/2014/main" id="{73F7BB12-4B25-2BC3-3993-2C79D663AF84}"/>
              </a:ext>
            </a:extLst>
          </p:cNvPr>
          <p:cNvSpPr txBox="1"/>
          <p:nvPr/>
        </p:nvSpPr>
        <p:spPr>
          <a:xfrm>
            <a:off x="-3" y="2845072"/>
            <a:ext cx="12192000" cy="630942"/>
          </a:xfrm>
          <a:prstGeom prst="rect">
            <a:avLst/>
          </a:prstGeom>
          <a:noFill/>
        </p:spPr>
        <p:txBody>
          <a:bodyPr wrap="square" rtlCol="0">
            <a:spAutoFit/>
          </a:bodyPr>
          <a:lstStyle/>
          <a:p>
            <a:pPr algn="ctr">
              <a:lnSpc>
                <a:spcPts val="4200"/>
              </a:lnSpc>
            </a:pPr>
            <a:r>
              <a:rPr kumimoji="1" lang="ja-JP" altLang="en-US" sz="4000" b="1" dirty="0">
                <a:latin typeface="Meiryo UI" panose="020B0604030504040204" pitchFamily="50" charset="-128"/>
                <a:ea typeface="Meiryo UI" panose="020B0604030504040204" pitchFamily="50" charset="-128"/>
              </a:rPr>
              <a:t>子どもの未来を考えていきたい。</a:t>
            </a:r>
            <a:endParaRPr kumimoji="1" lang="en-US" altLang="ja-JP" sz="4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184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18BAAF2-071E-10F7-BDD2-BB28684BCC8C}"/>
              </a:ext>
            </a:extLst>
          </p:cNvPr>
          <p:cNvSpPr txBox="1"/>
          <p:nvPr/>
        </p:nvSpPr>
        <p:spPr>
          <a:xfrm>
            <a:off x="0" y="2845072"/>
            <a:ext cx="12192000" cy="771173"/>
          </a:xfrm>
          <a:prstGeom prst="rect">
            <a:avLst/>
          </a:prstGeom>
          <a:noFill/>
        </p:spPr>
        <p:txBody>
          <a:bodyPr wrap="square" rtlCol="0">
            <a:spAutoFit/>
          </a:bodyPr>
          <a:lstStyle/>
          <a:p>
            <a:pPr algn="ctr">
              <a:lnSpc>
                <a:spcPts val="6000"/>
              </a:lnSpc>
            </a:pPr>
            <a:r>
              <a:rPr lang="ja-JP" altLang="en-US" sz="4000" b="1" dirty="0">
                <a:latin typeface="Meiryo UI" panose="020B0604030504040204" pitchFamily="50" charset="-128"/>
                <a:ea typeface="Meiryo UI" panose="020B0604030504040204" pitchFamily="50" charset="-128"/>
              </a:rPr>
              <a:t>「子どものために、知っておきたいモノやコト。」</a:t>
            </a:r>
            <a:endParaRPr lang="en-US" altLang="ja-JP" sz="1100" b="1"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6E18FF0C-2FCE-6F6C-BA13-97D51141E407}"/>
              </a:ext>
            </a:extLst>
          </p:cNvPr>
          <p:cNvSpPr>
            <a:spLocks noGrp="1"/>
          </p:cNvSpPr>
          <p:nvPr>
            <p:ph type="sldNum" sz="quarter" idx="12"/>
          </p:nvPr>
        </p:nvSpPr>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3</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2A6B393-65B4-870F-4DAA-586884F9CAF2}"/>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en-US" altLang="ja-JP" sz="2800" b="1" dirty="0">
                <a:solidFill>
                  <a:schemeClr val="bg1"/>
                </a:solidFill>
                <a:latin typeface="Meiryo UI" panose="020B0604030504040204" pitchFamily="50" charset="-128"/>
                <a:ea typeface="Meiryo UI" panose="020B0604030504040204" pitchFamily="50" charset="-128"/>
              </a:rPr>
              <a:t>Baby-</a:t>
            </a:r>
            <a:r>
              <a:rPr kumimoji="1" lang="en-US" altLang="ja-JP" sz="2800" b="1" dirty="0" err="1">
                <a:solidFill>
                  <a:schemeClr val="bg1"/>
                </a:solidFill>
                <a:latin typeface="Meiryo UI" panose="020B0604030504040204" pitchFamily="50" charset="-128"/>
                <a:ea typeface="Meiryo UI" panose="020B0604030504040204" pitchFamily="50" charset="-128"/>
              </a:rPr>
              <a:t>mo</a:t>
            </a:r>
            <a:r>
              <a:rPr kumimoji="1"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ニューズウィーク</a:t>
            </a:r>
            <a:r>
              <a:rPr kumimoji="1" lang="ja-JP" altLang="en-US" sz="2800" b="1" dirty="0">
                <a:solidFill>
                  <a:schemeClr val="bg1"/>
                </a:solidFill>
                <a:latin typeface="Meiryo UI" panose="020B0604030504040204" pitchFamily="50" charset="-128"/>
                <a:ea typeface="Meiryo UI" panose="020B0604030504040204" pitchFamily="50" charset="-128"/>
              </a:rPr>
              <a:t>共同企画</a:t>
            </a:r>
            <a:r>
              <a:rPr lang="ja-JP" altLang="en-US" sz="2800" b="1" dirty="0">
                <a:solidFill>
                  <a:schemeClr val="bg1"/>
                </a:solidFill>
                <a:latin typeface="Meiryo UI" panose="020B0604030504040204" pitchFamily="50" charset="-128"/>
                <a:ea typeface="Meiryo UI" panose="020B0604030504040204" pitchFamily="50" charset="-128"/>
              </a:rPr>
              <a:t>：伝えたいコンセプト</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B277D76-4440-75B3-7C41-E26ED3080633}"/>
              </a:ext>
            </a:extLst>
          </p:cNvPr>
          <p:cNvSpPr txBox="1"/>
          <p:nvPr/>
        </p:nvSpPr>
        <p:spPr>
          <a:xfrm>
            <a:off x="0" y="3915566"/>
            <a:ext cx="12192000" cy="2711768"/>
          </a:xfrm>
          <a:prstGeom prst="rect">
            <a:avLst/>
          </a:prstGeom>
          <a:noFill/>
        </p:spPr>
        <p:txBody>
          <a:bodyPr wrap="square" rtlCol="0">
            <a:spAutoFit/>
          </a:bodyPr>
          <a:lstStyle/>
          <a:p>
            <a:pPr algn="ctr">
              <a:lnSpc>
                <a:spcPts val="4200"/>
              </a:lnSpc>
            </a:pPr>
            <a:r>
              <a:rPr kumimoji="1" lang="ja-JP" altLang="en-US" sz="2400" b="1" dirty="0">
                <a:latin typeface="Meiryo UI" panose="020B0604030504040204" pitchFamily="50" charset="-128"/>
                <a:ea typeface="Meiryo UI" panose="020B0604030504040204" pitchFamily="50" charset="-128"/>
              </a:rPr>
              <a:t>わが子に良質な製品やクオリティの高い経験を与えたいと考える人は多いと思います。</a:t>
            </a:r>
            <a:endParaRPr kumimoji="1"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ですが、実際に選ぶとなると「何が本当に良いものなのか？」と迷う親御さんも多いはずです。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kumimoji="1" lang="ja-JP" altLang="en-US" sz="2400" b="1" dirty="0">
                <a:latin typeface="Meiryo UI" panose="020B0604030504040204" pitchFamily="50" charset="-128"/>
                <a:ea typeface="Meiryo UI" panose="020B0604030504040204" pitchFamily="50" charset="-128"/>
              </a:rPr>
              <a:t>この企画では子育てに役立つモノやコトを</a:t>
            </a:r>
            <a:r>
              <a:rPr kumimoji="1" lang="en-US" altLang="ja-JP" sz="2400" b="1" dirty="0">
                <a:latin typeface="Meiryo UI" panose="020B0604030504040204" pitchFamily="50" charset="-128"/>
                <a:ea typeface="Meiryo UI" panose="020B0604030504040204" pitchFamily="50" charset="-128"/>
              </a:rPr>
              <a:t>Baby-</a:t>
            </a:r>
            <a:r>
              <a:rPr kumimoji="1" lang="en-US" altLang="ja-JP" sz="2400" b="1" dirty="0" err="1">
                <a:latin typeface="Meiryo UI" panose="020B0604030504040204" pitchFamily="50" charset="-128"/>
                <a:ea typeface="Meiryo UI" panose="020B0604030504040204" pitchFamily="50" charset="-128"/>
              </a:rPr>
              <a:t>mo</a:t>
            </a:r>
            <a:r>
              <a:rPr kumimoji="1" lang="ja-JP" altLang="en-US" sz="2400" b="1" dirty="0">
                <a:latin typeface="Meiryo UI" panose="020B0604030504040204" pitchFamily="50" charset="-128"/>
                <a:ea typeface="Meiryo UI" panose="020B0604030504040204" pitchFamily="50" charset="-128"/>
              </a:rPr>
              <a:t>目線・</a:t>
            </a:r>
            <a:r>
              <a:rPr lang="ja-JP" altLang="en-US" sz="2400" b="1" dirty="0">
                <a:latin typeface="Meiryo UI" panose="020B0604030504040204" pitchFamily="50" charset="-128"/>
                <a:ea typeface="Meiryo UI" panose="020B0604030504040204" pitchFamily="50" charset="-128"/>
              </a:rPr>
              <a:t>ニューズウィーク</a:t>
            </a:r>
            <a:r>
              <a:rPr kumimoji="1" lang="ja-JP" altLang="en-US" sz="2400" b="1" dirty="0">
                <a:latin typeface="Meiryo UI" panose="020B0604030504040204" pitchFamily="50" charset="-128"/>
                <a:ea typeface="Meiryo UI" panose="020B0604030504040204" pitchFamily="50" charset="-128"/>
              </a:rPr>
              <a:t>目線でご紹介。</a:t>
            </a:r>
            <a:endParaRPr kumimoji="1" lang="en-US" altLang="ja-JP" sz="2400" b="1" dirty="0">
              <a:latin typeface="Meiryo UI" panose="020B0604030504040204" pitchFamily="50" charset="-128"/>
              <a:ea typeface="Meiryo UI" panose="020B0604030504040204" pitchFamily="50" charset="-128"/>
            </a:endParaRPr>
          </a:p>
          <a:p>
            <a:pPr algn="ctr">
              <a:lnSpc>
                <a:spcPts val="4200"/>
              </a:lnSpc>
            </a:pP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パパとママがいざ！という時に迷わず選択ができる手助けになりたいと考えます。</a:t>
            </a:r>
            <a:endParaRPr kumimoji="1" lang="en-US" altLang="ja-JP" sz="24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5E6EEE0-D0C9-7B16-660F-4B882A0707BF}"/>
              </a:ext>
            </a:extLst>
          </p:cNvPr>
          <p:cNvPicPr>
            <a:picLocks noChangeAspect="1"/>
          </p:cNvPicPr>
          <p:nvPr/>
        </p:nvPicPr>
        <p:blipFill>
          <a:blip r:embed="rId2"/>
          <a:stretch>
            <a:fillRect/>
          </a:stretch>
        </p:blipFill>
        <p:spPr>
          <a:xfrm>
            <a:off x="4581043" y="635135"/>
            <a:ext cx="3029913" cy="2209937"/>
          </a:xfrm>
          <a:prstGeom prst="rect">
            <a:avLst/>
          </a:prstGeom>
        </p:spPr>
      </p:pic>
    </p:spTree>
    <p:extLst>
      <p:ext uri="{BB962C8B-B14F-4D97-AF65-F5344CB8AC3E}">
        <p14:creationId xmlns:p14="http://schemas.microsoft.com/office/powerpoint/2010/main" val="2740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4</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ja-JP" altLang="en-US" sz="2800" b="1" dirty="0">
                <a:solidFill>
                  <a:schemeClr val="bg1"/>
                </a:solidFill>
                <a:latin typeface="Meiryo UI" panose="020B0604030504040204" pitchFamily="50" charset="-128"/>
                <a:ea typeface="Meiryo UI" panose="020B0604030504040204" pitchFamily="50" charset="-128"/>
              </a:rPr>
              <a:t>「</a:t>
            </a:r>
            <a:r>
              <a:rPr lang="en-US" altLang="ja-JP" sz="2800" b="1" dirty="0">
                <a:solidFill>
                  <a:schemeClr val="bg1"/>
                </a:solidFill>
                <a:latin typeface="Meiryo UI" panose="020B0604030504040204" pitchFamily="50" charset="-128"/>
                <a:ea typeface="Meiryo UI" panose="020B0604030504040204" pitchFamily="50" charset="-128"/>
              </a:rPr>
              <a:t>Baby-</a:t>
            </a:r>
            <a:r>
              <a:rPr lang="en-US" altLang="ja-JP" sz="2800" b="1" dirty="0" err="1">
                <a:solidFill>
                  <a:schemeClr val="bg1"/>
                </a:solidFill>
                <a:latin typeface="Meiryo UI" panose="020B0604030504040204" pitchFamily="50" charset="-128"/>
                <a:ea typeface="Meiryo UI" panose="020B0604030504040204" pitchFamily="50" charset="-128"/>
              </a:rPr>
              <a:t>mo</a:t>
            </a:r>
            <a:r>
              <a:rPr lang="ja-JP" altLang="en-US" sz="2800" b="1" dirty="0">
                <a:solidFill>
                  <a:schemeClr val="bg1"/>
                </a:solidFill>
                <a:latin typeface="Meiryo UI" panose="020B0604030504040204" pitchFamily="50" charset="-128"/>
                <a:ea typeface="Meiryo UI" panose="020B0604030504040204" pitchFamily="50" charset="-128"/>
              </a:rPr>
              <a:t>＆ニューズウィークが選ぶ、子ども教育に役立つソリューション」イベント</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1814770"/>
            <a:ext cx="12192000" cy="1015663"/>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子育てする中で「今」知りたい情報を発信している</a:t>
            </a:r>
            <a:r>
              <a:rPr lang="en-US" altLang="ja-JP" sz="2000" b="1" dirty="0">
                <a:latin typeface="Meiryo UI" panose="020B0604030504040204" pitchFamily="50" charset="-128"/>
                <a:ea typeface="Meiryo UI" panose="020B0604030504040204" pitchFamily="50" charset="-128"/>
              </a:rPr>
              <a:t>Baby-</a:t>
            </a:r>
            <a:r>
              <a:rPr lang="en-US" altLang="ja-JP" sz="2000" b="1" dirty="0" err="1">
                <a:latin typeface="Meiryo UI" panose="020B0604030504040204" pitchFamily="50" charset="-128"/>
                <a:ea typeface="Meiryo UI" panose="020B0604030504040204" pitchFamily="50" charset="-128"/>
              </a:rPr>
              <a:t>mo</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様々なエビデンスで解説し、「どうして」を発信している</a:t>
            </a:r>
            <a:r>
              <a:rPr lang="ja-JP" altLang="en-US" sz="2000" b="1" dirty="0">
                <a:latin typeface="Meiryo UI" panose="020B0604030504040204" pitchFamily="50" charset="-128"/>
                <a:ea typeface="Meiryo UI" panose="020B0604030504040204" pitchFamily="50" charset="-128"/>
              </a:rPr>
              <a:t>ニューズウィーク</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そんな両者が選んだ、子育てに役立つ製品やソリューションを紹介します。</a:t>
            </a:r>
            <a:endParaRPr lang="en-US" altLang="ja-JP" sz="200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5373A7E-7104-8726-AACD-CDFB60F216C2}"/>
              </a:ext>
            </a:extLst>
          </p:cNvPr>
          <p:cNvPicPr>
            <a:picLocks noChangeAspect="1"/>
          </p:cNvPicPr>
          <p:nvPr/>
        </p:nvPicPr>
        <p:blipFill>
          <a:blip r:embed="rId3"/>
          <a:stretch>
            <a:fillRect/>
          </a:stretch>
        </p:blipFill>
        <p:spPr>
          <a:xfrm>
            <a:off x="862913" y="3440644"/>
            <a:ext cx="2043526" cy="1540461"/>
          </a:xfrm>
          <a:prstGeom prst="rect">
            <a:avLst/>
          </a:prstGeom>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A7C8EF52-B53E-00F1-EF6C-7C388A39F6A5}"/>
              </a:ext>
            </a:extLst>
          </p:cNvPr>
          <p:cNvPicPr>
            <a:picLocks noChangeAspect="1"/>
          </p:cNvPicPr>
          <p:nvPr/>
        </p:nvPicPr>
        <p:blipFill>
          <a:blip r:embed="rId4"/>
          <a:stretch>
            <a:fillRect/>
          </a:stretch>
        </p:blipFill>
        <p:spPr>
          <a:xfrm>
            <a:off x="3821208" y="3166458"/>
            <a:ext cx="2205328" cy="1619147"/>
          </a:xfrm>
          <a:prstGeom prst="rect">
            <a:avLst/>
          </a:prstGeom>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FD9C6D99-0726-31CC-5427-C0E8278EAF4D}"/>
              </a:ext>
            </a:extLst>
          </p:cNvPr>
          <p:cNvPicPr>
            <a:picLocks noChangeAspect="1"/>
          </p:cNvPicPr>
          <p:nvPr/>
        </p:nvPicPr>
        <p:blipFill>
          <a:blip r:embed="rId5"/>
          <a:stretch>
            <a:fillRect/>
          </a:stretch>
        </p:blipFill>
        <p:spPr>
          <a:xfrm>
            <a:off x="6948105" y="3075596"/>
            <a:ext cx="2216620" cy="1545603"/>
          </a:xfrm>
          <a:prstGeom prst="rect">
            <a:avLst/>
          </a:prstGeom>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4AFE0B6D-29A6-20B0-1CB8-27C54663D9F6}"/>
              </a:ext>
            </a:extLst>
          </p:cNvPr>
          <p:cNvPicPr>
            <a:picLocks noChangeAspect="1"/>
          </p:cNvPicPr>
          <p:nvPr/>
        </p:nvPicPr>
        <p:blipFill>
          <a:blip r:embed="rId6"/>
          <a:stretch>
            <a:fillRect/>
          </a:stretch>
        </p:blipFill>
        <p:spPr>
          <a:xfrm>
            <a:off x="10232941" y="3651301"/>
            <a:ext cx="1463436" cy="1861793"/>
          </a:xfrm>
          <a:prstGeom prst="rect">
            <a:avLst/>
          </a:prstGeom>
          <a:effectLst>
            <a:outerShdw blurRad="50800" dist="38100" dir="2700000" algn="tl" rotWithShape="0">
              <a:prstClr val="black">
                <a:alpha val="40000"/>
              </a:prstClr>
            </a:outerShdw>
          </a:effectLst>
        </p:spPr>
      </p:pic>
      <p:pic>
        <p:nvPicPr>
          <p:cNvPr id="24" name="図 23">
            <a:extLst>
              <a:ext uri="{FF2B5EF4-FFF2-40B4-BE49-F238E27FC236}">
                <a16:creationId xmlns:a16="http://schemas.microsoft.com/office/drawing/2014/main" id="{D54D1B41-1315-62E2-8B75-B0DDB983AB3B}"/>
              </a:ext>
            </a:extLst>
          </p:cNvPr>
          <p:cNvPicPr>
            <a:picLocks noChangeAspect="1"/>
          </p:cNvPicPr>
          <p:nvPr/>
        </p:nvPicPr>
        <p:blipFill>
          <a:blip r:embed="rId7"/>
          <a:stretch>
            <a:fillRect/>
          </a:stretch>
        </p:blipFill>
        <p:spPr>
          <a:xfrm>
            <a:off x="7144487" y="5023515"/>
            <a:ext cx="2194002" cy="1530524"/>
          </a:xfrm>
          <a:prstGeom prst="rect">
            <a:avLst/>
          </a:prstGeom>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9CC756E1-6CCB-DE14-8B35-CE25F14219EE}"/>
              </a:ext>
            </a:extLst>
          </p:cNvPr>
          <p:cNvPicPr>
            <a:picLocks noChangeAspect="1"/>
          </p:cNvPicPr>
          <p:nvPr/>
        </p:nvPicPr>
        <p:blipFill>
          <a:blip r:embed="rId8"/>
          <a:stretch>
            <a:fillRect/>
          </a:stretch>
        </p:blipFill>
        <p:spPr>
          <a:xfrm>
            <a:off x="1180413" y="5136359"/>
            <a:ext cx="2103528" cy="1492826"/>
          </a:xfrm>
          <a:prstGeom prst="rect">
            <a:avLst/>
          </a:prstGeom>
          <a:effectLst>
            <a:outerShdw blurRad="50800" dist="38100" dir="2700000" algn="tl" rotWithShape="0">
              <a:prstClr val="black">
                <a:alpha val="40000"/>
              </a:prstClr>
            </a:outerShdw>
          </a:effectLst>
        </p:spPr>
      </p:pic>
      <p:pic>
        <p:nvPicPr>
          <p:cNvPr id="28" name="図 27">
            <a:extLst>
              <a:ext uri="{FF2B5EF4-FFF2-40B4-BE49-F238E27FC236}">
                <a16:creationId xmlns:a16="http://schemas.microsoft.com/office/drawing/2014/main" id="{CCD21070-020C-7903-F9FC-5B265D11C4F3}"/>
              </a:ext>
            </a:extLst>
          </p:cNvPr>
          <p:cNvPicPr>
            <a:picLocks noChangeAspect="1"/>
          </p:cNvPicPr>
          <p:nvPr/>
        </p:nvPicPr>
        <p:blipFill>
          <a:blip r:embed="rId9"/>
          <a:stretch>
            <a:fillRect/>
          </a:stretch>
        </p:blipFill>
        <p:spPr>
          <a:xfrm>
            <a:off x="4593180" y="5068504"/>
            <a:ext cx="1636076" cy="1560681"/>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23ED67CA-94A2-1AFE-76E2-7673B063606B}"/>
              </a:ext>
            </a:extLst>
          </p:cNvPr>
          <p:cNvSpPr txBox="1"/>
          <p:nvPr/>
        </p:nvSpPr>
        <p:spPr>
          <a:xfrm>
            <a:off x="862913" y="518131"/>
            <a:ext cx="10329436" cy="1015663"/>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イベントテーマ</a:t>
            </a:r>
            <a:r>
              <a:rPr kumimoji="1" lang="en-US" altLang="ja-JP" sz="2400" b="1" dirty="0">
                <a:latin typeface="Meiryo UI" panose="020B0604030504040204" pitchFamily="50" charset="-128"/>
                <a:ea typeface="Meiryo UI" panose="020B0604030504040204" pitchFamily="50" charset="-128"/>
              </a:rPr>
              <a:t>】</a:t>
            </a:r>
          </a:p>
          <a:p>
            <a:pPr algn="ctr"/>
            <a:endParaRPr lang="en-US" altLang="ja-JP" sz="12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未来を生きぬく力を育てるために、子どもが０～</a:t>
            </a:r>
            <a:r>
              <a:rPr kumimoji="1" lang="en-US" altLang="ja-JP" sz="2400" b="1" dirty="0">
                <a:latin typeface="Meiryo UI" panose="020B0604030504040204" pitchFamily="50" charset="-128"/>
                <a:ea typeface="Meiryo UI" panose="020B0604030504040204" pitchFamily="50" charset="-128"/>
              </a:rPr>
              <a:t>2</a:t>
            </a:r>
            <a:r>
              <a:rPr kumimoji="1" lang="ja-JP" altLang="en-US" sz="2400" b="1" dirty="0">
                <a:latin typeface="Meiryo UI" panose="020B0604030504040204" pitchFamily="50" charset="-128"/>
                <a:ea typeface="Meiryo UI" panose="020B0604030504040204" pitchFamily="50" charset="-128"/>
              </a:rPr>
              <a:t>歳の時に知っておきたいこと</a:t>
            </a:r>
          </a:p>
        </p:txBody>
      </p:sp>
    </p:spTree>
    <p:extLst>
      <p:ext uri="{BB962C8B-B14F-4D97-AF65-F5344CB8AC3E}">
        <p14:creationId xmlns:p14="http://schemas.microsoft.com/office/powerpoint/2010/main" val="29084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E9CFB8F7-71CC-1045-C891-4DD24DDB07BE}"/>
              </a:ext>
            </a:extLst>
          </p:cNvPr>
          <p:cNvSpPr/>
          <p:nvPr/>
        </p:nvSpPr>
        <p:spPr>
          <a:xfrm>
            <a:off x="239501" y="1673090"/>
            <a:ext cx="7228100" cy="2707524"/>
          </a:xfrm>
          <a:prstGeom prst="rect">
            <a:avLst/>
          </a:prstGeom>
          <a:no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190680E-C6D7-C7D9-5153-BEA0BA79FF7D}"/>
              </a:ext>
            </a:extLst>
          </p:cNvPr>
          <p:cNvSpPr txBox="1"/>
          <p:nvPr/>
        </p:nvSpPr>
        <p:spPr>
          <a:xfrm>
            <a:off x="491647" y="2082664"/>
            <a:ext cx="7805105" cy="1938992"/>
          </a:xfrm>
          <a:prstGeom prst="rect">
            <a:avLst/>
          </a:prstGeom>
          <a:no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イベント概要</a:t>
            </a:r>
            <a:r>
              <a:rPr kumimoji="1" lang="en-US" altLang="ja-JP" sz="2000" dirty="0">
                <a:latin typeface="Meiryo UI" panose="020B0604030504040204" pitchFamily="50" charset="-128"/>
                <a:ea typeface="Meiryo UI" panose="020B0604030504040204" pitchFamily="50" charset="-128"/>
              </a:rPr>
              <a:t>】</a:t>
            </a:r>
          </a:p>
          <a:p>
            <a:r>
              <a:rPr lang="ja-JP" altLang="en-US" sz="2000" dirty="0">
                <a:latin typeface="Meiryo UI" panose="020B0604030504040204" pitchFamily="50" charset="-128"/>
                <a:ea typeface="Meiryo UI" panose="020B0604030504040204" pitchFamily="50" charset="-128"/>
              </a:rPr>
              <a:t>・実施時期：秋（予定）</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・実施場所：蔦屋家電 二子玉川店</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・イベント内容：</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タレントトークショー</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協賛クライアントブース出展</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セミナーやワークショップ開催</a:t>
            </a:r>
            <a:endParaRPr lang="en-US" altLang="ja-JP" sz="2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4503226-04D5-96F8-ED8C-E3318E2FEDEF}"/>
              </a:ext>
            </a:extLst>
          </p:cNvPr>
          <p:cNvSpPr txBox="1"/>
          <p:nvPr/>
        </p:nvSpPr>
        <p:spPr>
          <a:xfrm>
            <a:off x="1016000" y="640708"/>
            <a:ext cx="10134600" cy="830997"/>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開催場所について</a:t>
            </a:r>
            <a:r>
              <a:rPr kumimoji="1" lang="en-US" altLang="ja-JP" sz="2400" b="1" dirty="0">
                <a:latin typeface="Meiryo UI" panose="020B0604030504040204" pitchFamily="50" charset="-128"/>
                <a:ea typeface="Meiryo UI" panose="020B0604030504040204" pitchFamily="50" charset="-128"/>
              </a:rPr>
              <a:t>】</a:t>
            </a:r>
          </a:p>
          <a:p>
            <a:pPr algn="ctr"/>
            <a:r>
              <a:rPr kumimoji="1" lang="ja-JP" altLang="en-US" sz="2400" b="1" dirty="0">
                <a:latin typeface="Meiryo UI" panose="020B0604030504040204" pitchFamily="50" charset="-128"/>
                <a:ea typeface="Meiryo UI" panose="020B0604030504040204" pitchFamily="50" charset="-128"/>
              </a:rPr>
              <a:t>ファミリー連れの多い蔦屋家電二子玉川店でイベントを開催します。</a:t>
            </a:r>
          </a:p>
        </p:txBody>
      </p:sp>
      <p:pic>
        <p:nvPicPr>
          <p:cNvPr id="29" name="図 28">
            <a:extLst>
              <a:ext uri="{FF2B5EF4-FFF2-40B4-BE49-F238E27FC236}">
                <a16:creationId xmlns:a16="http://schemas.microsoft.com/office/drawing/2014/main" id="{7B328922-45FB-5750-2A2B-E9DFA4907E34}"/>
              </a:ext>
            </a:extLst>
          </p:cNvPr>
          <p:cNvPicPr>
            <a:picLocks noChangeAspect="1"/>
          </p:cNvPicPr>
          <p:nvPr/>
        </p:nvPicPr>
        <p:blipFill>
          <a:blip r:embed="rId3"/>
          <a:stretch>
            <a:fillRect/>
          </a:stretch>
        </p:blipFill>
        <p:spPr>
          <a:xfrm>
            <a:off x="7866250" y="2084614"/>
            <a:ext cx="3804318" cy="2075082"/>
          </a:xfrm>
          <a:prstGeom prst="rect">
            <a:avLst/>
          </a:prstGeom>
        </p:spPr>
      </p:pic>
      <p:sp>
        <p:nvSpPr>
          <p:cNvPr id="3" name="テキスト ボックス 2">
            <a:extLst>
              <a:ext uri="{FF2B5EF4-FFF2-40B4-BE49-F238E27FC236}">
                <a16:creationId xmlns:a16="http://schemas.microsoft.com/office/drawing/2014/main" id="{C54570DB-41C6-18BA-79F2-3CB8687C08D7}"/>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ja-JP" altLang="en-US" sz="2800" b="1" dirty="0">
                <a:solidFill>
                  <a:schemeClr val="bg1"/>
                </a:solidFill>
                <a:latin typeface="Meiryo UI" panose="020B0604030504040204" pitchFamily="50" charset="-128"/>
                <a:ea typeface="Meiryo UI" panose="020B0604030504040204" pitchFamily="50" charset="-128"/>
              </a:rPr>
              <a:t>「</a:t>
            </a:r>
            <a:r>
              <a:rPr lang="en-US" altLang="ja-JP" sz="2800" b="1" dirty="0">
                <a:solidFill>
                  <a:schemeClr val="bg1"/>
                </a:solidFill>
                <a:latin typeface="Meiryo UI" panose="020B0604030504040204" pitchFamily="50" charset="-128"/>
                <a:ea typeface="Meiryo UI" panose="020B0604030504040204" pitchFamily="50" charset="-128"/>
              </a:rPr>
              <a:t>Baby-</a:t>
            </a:r>
            <a:r>
              <a:rPr lang="en-US" altLang="ja-JP" sz="2800" b="1" dirty="0" err="1">
                <a:solidFill>
                  <a:schemeClr val="bg1"/>
                </a:solidFill>
                <a:latin typeface="Meiryo UI" panose="020B0604030504040204" pitchFamily="50" charset="-128"/>
                <a:ea typeface="Meiryo UI" panose="020B0604030504040204" pitchFamily="50" charset="-128"/>
              </a:rPr>
              <a:t>mo</a:t>
            </a:r>
            <a:r>
              <a:rPr lang="ja-JP" altLang="en-US" sz="2800" b="1" dirty="0">
                <a:solidFill>
                  <a:schemeClr val="bg1"/>
                </a:solidFill>
                <a:latin typeface="Meiryo UI" panose="020B0604030504040204" pitchFamily="50" charset="-128"/>
                <a:ea typeface="Meiryo UI" panose="020B0604030504040204" pitchFamily="50" charset="-128"/>
              </a:rPr>
              <a:t>＆ニューズウィークが選ぶ、子ども教育に役立つソリューション」イベント</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9029811-3A6C-4700-64F8-A0464EF00285}"/>
              </a:ext>
            </a:extLst>
          </p:cNvPr>
          <p:cNvPicPr>
            <a:picLocks noChangeAspect="1"/>
          </p:cNvPicPr>
          <p:nvPr/>
        </p:nvPicPr>
        <p:blipFill>
          <a:blip r:embed="rId4"/>
          <a:stretch>
            <a:fillRect/>
          </a:stretch>
        </p:blipFill>
        <p:spPr>
          <a:xfrm>
            <a:off x="2991665" y="4790189"/>
            <a:ext cx="3928015" cy="1937233"/>
          </a:xfrm>
          <a:prstGeom prst="rect">
            <a:avLst/>
          </a:prstGeom>
        </p:spPr>
      </p:pic>
      <p:sp>
        <p:nvSpPr>
          <p:cNvPr id="6" name="テキスト ボックス 5">
            <a:extLst>
              <a:ext uri="{FF2B5EF4-FFF2-40B4-BE49-F238E27FC236}">
                <a16:creationId xmlns:a16="http://schemas.microsoft.com/office/drawing/2014/main" id="{7FD75D30-971F-C74F-7D49-8F29FE8C0CD1}"/>
              </a:ext>
            </a:extLst>
          </p:cNvPr>
          <p:cNvSpPr txBox="1"/>
          <p:nvPr/>
        </p:nvSpPr>
        <p:spPr>
          <a:xfrm>
            <a:off x="2991665" y="4262148"/>
            <a:ext cx="3630707" cy="537006"/>
          </a:xfrm>
          <a:prstGeom prst="rect">
            <a:avLst/>
          </a:prstGeom>
          <a:noFill/>
        </p:spPr>
        <p:txBody>
          <a:bodyPr wrap="square" rtlCol="0">
            <a:spAutoFit/>
          </a:bodyPr>
          <a:lstStyle/>
          <a:p>
            <a:pPr>
              <a:lnSpc>
                <a:spcPts val="4200"/>
              </a:lnSpc>
            </a:pPr>
            <a:r>
              <a:rPr lang="en-US" altLang="ja-JP" sz="1600" dirty="0">
                <a:latin typeface="Meiryo UI" panose="020B0604030504040204" pitchFamily="50" charset="-128"/>
                <a:ea typeface="Meiryo UI" panose="020B0604030504040204" pitchFamily="50" charset="-128"/>
              </a:rPr>
              <a:t>E-room(</a:t>
            </a:r>
            <a:r>
              <a:rPr lang="ja-JP" altLang="en-US" sz="1600" dirty="0">
                <a:latin typeface="Meiryo UI" panose="020B0604030504040204" pitchFamily="50" charset="-128"/>
                <a:ea typeface="Meiryo UI" panose="020B0604030504040204" pitchFamily="50" charset="-128"/>
              </a:rPr>
              <a:t>キャパ：</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名程度</a:t>
            </a:r>
            <a:r>
              <a:rPr lang="en-US" altLang="ja-JP" sz="1600" dirty="0">
                <a:latin typeface="Meiryo UI" panose="020B0604030504040204" pitchFamily="50" charset="-128"/>
                <a:ea typeface="Meiryo UI" panose="020B0604030504040204" pitchFamily="50" charset="-128"/>
              </a:rPr>
              <a:t>)</a:t>
            </a:r>
          </a:p>
        </p:txBody>
      </p:sp>
      <p:pic>
        <p:nvPicPr>
          <p:cNvPr id="8" name="図 7">
            <a:extLst>
              <a:ext uri="{FF2B5EF4-FFF2-40B4-BE49-F238E27FC236}">
                <a16:creationId xmlns:a16="http://schemas.microsoft.com/office/drawing/2014/main" id="{D2F73CD1-39E0-FF17-CB20-F5796376A6ED}"/>
              </a:ext>
            </a:extLst>
          </p:cNvPr>
          <p:cNvPicPr>
            <a:picLocks noChangeAspect="1"/>
          </p:cNvPicPr>
          <p:nvPr/>
        </p:nvPicPr>
        <p:blipFill>
          <a:blip r:embed="rId5"/>
          <a:stretch>
            <a:fillRect/>
          </a:stretch>
        </p:blipFill>
        <p:spPr>
          <a:xfrm>
            <a:off x="7146363" y="4790188"/>
            <a:ext cx="2929475" cy="1937233"/>
          </a:xfrm>
          <a:prstGeom prst="rect">
            <a:avLst/>
          </a:prstGeom>
        </p:spPr>
      </p:pic>
      <p:sp>
        <p:nvSpPr>
          <p:cNvPr id="9" name="テキスト ボックス 8">
            <a:extLst>
              <a:ext uri="{FF2B5EF4-FFF2-40B4-BE49-F238E27FC236}">
                <a16:creationId xmlns:a16="http://schemas.microsoft.com/office/drawing/2014/main" id="{18F7C482-9CDD-8AAB-813F-F7B4E31D4710}"/>
              </a:ext>
            </a:extLst>
          </p:cNvPr>
          <p:cNvSpPr txBox="1"/>
          <p:nvPr/>
        </p:nvSpPr>
        <p:spPr>
          <a:xfrm>
            <a:off x="7032810" y="4244565"/>
            <a:ext cx="3630707" cy="537006"/>
          </a:xfrm>
          <a:prstGeom prst="rect">
            <a:avLst/>
          </a:prstGeom>
          <a:noFill/>
        </p:spPr>
        <p:txBody>
          <a:bodyPr wrap="square" rtlCol="0">
            <a:spAutoFit/>
          </a:bodyPr>
          <a:lstStyle/>
          <a:p>
            <a:pPr>
              <a:lnSpc>
                <a:spcPts val="4200"/>
              </a:lnSpc>
            </a:pPr>
            <a:r>
              <a:rPr lang="en-US" altLang="ja-JP" sz="1600" dirty="0">
                <a:latin typeface="Meiryo UI" panose="020B0604030504040204" pitchFamily="50" charset="-128"/>
                <a:ea typeface="Meiryo UI" panose="020B0604030504040204" pitchFamily="50" charset="-128"/>
              </a:rPr>
              <a:t>EVENT SPACE(</a:t>
            </a:r>
            <a:r>
              <a:rPr lang="ja-JP" altLang="en-US" sz="1600" dirty="0">
                <a:latin typeface="Meiryo UI" panose="020B0604030504040204" pitchFamily="50" charset="-128"/>
                <a:ea typeface="Meiryo UI" panose="020B0604030504040204" pitchFamily="50" charset="-128"/>
              </a:rPr>
              <a:t>キャパ：</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名程度</a:t>
            </a:r>
            <a:r>
              <a:rPr lang="en-US" altLang="ja-JP" sz="16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69077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6</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613186"/>
            <a:ext cx="12192000" cy="2173159"/>
          </a:xfrm>
          <a:prstGeom prst="rect">
            <a:avLst/>
          </a:prstGeom>
          <a:noFill/>
        </p:spPr>
        <p:txBody>
          <a:bodyPr wrap="square" rtlCol="0">
            <a:spAutoFit/>
          </a:bodyPr>
          <a:lstStyle/>
          <a:p>
            <a:pPr algn="ctr">
              <a:lnSpc>
                <a:spcPts val="4200"/>
              </a:lnSpc>
            </a:pPr>
            <a:r>
              <a:rPr lang="ja-JP" altLang="en-US" sz="2400" b="1" dirty="0">
                <a:latin typeface="Meiryo UI" panose="020B0604030504040204" pitchFamily="50" charset="-128"/>
                <a:ea typeface="Meiryo UI" panose="020B0604030504040204" pitchFamily="50" charset="-128"/>
              </a:rPr>
              <a:t>イベント概要</a:t>
            </a:r>
            <a:endParaRPr lang="en-US" altLang="ja-JP" sz="2400" b="1" dirty="0">
              <a:latin typeface="Meiryo UI" panose="020B0604030504040204" pitchFamily="50" charset="-128"/>
              <a:ea typeface="Meiryo UI" panose="020B0604030504040204" pitchFamily="50" charset="-128"/>
            </a:endParaRPr>
          </a:p>
          <a:p>
            <a:pPr>
              <a:lnSpc>
                <a:spcPts val="4200"/>
              </a:lnSpc>
            </a:pPr>
            <a:r>
              <a:rPr lang="ja-JP" altLang="en-US" sz="2400" b="1" dirty="0">
                <a:latin typeface="Meiryo UI" panose="020B0604030504040204" pitchFamily="50" charset="-128"/>
                <a:ea typeface="Meiryo UI" panose="020B0604030504040204" pitchFamily="50" charset="-128"/>
              </a:rPr>
              <a:t>✓前半・後半の２部制とします。</a:t>
            </a:r>
            <a:endParaRPr lang="en-US" altLang="ja-JP" sz="2400" b="1" dirty="0">
              <a:latin typeface="Meiryo UI" panose="020B0604030504040204" pitchFamily="50" charset="-128"/>
              <a:ea typeface="Meiryo UI" panose="020B0604030504040204" pitchFamily="50" charset="-128"/>
            </a:endParaRPr>
          </a:p>
          <a:p>
            <a:pPr>
              <a:lnSpc>
                <a:spcPts val="4200"/>
              </a:lnSpc>
            </a:pPr>
            <a:r>
              <a:rPr lang="ja-JP" altLang="en-US" sz="2400" b="1" dirty="0">
                <a:latin typeface="Meiryo UI" panose="020B0604030504040204" pitchFamily="50" charset="-128"/>
                <a:ea typeface="Meiryo UI" panose="020B0604030504040204" pitchFamily="50" charset="-128"/>
              </a:rPr>
              <a:t>✓タレントや有識者との対談形式とします。</a:t>
            </a:r>
            <a:endParaRPr lang="en-US" altLang="ja-JP" sz="2400" b="1" dirty="0">
              <a:latin typeface="Meiryo UI" panose="020B0604030504040204" pitchFamily="50" charset="-128"/>
              <a:ea typeface="Meiryo UI" panose="020B0604030504040204" pitchFamily="50" charset="-128"/>
            </a:endParaRPr>
          </a:p>
          <a:p>
            <a:pPr>
              <a:lnSpc>
                <a:spcPts val="4200"/>
              </a:lnSpc>
            </a:pPr>
            <a:r>
              <a:rPr lang="ja-JP" altLang="en-US" sz="2400" b="1" dirty="0">
                <a:latin typeface="Meiryo UI" panose="020B0604030504040204" pitchFamily="50" charset="-128"/>
                <a:ea typeface="Meiryo UI" panose="020B0604030504040204" pitchFamily="50" charset="-128"/>
              </a:rPr>
              <a:t>✓応募制とし、ファミリー・ご夫婦・結婚を考えているカップルを想定しています。</a:t>
            </a:r>
            <a:endParaRPr lang="en-US" altLang="ja-JP" sz="2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77E7ED8-C6BC-D681-48B3-8BA1072D3CD7}"/>
              </a:ext>
            </a:extLst>
          </p:cNvPr>
          <p:cNvSpPr txBox="1"/>
          <p:nvPr/>
        </p:nvSpPr>
        <p:spPr>
          <a:xfrm>
            <a:off x="2761129" y="3271221"/>
            <a:ext cx="6687671" cy="954107"/>
          </a:xfrm>
          <a:prstGeom prst="rect">
            <a:avLst/>
          </a:prstGeom>
          <a:solidFill>
            <a:schemeClr val="accent6">
              <a:lumMod val="50000"/>
            </a:schemeClr>
          </a:solidFill>
          <a:ln>
            <a:noFill/>
          </a:ln>
        </p:spPr>
        <p:txBody>
          <a:bodyPr wrap="square" rtlCol="0">
            <a:spAutoFit/>
          </a:bodyPr>
          <a:lstStyle/>
          <a:p>
            <a:pPr algn="ctr"/>
            <a:r>
              <a:rPr kumimoji="1" lang="en-US" altLang="ja-JP" sz="2800" b="1" dirty="0">
                <a:solidFill>
                  <a:schemeClr val="bg1"/>
                </a:solidFill>
                <a:latin typeface="Meiryo UI" panose="020B0604030504040204" pitchFamily="50" charset="-128"/>
                <a:ea typeface="Meiryo UI" panose="020B0604030504040204" pitchFamily="50" charset="-128"/>
              </a:rPr>
              <a:t>Ⅰ</a:t>
            </a:r>
            <a:r>
              <a:rPr kumimoji="1" lang="ja-JP" altLang="en-US" sz="2800" b="1" dirty="0">
                <a:solidFill>
                  <a:schemeClr val="bg1"/>
                </a:solidFill>
                <a:latin typeface="Meiryo UI" panose="020B0604030504040204" pitchFamily="50" charset="-128"/>
                <a:ea typeface="Meiryo UI" panose="020B0604030504040204" pitchFamily="50" charset="-128"/>
              </a:rPr>
              <a:t>部</a:t>
            </a:r>
            <a:endParaRPr kumimoji="1" lang="en-US" altLang="ja-JP" sz="2800" b="1" dirty="0">
              <a:solidFill>
                <a:schemeClr val="bg1"/>
              </a:solidFill>
              <a:latin typeface="Meiryo UI" panose="020B0604030504040204" pitchFamily="50" charset="-128"/>
              <a:ea typeface="Meiryo UI" panose="020B0604030504040204" pitchFamily="50" charset="-128"/>
            </a:endParaRPr>
          </a:p>
          <a:p>
            <a:pPr algn="ctr"/>
            <a:r>
              <a:rPr lang="ja-JP" altLang="en-US" sz="2800" b="1" dirty="0">
                <a:solidFill>
                  <a:schemeClr val="bg1"/>
                </a:solidFill>
                <a:latin typeface="Meiryo UI" panose="020B0604030504040204" pitchFamily="50" charset="-128"/>
                <a:ea typeface="Meiryo UI" panose="020B0604030504040204" pitchFamily="50" charset="-128"/>
              </a:rPr>
              <a:t>編集部オススメのソリューション</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AE04672-733B-080A-3F69-7802AEB36C37}"/>
              </a:ext>
            </a:extLst>
          </p:cNvPr>
          <p:cNvSpPr txBox="1"/>
          <p:nvPr/>
        </p:nvSpPr>
        <p:spPr>
          <a:xfrm>
            <a:off x="2680447" y="5028303"/>
            <a:ext cx="6687671" cy="954107"/>
          </a:xfrm>
          <a:prstGeom prst="rect">
            <a:avLst/>
          </a:prstGeom>
          <a:solidFill>
            <a:schemeClr val="accent6">
              <a:lumMod val="50000"/>
            </a:schemeClr>
          </a:solidFill>
          <a:ln>
            <a:noFill/>
          </a:ln>
        </p:spPr>
        <p:txBody>
          <a:bodyPr wrap="square" rtlCol="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rPr>
              <a:t>Ⅱ</a:t>
            </a:r>
            <a:r>
              <a:rPr kumimoji="1" lang="ja-JP" altLang="en-US" sz="2800" b="1" dirty="0">
                <a:solidFill>
                  <a:schemeClr val="bg1"/>
                </a:solidFill>
                <a:latin typeface="Meiryo UI" panose="020B0604030504040204" pitchFamily="50" charset="-128"/>
                <a:ea typeface="Meiryo UI" panose="020B0604030504040204" pitchFamily="50" charset="-128"/>
              </a:rPr>
              <a:t>部</a:t>
            </a:r>
            <a:endParaRPr kumimoji="1" lang="en-US" altLang="ja-JP" sz="2800" b="1" dirty="0">
              <a:solidFill>
                <a:schemeClr val="bg1"/>
              </a:solidFill>
              <a:latin typeface="Meiryo UI" panose="020B0604030504040204" pitchFamily="50" charset="-128"/>
              <a:ea typeface="Meiryo UI" panose="020B0604030504040204" pitchFamily="50" charset="-128"/>
            </a:endParaRPr>
          </a:p>
          <a:p>
            <a:pPr algn="ctr"/>
            <a:r>
              <a:rPr kumimoji="1" lang="ja-JP" altLang="en-US" sz="2800" b="1" dirty="0">
                <a:solidFill>
                  <a:schemeClr val="bg1"/>
                </a:solidFill>
                <a:latin typeface="Meiryo UI" panose="020B0604030504040204" pitchFamily="50" charset="-128"/>
                <a:ea typeface="Meiryo UI" panose="020B0604030504040204" pitchFamily="50" charset="-128"/>
              </a:rPr>
              <a:t>企業さまがオススメしたい自社ソリューション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D593FAF-572E-136D-DC22-85910DFFC26A}"/>
              </a:ext>
            </a:extLst>
          </p:cNvPr>
          <p:cNvSpPr txBox="1"/>
          <p:nvPr/>
        </p:nvSpPr>
        <p:spPr>
          <a:xfrm>
            <a:off x="1896034" y="4225328"/>
            <a:ext cx="8417859"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編集部がタレント・有識者へお勧めしたいソリューションについてトークします。</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C53D6FB-31B8-4B78-48EA-68CB264CE03E}"/>
              </a:ext>
            </a:extLst>
          </p:cNvPr>
          <p:cNvSpPr txBox="1"/>
          <p:nvPr/>
        </p:nvSpPr>
        <p:spPr>
          <a:xfrm>
            <a:off x="1896034" y="5982410"/>
            <a:ext cx="8417859"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企業さまがお勧めしたい自社ソリューションをタレント・有識者へ紹介します。</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0F921AF-A8FB-B799-506A-9B3679D5D2DD}"/>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ja-JP" altLang="en-US" sz="2800" b="1" dirty="0">
                <a:solidFill>
                  <a:schemeClr val="bg1"/>
                </a:solidFill>
                <a:latin typeface="Meiryo UI" panose="020B0604030504040204" pitchFamily="50" charset="-128"/>
                <a:ea typeface="Meiryo UI" panose="020B0604030504040204" pitchFamily="50" charset="-128"/>
              </a:rPr>
              <a:t>「</a:t>
            </a:r>
            <a:r>
              <a:rPr lang="en-US" altLang="ja-JP" sz="2800" b="1" dirty="0">
                <a:solidFill>
                  <a:schemeClr val="bg1"/>
                </a:solidFill>
                <a:latin typeface="Meiryo UI" panose="020B0604030504040204" pitchFamily="50" charset="-128"/>
                <a:ea typeface="Meiryo UI" panose="020B0604030504040204" pitchFamily="50" charset="-128"/>
              </a:rPr>
              <a:t>Baby-</a:t>
            </a:r>
            <a:r>
              <a:rPr lang="en-US" altLang="ja-JP" sz="2800" b="1" dirty="0" err="1">
                <a:solidFill>
                  <a:schemeClr val="bg1"/>
                </a:solidFill>
                <a:latin typeface="Meiryo UI" panose="020B0604030504040204" pitchFamily="50" charset="-128"/>
                <a:ea typeface="Meiryo UI" panose="020B0604030504040204" pitchFamily="50" charset="-128"/>
              </a:rPr>
              <a:t>mo</a:t>
            </a:r>
            <a:r>
              <a:rPr lang="ja-JP" altLang="en-US" sz="2800" b="1" dirty="0">
                <a:solidFill>
                  <a:schemeClr val="bg1"/>
                </a:solidFill>
                <a:latin typeface="Meiryo UI" panose="020B0604030504040204" pitchFamily="50" charset="-128"/>
                <a:ea typeface="Meiryo UI" panose="020B0604030504040204" pitchFamily="50" charset="-128"/>
              </a:rPr>
              <a:t>＆ニューズウィークが選ぶ、子ども教育に役立つソリューション」イベント</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89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7</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BBB65F3-7C75-95C5-5021-5D3DFA9D1C20}"/>
              </a:ext>
            </a:extLst>
          </p:cNvPr>
          <p:cNvSpPr txBox="1"/>
          <p:nvPr/>
        </p:nvSpPr>
        <p:spPr>
          <a:xfrm>
            <a:off x="0" y="2352339"/>
            <a:ext cx="12192000" cy="2711768"/>
          </a:xfrm>
          <a:prstGeom prst="rect">
            <a:avLst/>
          </a:prstGeom>
          <a:noFill/>
        </p:spPr>
        <p:txBody>
          <a:bodyPr wrap="square" rtlCol="0">
            <a:spAutoFit/>
          </a:bodyPr>
          <a:lstStyle/>
          <a:p>
            <a:pPr algn="ctr">
              <a:lnSpc>
                <a:spcPts val="4200"/>
              </a:lnSpc>
            </a:pPr>
            <a:r>
              <a:rPr kumimoji="1" lang="ja-JP" altLang="en-US" sz="4000" b="1" dirty="0">
                <a:solidFill>
                  <a:srgbClr val="FF0000"/>
                </a:solidFill>
                <a:latin typeface="Meiryo UI" panose="020B0604030504040204" pitchFamily="50" charset="-128"/>
                <a:ea typeface="Meiryo UI" panose="020B0604030504040204" pitchFamily="50" charset="-128"/>
              </a:rPr>
              <a:t>子どもの未来のために</a:t>
            </a:r>
            <a:endParaRPr kumimoji="1" lang="en-US" altLang="ja-JP" sz="4000" b="1" dirty="0">
              <a:solidFill>
                <a:srgbClr val="FF0000"/>
              </a:solidFill>
              <a:latin typeface="Meiryo UI" panose="020B0604030504040204" pitchFamily="50" charset="-128"/>
              <a:ea typeface="Meiryo UI" panose="020B0604030504040204" pitchFamily="50" charset="-128"/>
            </a:endParaRPr>
          </a:p>
          <a:p>
            <a:pPr algn="ctr">
              <a:lnSpc>
                <a:spcPts val="4200"/>
              </a:lnSpc>
            </a:pPr>
            <a:r>
              <a:rPr kumimoji="1" lang="ja-JP" altLang="en-US" sz="4000" b="1" dirty="0">
                <a:solidFill>
                  <a:srgbClr val="FF0000"/>
                </a:solidFill>
                <a:latin typeface="Meiryo UI" panose="020B0604030504040204" pitchFamily="50" charset="-128"/>
                <a:ea typeface="Meiryo UI" panose="020B0604030504040204" pitchFamily="50" charset="-128"/>
              </a:rPr>
              <a:t>「必要」なモノや</a:t>
            </a:r>
            <a:r>
              <a:rPr lang="ja-JP" altLang="en-US" sz="4000" b="1" dirty="0">
                <a:solidFill>
                  <a:srgbClr val="FF0000"/>
                </a:solidFill>
                <a:latin typeface="Meiryo UI" panose="020B0604030504040204" pitchFamily="50" charset="-128"/>
                <a:ea typeface="Meiryo UI" panose="020B0604030504040204" pitchFamily="50" charset="-128"/>
              </a:rPr>
              <a:t>体験</a:t>
            </a:r>
            <a:r>
              <a:rPr kumimoji="1" lang="ja-JP" altLang="en-US" sz="4000" b="1" dirty="0">
                <a:solidFill>
                  <a:srgbClr val="FF0000"/>
                </a:solidFill>
                <a:latin typeface="Meiryo UI" panose="020B0604030504040204" pitchFamily="50" charset="-128"/>
                <a:ea typeface="Meiryo UI" panose="020B0604030504040204" pitchFamily="50" charset="-128"/>
              </a:rPr>
              <a:t>を広く伝えていきたい。</a:t>
            </a:r>
            <a:endParaRPr kumimoji="1" lang="en-US" altLang="ja-JP" sz="4000" b="1" dirty="0">
              <a:solidFill>
                <a:srgbClr val="FF0000"/>
              </a:solidFill>
              <a:latin typeface="Meiryo UI" panose="020B0604030504040204" pitchFamily="50" charset="-128"/>
              <a:ea typeface="Meiryo UI" panose="020B0604030504040204" pitchFamily="50" charset="-128"/>
            </a:endParaRPr>
          </a:p>
          <a:p>
            <a:pPr algn="ctr">
              <a:lnSpc>
                <a:spcPts val="4200"/>
              </a:lnSpc>
            </a:pPr>
            <a:endParaRPr lang="en-US" altLang="ja-JP" sz="1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私たちのこの想いに共感し、協賛してくださる企業さまを探しております。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是非、ご検討ください。</a:t>
            </a:r>
            <a:endParaRPr kumimoji="1" lang="en-US" altLang="ja-JP" sz="24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50FA3EE-E8D7-3212-9699-8A4148C580FC}"/>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lang="ja-JP" altLang="en-US" sz="2800" b="1" dirty="0">
                <a:solidFill>
                  <a:schemeClr val="bg1"/>
                </a:solidFill>
                <a:latin typeface="Meiryo UI" panose="020B0604030504040204" pitchFamily="50" charset="-128"/>
                <a:ea typeface="Meiryo UI" panose="020B0604030504040204" pitchFamily="50" charset="-128"/>
              </a:rPr>
              <a:t>「</a:t>
            </a:r>
            <a:r>
              <a:rPr lang="en-US" altLang="ja-JP" sz="2800" b="1" dirty="0">
                <a:solidFill>
                  <a:schemeClr val="bg1"/>
                </a:solidFill>
                <a:latin typeface="Meiryo UI" panose="020B0604030504040204" pitchFamily="50" charset="-128"/>
                <a:ea typeface="Meiryo UI" panose="020B0604030504040204" pitchFamily="50" charset="-128"/>
              </a:rPr>
              <a:t>Baby-</a:t>
            </a:r>
            <a:r>
              <a:rPr lang="en-US" altLang="ja-JP" sz="2800" b="1" dirty="0" err="1">
                <a:solidFill>
                  <a:schemeClr val="bg1"/>
                </a:solidFill>
                <a:latin typeface="Meiryo UI" panose="020B0604030504040204" pitchFamily="50" charset="-128"/>
                <a:ea typeface="Meiryo UI" panose="020B0604030504040204" pitchFamily="50" charset="-128"/>
              </a:rPr>
              <a:t>mo</a:t>
            </a:r>
            <a:r>
              <a:rPr lang="ja-JP" altLang="en-US" sz="2800" b="1" dirty="0">
                <a:solidFill>
                  <a:schemeClr val="bg1"/>
                </a:solidFill>
                <a:latin typeface="Meiryo UI" panose="020B0604030504040204" pitchFamily="50" charset="-128"/>
                <a:ea typeface="Meiryo UI" panose="020B0604030504040204" pitchFamily="50" charset="-128"/>
              </a:rPr>
              <a:t>＆ニューズウィークが選ぶ、子ども教育に役立つソリューション」イベント</a:t>
            </a:r>
            <a:r>
              <a:rPr kumimoji="1" lang="ja-JP" altLang="en-US" sz="2800" b="1" dirty="0">
                <a:solidFill>
                  <a:schemeClr val="bg1"/>
                </a:solidFill>
                <a:latin typeface="Meiryo UI" panose="020B0604030504040204" pitchFamily="50" charset="-128"/>
                <a:ea typeface="Meiryo UI" panose="020B0604030504040204" pitchFamily="50" charset="-128"/>
              </a:rPr>
              <a:t>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287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8</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協賛プラン全体像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08D45D9-1487-637E-33A0-1D1D402C8034}"/>
              </a:ext>
            </a:extLst>
          </p:cNvPr>
          <p:cNvSpPr txBox="1"/>
          <p:nvPr/>
        </p:nvSpPr>
        <p:spPr>
          <a:xfrm>
            <a:off x="4796617" y="2526910"/>
            <a:ext cx="2729766" cy="338554"/>
          </a:xfrm>
          <a:prstGeom prst="rect">
            <a:avLst/>
          </a:prstGeom>
          <a:noFill/>
          <a:ln>
            <a:solidFill>
              <a:schemeClr val="tx1">
                <a:lumMod val="50000"/>
                <a:lumOff val="50000"/>
              </a:schemeClr>
            </a:solidFill>
          </a:ln>
        </p:spPr>
        <p:txBody>
          <a:bodyPr wrap="square" rtlCol="0">
            <a:spAutoFit/>
          </a:bodyPr>
          <a:lstStyle/>
          <a:p>
            <a:pPr algn="ctr" defTabSz="742950"/>
            <a:r>
              <a:rPr kumimoji="1" lang="ja-JP" altLang="en-US" sz="1600" b="1" dirty="0">
                <a:solidFill>
                  <a:prstClr val="black"/>
                </a:solidFill>
                <a:latin typeface="メイリオ" panose="020B0604030504040204" pitchFamily="50" charset="-128"/>
                <a:ea typeface="メイリオ" panose="020B0604030504040204" pitchFamily="50" charset="-128"/>
              </a:rPr>
              <a:t>①イベント</a:t>
            </a:r>
            <a:endParaRPr kumimoji="1"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F326E8B3-15FB-BA81-8FF4-2F0BFCFCA25B}"/>
              </a:ext>
            </a:extLst>
          </p:cNvPr>
          <p:cNvSpPr txBox="1"/>
          <p:nvPr/>
        </p:nvSpPr>
        <p:spPr>
          <a:xfrm>
            <a:off x="3293303" y="881347"/>
            <a:ext cx="4851057" cy="830997"/>
          </a:xfrm>
          <a:prstGeom prst="rect">
            <a:avLst/>
          </a:prstGeom>
          <a:noFill/>
        </p:spPr>
        <p:txBody>
          <a:bodyPr wrap="square" rtlCol="0">
            <a:spAutoFit/>
          </a:bodyPr>
          <a:lstStyle/>
          <a:p>
            <a:pPr defTabSz="742950"/>
            <a:r>
              <a:rPr kumimoji="1" lang="ja-JP" altLang="en-US" sz="1200" dirty="0">
                <a:solidFill>
                  <a:prstClr val="black"/>
                </a:solidFill>
                <a:latin typeface="メイリオ" panose="020B0604030504040204" pitchFamily="50" charset="-128"/>
                <a:ea typeface="メイリオ" panose="020B0604030504040204" pitchFamily="50" charset="-128"/>
              </a:rPr>
              <a:t>同一のソリューションを各編集部目線で取材するタイアップ記事となります。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defTabSz="742950"/>
            <a:r>
              <a:rPr kumimoji="1" lang="ja-JP" altLang="en-US" sz="1200" dirty="0">
                <a:solidFill>
                  <a:prstClr val="black"/>
                </a:solidFill>
                <a:latin typeface="メイリオ" panose="020B0604030504040204" pitchFamily="50" charset="-128"/>
                <a:ea typeface="メイリオ" panose="020B0604030504040204" pitchFamily="50" charset="-128"/>
              </a:rPr>
              <a:t>記事内でもイベント開催に触れ、参加者募集を行います。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defTabSz="742950"/>
            <a:r>
              <a:rPr kumimoji="1" lang="ja-JP" altLang="en-US" sz="1200" dirty="0">
                <a:solidFill>
                  <a:prstClr val="black"/>
                </a:solidFill>
                <a:latin typeface="メイリオ" panose="020B0604030504040204" pitchFamily="50" charset="-128"/>
                <a:ea typeface="メイリオ" panose="020B0604030504040204" pitchFamily="50" charset="-128"/>
              </a:rPr>
              <a:t>本誌でご実施をご希望の場合はお問い合わせください。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3C4D872-B414-E3FF-9046-DA1AD999C6D5}"/>
              </a:ext>
            </a:extLst>
          </p:cNvPr>
          <p:cNvSpPr txBox="1"/>
          <p:nvPr/>
        </p:nvSpPr>
        <p:spPr>
          <a:xfrm>
            <a:off x="320162" y="854510"/>
            <a:ext cx="2937185" cy="338554"/>
          </a:xfrm>
          <a:prstGeom prst="rect">
            <a:avLst/>
          </a:prstGeom>
          <a:noFill/>
          <a:ln>
            <a:solidFill>
              <a:schemeClr val="tx1">
                <a:lumMod val="50000"/>
                <a:lumOff val="50000"/>
              </a:schemeClr>
            </a:solidFill>
          </a:ln>
        </p:spPr>
        <p:txBody>
          <a:bodyPr wrap="square" rtlCol="0">
            <a:spAutoFit/>
          </a:bodyPr>
          <a:lstStyle/>
          <a:p>
            <a:pPr algn="ctr" defTabSz="742950"/>
            <a:r>
              <a:rPr lang="ja-JP" altLang="en-US" sz="1600" dirty="0">
                <a:solidFill>
                  <a:prstClr val="black"/>
                </a:solidFill>
                <a:latin typeface="メイリオ" panose="020B0604030504040204" pitchFamily="50" charset="-128"/>
                <a:ea typeface="メイリオ" panose="020B0604030504040204" pitchFamily="50" charset="-128"/>
              </a:rPr>
              <a:t>②タイアップ</a:t>
            </a:r>
            <a:endParaRPr kumimoji="1"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21A165B2-D69F-24D2-6F61-A046D6E2C9A9}"/>
              </a:ext>
            </a:extLst>
          </p:cNvPr>
          <p:cNvSpPr txBox="1"/>
          <p:nvPr/>
        </p:nvSpPr>
        <p:spPr>
          <a:xfrm>
            <a:off x="8783111" y="978681"/>
            <a:ext cx="2937185" cy="338554"/>
          </a:xfrm>
          <a:prstGeom prst="rect">
            <a:avLst/>
          </a:prstGeom>
          <a:noFill/>
          <a:ln>
            <a:solidFill>
              <a:schemeClr val="tx1">
                <a:lumMod val="50000"/>
                <a:lumOff val="50000"/>
              </a:schemeClr>
            </a:solidFill>
          </a:ln>
        </p:spPr>
        <p:txBody>
          <a:bodyPr wrap="square" rtlCol="0">
            <a:spAutoFit/>
          </a:bodyPr>
          <a:lstStyle/>
          <a:p>
            <a:pPr algn="ctr" defTabSz="742950"/>
            <a:r>
              <a:rPr kumimoji="1" lang="ja-JP" altLang="en-US" sz="1600" dirty="0">
                <a:solidFill>
                  <a:prstClr val="black"/>
                </a:solidFill>
                <a:latin typeface="メイリオ" panose="020B0604030504040204" pitchFamily="50" charset="-128"/>
                <a:ea typeface="メイリオ" panose="020B0604030504040204" pitchFamily="50" charset="-128"/>
              </a:rPr>
              <a:t>③イベント告知・集客</a:t>
            </a:r>
          </a:p>
        </p:txBody>
      </p:sp>
      <p:sp>
        <p:nvSpPr>
          <p:cNvPr id="33" name="テキスト ボックス 32">
            <a:extLst>
              <a:ext uri="{FF2B5EF4-FFF2-40B4-BE49-F238E27FC236}">
                <a16:creationId xmlns:a16="http://schemas.microsoft.com/office/drawing/2014/main" id="{E715F81F-5A79-4F0D-7808-B730A3673BEF}"/>
              </a:ext>
            </a:extLst>
          </p:cNvPr>
          <p:cNvSpPr txBox="1"/>
          <p:nvPr/>
        </p:nvSpPr>
        <p:spPr>
          <a:xfrm>
            <a:off x="10621150" y="1387962"/>
            <a:ext cx="1345178" cy="242374"/>
          </a:xfrm>
          <a:prstGeom prst="rect">
            <a:avLst/>
          </a:prstGeom>
          <a:noFill/>
        </p:spPr>
        <p:txBody>
          <a:bodyPr wrap="square" rtlCol="0">
            <a:spAutoFit/>
          </a:bodyPr>
          <a:lstStyle/>
          <a:p>
            <a:pPr defTabSz="742950"/>
            <a:r>
              <a:rPr kumimoji="1" lang="ja-JP" altLang="en-US" sz="975">
                <a:solidFill>
                  <a:prstClr val="black"/>
                </a:solidFill>
                <a:latin typeface="メイリオ" panose="020B0604030504040204" pitchFamily="50" charset="-128"/>
                <a:ea typeface="メイリオ" panose="020B0604030504040204" pitchFamily="50" charset="-128"/>
              </a:rPr>
              <a:t>記事と</a:t>
            </a:r>
            <a:r>
              <a:rPr kumimoji="1" lang="en-US" altLang="ja-JP" sz="975">
                <a:solidFill>
                  <a:prstClr val="black"/>
                </a:solidFill>
                <a:latin typeface="メイリオ" panose="020B0604030504040204" pitchFamily="50" charset="-128"/>
                <a:ea typeface="メイリオ" panose="020B0604030504040204" pitchFamily="50" charset="-128"/>
              </a:rPr>
              <a:t>SNS</a:t>
            </a:r>
            <a:r>
              <a:rPr kumimoji="1" lang="ja-JP" altLang="en-US" sz="975">
                <a:solidFill>
                  <a:prstClr val="black"/>
                </a:solidFill>
                <a:latin typeface="メイリオ" panose="020B0604030504040204" pitchFamily="50" charset="-128"/>
                <a:ea typeface="メイリオ" panose="020B0604030504040204" pitchFamily="50" charset="-128"/>
              </a:rPr>
              <a:t>にて実施</a:t>
            </a:r>
          </a:p>
        </p:txBody>
      </p:sp>
      <p:pic>
        <p:nvPicPr>
          <p:cNvPr id="37" name="グラフィックス 36" descr="ユーザー 枠線">
            <a:extLst>
              <a:ext uri="{FF2B5EF4-FFF2-40B4-BE49-F238E27FC236}">
                <a16:creationId xmlns:a16="http://schemas.microsoft.com/office/drawing/2014/main" id="{C57DAEB4-B9A8-A8B8-F147-6706C33D6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66" y="3593949"/>
            <a:ext cx="1126863" cy="1126863"/>
          </a:xfrm>
          <a:prstGeom prst="rect">
            <a:avLst/>
          </a:prstGeom>
        </p:spPr>
      </p:pic>
      <p:sp>
        <p:nvSpPr>
          <p:cNvPr id="38" name="矢印: 右 37">
            <a:extLst>
              <a:ext uri="{FF2B5EF4-FFF2-40B4-BE49-F238E27FC236}">
                <a16:creationId xmlns:a16="http://schemas.microsoft.com/office/drawing/2014/main" id="{89A37E73-8846-CA21-FE95-7D01B464EC8C}"/>
              </a:ext>
            </a:extLst>
          </p:cNvPr>
          <p:cNvSpPr/>
          <p:nvPr/>
        </p:nvSpPr>
        <p:spPr>
          <a:xfrm>
            <a:off x="3342637" y="3308313"/>
            <a:ext cx="1061507" cy="714751"/>
          </a:xfrm>
          <a:prstGeom prst="rightArrow">
            <a:avLst/>
          </a:prstGeom>
          <a:solidFill>
            <a:schemeClr val="bg1">
              <a:alpha val="6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813" dirty="0">
              <a:solidFill>
                <a:prstClr val="black"/>
              </a:solidFill>
              <a:latin typeface="游ゴシック" panose="020F0502020204030204"/>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469B7C6E-2512-ED16-E190-B46E82CA509C}"/>
              </a:ext>
            </a:extLst>
          </p:cNvPr>
          <p:cNvSpPr txBox="1"/>
          <p:nvPr/>
        </p:nvSpPr>
        <p:spPr>
          <a:xfrm>
            <a:off x="445218" y="4038116"/>
            <a:ext cx="2690958" cy="338554"/>
          </a:xfrm>
          <a:prstGeom prst="rect">
            <a:avLst/>
          </a:prstGeom>
          <a:noFill/>
          <a:ln>
            <a:solidFill>
              <a:schemeClr val="tx1">
                <a:lumMod val="50000"/>
                <a:lumOff val="50000"/>
              </a:schemeClr>
            </a:solidFill>
          </a:ln>
        </p:spPr>
        <p:txBody>
          <a:bodyPr wrap="square" rtlCol="0">
            <a:spAutoFit/>
          </a:bodyPr>
          <a:lstStyle/>
          <a:p>
            <a:pPr algn="ctr" defTabSz="742950"/>
            <a:r>
              <a:rPr kumimoji="1" lang="ja-JP" altLang="en-US" sz="1600" dirty="0">
                <a:solidFill>
                  <a:prstClr val="black"/>
                </a:solidFill>
                <a:latin typeface="メイリオ" panose="020B0604030504040204" pitchFamily="50" charset="-128"/>
                <a:ea typeface="メイリオ" panose="020B0604030504040204" pitchFamily="50" charset="-128"/>
              </a:rPr>
              <a:t>③イベントレポート</a:t>
            </a:r>
            <a:endParaRPr kumimoji="1"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47" name="矢印: 右 46">
            <a:extLst>
              <a:ext uri="{FF2B5EF4-FFF2-40B4-BE49-F238E27FC236}">
                <a16:creationId xmlns:a16="http://schemas.microsoft.com/office/drawing/2014/main" id="{B18E6673-D41B-07BE-CAA4-9EBD3AE6FAC1}"/>
              </a:ext>
            </a:extLst>
          </p:cNvPr>
          <p:cNvSpPr/>
          <p:nvPr/>
        </p:nvSpPr>
        <p:spPr>
          <a:xfrm rot="9183287">
            <a:off x="3685031" y="4455489"/>
            <a:ext cx="702701" cy="646975"/>
          </a:xfrm>
          <a:prstGeom prst="rightArrow">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游ゴシック" panose="020F0502020204030204"/>
              <a:ea typeface="游ゴシック" panose="020B0400000000000000" pitchFamily="50" charset="-128"/>
            </a:endParaRPr>
          </a:p>
        </p:txBody>
      </p:sp>
      <p:sp>
        <p:nvSpPr>
          <p:cNvPr id="49" name="矢印: 右 48">
            <a:extLst>
              <a:ext uri="{FF2B5EF4-FFF2-40B4-BE49-F238E27FC236}">
                <a16:creationId xmlns:a16="http://schemas.microsoft.com/office/drawing/2014/main" id="{37925606-EF6E-315D-8A72-B2B0EF1D5C92}"/>
              </a:ext>
            </a:extLst>
          </p:cNvPr>
          <p:cNvSpPr/>
          <p:nvPr/>
        </p:nvSpPr>
        <p:spPr>
          <a:xfrm rot="8684614">
            <a:off x="7738309" y="3078903"/>
            <a:ext cx="873757" cy="494573"/>
          </a:xfrm>
          <a:prstGeom prst="rightArrow">
            <a:avLst/>
          </a:prstGeom>
          <a:solidFill>
            <a:schemeClr val="bg1">
              <a:alpha val="6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dirty="0">
              <a:solidFill>
                <a:prstClr val="white"/>
              </a:solidFill>
              <a:latin typeface="游ゴシック" panose="020F0502020204030204"/>
              <a:ea typeface="游ゴシック" panose="020B0400000000000000" pitchFamily="50" charset="-128"/>
            </a:endParaRPr>
          </a:p>
        </p:txBody>
      </p:sp>
      <p:pic>
        <p:nvPicPr>
          <p:cNvPr id="55" name="図 54">
            <a:extLst>
              <a:ext uri="{FF2B5EF4-FFF2-40B4-BE49-F238E27FC236}">
                <a16:creationId xmlns:a16="http://schemas.microsoft.com/office/drawing/2014/main" id="{3BC63FC8-D315-F3EB-EB35-50ADB3BC7D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0016" y="3029907"/>
            <a:ext cx="2766367" cy="1383185"/>
          </a:xfrm>
          <a:prstGeom prst="rect">
            <a:avLst/>
          </a:prstGeom>
          <a:effectLst>
            <a:outerShdw blurRad="50800" dist="38100" dir="2700000" algn="tl" rotWithShape="0">
              <a:prstClr val="black">
                <a:alpha val="40000"/>
              </a:prstClr>
            </a:outerShdw>
          </a:effectLst>
        </p:spPr>
      </p:pic>
      <p:pic>
        <p:nvPicPr>
          <p:cNvPr id="56" name="図 55">
            <a:extLst>
              <a:ext uri="{FF2B5EF4-FFF2-40B4-BE49-F238E27FC236}">
                <a16:creationId xmlns:a16="http://schemas.microsoft.com/office/drawing/2014/main" id="{88F6E9CA-621C-5849-A706-65E2C57B09CA}"/>
              </a:ext>
            </a:extLst>
          </p:cNvPr>
          <p:cNvPicPr>
            <a:picLocks noChangeAspect="1"/>
          </p:cNvPicPr>
          <p:nvPr/>
        </p:nvPicPr>
        <p:blipFill>
          <a:blip r:embed="rId6"/>
          <a:stretch>
            <a:fillRect/>
          </a:stretch>
        </p:blipFill>
        <p:spPr>
          <a:xfrm>
            <a:off x="8912976" y="1686303"/>
            <a:ext cx="1169928" cy="1828450"/>
          </a:xfrm>
          <a:prstGeom prst="rect">
            <a:avLst/>
          </a:prstGeom>
          <a:effectLst>
            <a:outerShdw blurRad="50800" dist="38100" dir="2700000" algn="tl" rotWithShape="0">
              <a:prstClr val="black">
                <a:alpha val="40000"/>
              </a:prstClr>
            </a:outerShdw>
          </a:effectLst>
        </p:spPr>
      </p:pic>
      <p:pic>
        <p:nvPicPr>
          <p:cNvPr id="57" name="図 56">
            <a:extLst>
              <a:ext uri="{FF2B5EF4-FFF2-40B4-BE49-F238E27FC236}">
                <a16:creationId xmlns:a16="http://schemas.microsoft.com/office/drawing/2014/main" id="{739D0D36-A375-7D25-8678-CC20A11DEE33}"/>
              </a:ext>
            </a:extLst>
          </p:cNvPr>
          <p:cNvPicPr>
            <a:picLocks noChangeAspect="1"/>
          </p:cNvPicPr>
          <p:nvPr/>
        </p:nvPicPr>
        <p:blipFill>
          <a:blip r:embed="rId7"/>
          <a:stretch>
            <a:fillRect/>
          </a:stretch>
        </p:blipFill>
        <p:spPr>
          <a:xfrm>
            <a:off x="10269373" y="1764342"/>
            <a:ext cx="1175908" cy="1756227"/>
          </a:xfrm>
          <a:prstGeom prst="rect">
            <a:avLst/>
          </a:prstGeom>
          <a:effectLst>
            <a:outerShdw blurRad="50800" dist="38100" dir="2700000" algn="tl" rotWithShape="0">
              <a:prstClr val="black">
                <a:alpha val="40000"/>
              </a:prstClr>
            </a:outerShdw>
          </a:effectLst>
        </p:spPr>
      </p:pic>
      <p:pic>
        <p:nvPicPr>
          <p:cNvPr id="59" name="グラフィックス 58" descr="ユーザー 枠線">
            <a:extLst>
              <a:ext uri="{FF2B5EF4-FFF2-40B4-BE49-F238E27FC236}">
                <a16:creationId xmlns:a16="http://schemas.microsoft.com/office/drawing/2014/main" id="{1BF8B78A-BF57-63FD-F3E4-A2AD48217D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2555" y="2249751"/>
            <a:ext cx="1126863" cy="1126863"/>
          </a:xfrm>
          <a:prstGeom prst="rect">
            <a:avLst/>
          </a:prstGeom>
        </p:spPr>
      </p:pic>
      <p:pic>
        <p:nvPicPr>
          <p:cNvPr id="65" name="図 64" descr="アイコン&#10;&#10;自動的に生成された説明">
            <a:extLst>
              <a:ext uri="{FF2B5EF4-FFF2-40B4-BE49-F238E27FC236}">
                <a16:creationId xmlns:a16="http://schemas.microsoft.com/office/drawing/2014/main" id="{CF0B0914-F227-A093-8A6D-6B61F7C2FB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7551" y="2306014"/>
            <a:ext cx="1166814" cy="1166814"/>
          </a:xfrm>
          <a:prstGeom prst="rect">
            <a:avLst/>
          </a:prstGeom>
        </p:spPr>
      </p:pic>
      <p:pic>
        <p:nvPicPr>
          <p:cNvPr id="67" name="図 66" descr="アイコン&#10;&#10;自動的に生成された説明">
            <a:extLst>
              <a:ext uri="{FF2B5EF4-FFF2-40B4-BE49-F238E27FC236}">
                <a16:creationId xmlns:a16="http://schemas.microsoft.com/office/drawing/2014/main" id="{C5FFDC78-1E3C-3C6A-0615-5432382580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742" y="1378604"/>
            <a:ext cx="939880" cy="939880"/>
          </a:xfrm>
          <a:prstGeom prst="rect">
            <a:avLst/>
          </a:prstGeom>
        </p:spPr>
      </p:pic>
      <p:pic>
        <p:nvPicPr>
          <p:cNvPr id="69" name="図 68" descr="記号, 停止, マグカップ が含まれている画像&#10;&#10;自動的に生成された説明">
            <a:extLst>
              <a:ext uri="{FF2B5EF4-FFF2-40B4-BE49-F238E27FC236}">
                <a16:creationId xmlns:a16="http://schemas.microsoft.com/office/drawing/2014/main" id="{38660590-9548-6878-DBDA-C78F2F3DCA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0600" y="1378604"/>
            <a:ext cx="955985" cy="955985"/>
          </a:xfrm>
          <a:prstGeom prst="rect">
            <a:avLst/>
          </a:prstGeom>
        </p:spPr>
      </p:pic>
      <p:pic>
        <p:nvPicPr>
          <p:cNvPr id="71" name="図 70" descr="黒い背景に白い文字がある&#10;&#10;中程度の精度で自動的に生成された説明">
            <a:extLst>
              <a:ext uri="{FF2B5EF4-FFF2-40B4-BE49-F238E27FC236}">
                <a16:creationId xmlns:a16="http://schemas.microsoft.com/office/drawing/2014/main" id="{A46992E5-F0D0-4F98-8BAF-D5AB0F2E0C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4926" y="2361250"/>
            <a:ext cx="959895" cy="959895"/>
          </a:xfrm>
          <a:prstGeom prst="rect">
            <a:avLst/>
          </a:prstGeom>
        </p:spPr>
      </p:pic>
      <p:pic>
        <p:nvPicPr>
          <p:cNvPr id="72" name="図 71">
            <a:extLst>
              <a:ext uri="{FF2B5EF4-FFF2-40B4-BE49-F238E27FC236}">
                <a16:creationId xmlns:a16="http://schemas.microsoft.com/office/drawing/2014/main" id="{685F9450-45F8-3AE0-69EF-FC7FF890811F}"/>
              </a:ext>
            </a:extLst>
          </p:cNvPr>
          <p:cNvPicPr>
            <a:picLocks noChangeAspect="1"/>
          </p:cNvPicPr>
          <p:nvPr/>
        </p:nvPicPr>
        <p:blipFill>
          <a:blip r:embed="rId12"/>
          <a:stretch>
            <a:fillRect/>
          </a:stretch>
        </p:blipFill>
        <p:spPr>
          <a:xfrm>
            <a:off x="855697" y="4438792"/>
            <a:ext cx="685491" cy="2297767"/>
          </a:xfrm>
          <a:prstGeom prst="rect">
            <a:avLst/>
          </a:prstGeom>
          <a:effectLst>
            <a:outerShdw blurRad="50800" dist="38100" dir="2700000" algn="tl" rotWithShape="0">
              <a:prstClr val="black">
                <a:alpha val="40000"/>
              </a:prstClr>
            </a:outerShdw>
          </a:effectLst>
        </p:spPr>
      </p:pic>
      <p:grpSp>
        <p:nvGrpSpPr>
          <p:cNvPr id="73" name="グループ化 72">
            <a:extLst>
              <a:ext uri="{FF2B5EF4-FFF2-40B4-BE49-F238E27FC236}">
                <a16:creationId xmlns:a16="http://schemas.microsoft.com/office/drawing/2014/main" id="{180943D7-008E-1E0F-BB01-25BCFD019A03}"/>
              </a:ext>
            </a:extLst>
          </p:cNvPr>
          <p:cNvGrpSpPr/>
          <p:nvPr/>
        </p:nvGrpSpPr>
        <p:grpSpPr>
          <a:xfrm>
            <a:off x="1902473" y="4511191"/>
            <a:ext cx="687991" cy="2152968"/>
            <a:chOff x="10382377" y="2169458"/>
            <a:chExt cx="1111254" cy="3477506"/>
          </a:xfrm>
        </p:grpSpPr>
        <p:pic>
          <p:nvPicPr>
            <p:cNvPr id="74" name="図 73">
              <a:extLst>
                <a:ext uri="{FF2B5EF4-FFF2-40B4-BE49-F238E27FC236}">
                  <a16:creationId xmlns:a16="http://schemas.microsoft.com/office/drawing/2014/main" id="{CB264436-0E35-128A-EBF3-B853B8717DE5}"/>
                </a:ext>
              </a:extLst>
            </p:cNvPr>
            <p:cNvPicPr>
              <a:picLocks noChangeAspect="1"/>
            </p:cNvPicPr>
            <p:nvPr/>
          </p:nvPicPr>
          <p:blipFill>
            <a:blip r:embed="rId13"/>
            <a:stretch>
              <a:fillRect/>
            </a:stretch>
          </p:blipFill>
          <p:spPr>
            <a:xfrm>
              <a:off x="10382377" y="2169458"/>
              <a:ext cx="1107216" cy="279391"/>
            </a:xfrm>
            <a:prstGeom prst="rect">
              <a:avLst/>
            </a:prstGeom>
            <a:effectLst>
              <a:outerShdw blurRad="50800" dist="38100" dir="2700000" algn="tl" rotWithShape="0">
                <a:prstClr val="black">
                  <a:alpha val="40000"/>
                </a:prstClr>
              </a:outerShdw>
            </a:effectLst>
          </p:spPr>
        </p:pic>
        <p:pic>
          <p:nvPicPr>
            <p:cNvPr id="75" name="図 74">
              <a:extLst>
                <a:ext uri="{FF2B5EF4-FFF2-40B4-BE49-F238E27FC236}">
                  <a16:creationId xmlns:a16="http://schemas.microsoft.com/office/drawing/2014/main" id="{22679A92-83E8-80F6-D185-0C12FEC425EF}"/>
                </a:ext>
              </a:extLst>
            </p:cNvPr>
            <p:cNvPicPr>
              <a:picLocks noChangeAspect="1"/>
            </p:cNvPicPr>
            <p:nvPr/>
          </p:nvPicPr>
          <p:blipFill>
            <a:blip r:embed="rId14"/>
            <a:stretch>
              <a:fillRect/>
            </a:stretch>
          </p:blipFill>
          <p:spPr>
            <a:xfrm>
              <a:off x="10382377" y="2448849"/>
              <a:ext cx="1111254" cy="3198115"/>
            </a:xfrm>
            <a:prstGeom prst="rect">
              <a:avLst/>
            </a:prstGeom>
            <a:effectLst>
              <a:outerShdw blurRad="50800" dist="38100" dir="2700000" algn="tl" rotWithShape="0">
                <a:prstClr val="black">
                  <a:alpha val="40000"/>
                </a:prstClr>
              </a:outerShdw>
            </a:effectLst>
          </p:spPr>
        </p:pic>
      </p:grpSp>
      <p:pic>
        <p:nvPicPr>
          <p:cNvPr id="82" name="図 81">
            <a:extLst>
              <a:ext uri="{FF2B5EF4-FFF2-40B4-BE49-F238E27FC236}">
                <a16:creationId xmlns:a16="http://schemas.microsoft.com/office/drawing/2014/main" id="{B7A94FAE-E934-6793-A459-ED17C4384AE4}"/>
              </a:ext>
            </a:extLst>
          </p:cNvPr>
          <p:cNvPicPr>
            <a:picLocks noChangeAspect="1"/>
          </p:cNvPicPr>
          <p:nvPr/>
        </p:nvPicPr>
        <p:blipFill>
          <a:blip r:embed="rId15"/>
          <a:stretch>
            <a:fillRect/>
          </a:stretch>
        </p:blipFill>
        <p:spPr>
          <a:xfrm>
            <a:off x="6244644" y="4614222"/>
            <a:ext cx="1149025" cy="989359"/>
          </a:xfrm>
          <a:prstGeom prst="rect">
            <a:avLst/>
          </a:prstGeom>
          <a:effectLst>
            <a:outerShdw blurRad="50800" dist="38100" dir="2700000" algn="tl" rotWithShape="0">
              <a:prstClr val="black">
                <a:alpha val="40000"/>
              </a:prstClr>
            </a:outerShdw>
          </a:effectLst>
        </p:spPr>
      </p:pic>
      <p:pic>
        <p:nvPicPr>
          <p:cNvPr id="84" name="図 83" descr="Tポイント - Wikipedia">
            <a:extLst>
              <a:ext uri="{FF2B5EF4-FFF2-40B4-BE49-F238E27FC236}">
                <a16:creationId xmlns:a16="http://schemas.microsoft.com/office/drawing/2014/main" id="{F197AFF9-B5BD-61B8-D414-9001529335E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59942" y="4614222"/>
            <a:ext cx="260354" cy="327854"/>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71ED604A-AB6D-7B12-2AC0-EB005B2CD40F}"/>
              </a:ext>
            </a:extLst>
          </p:cNvPr>
          <p:cNvPicPr>
            <a:picLocks noChangeAspect="1"/>
          </p:cNvPicPr>
          <p:nvPr/>
        </p:nvPicPr>
        <p:blipFill>
          <a:blip r:embed="rId17"/>
          <a:stretch>
            <a:fillRect/>
          </a:stretch>
        </p:blipFill>
        <p:spPr>
          <a:xfrm>
            <a:off x="4902221" y="4578728"/>
            <a:ext cx="1095434" cy="1095434"/>
          </a:xfrm>
          <a:prstGeom prst="rect">
            <a:avLst/>
          </a:prstGeom>
          <a:effectLst>
            <a:outerShdw blurRad="50800" dist="38100" dir="2700000" algn="tl" rotWithShape="0">
              <a:prstClr val="black">
                <a:alpha val="40000"/>
              </a:prstClr>
            </a:outerShdw>
          </a:effectLst>
        </p:spPr>
      </p:pic>
      <p:sp>
        <p:nvSpPr>
          <p:cNvPr id="3" name="テキスト ボックス 2">
            <a:extLst>
              <a:ext uri="{FF2B5EF4-FFF2-40B4-BE49-F238E27FC236}">
                <a16:creationId xmlns:a16="http://schemas.microsoft.com/office/drawing/2014/main" id="{F358C014-889C-EDA9-F4B8-80E875D9BBD4}"/>
              </a:ext>
            </a:extLst>
          </p:cNvPr>
          <p:cNvSpPr txBox="1"/>
          <p:nvPr/>
        </p:nvSpPr>
        <p:spPr>
          <a:xfrm>
            <a:off x="8844069" y="4023064"/>
            <a:ext cx="2937185" cy="338554"/>
          </a:xfrm>
          <a:prstGeom prst="rect">
            <a:avLst/>
          </a:prstGeom>
          <a:noFill/>
          <a:ln>
            <a:solidFill>
              <a:schemeClr val="tx1">
                <a:lumMod val="50000"/>
                <a:lumOff val="50000"/>
              </a:schemeClr>
            </a:solidFill>
          </a:ln>
        </p:spPr>
        <p:txBody>
          <a:bodyPr wrap="square" rtlCol="0">
            <a:spAutoFit/>
          </a:bodyPr>
          <a:lstStyle/>
          <a:p>
            <a:pPr algn="ctr" defTabSz="742950"/>
            <a:r>
              <a:rPr lang="ja-JP" altLang="en-US" sz="1600" dirty="0">
                <a:solidFill>
                  <a:prstClr val="black"/>
                </a:solidFill>
                <a:latin typeface="メイリオ" panose="020B0604030504040204" pitchFamily="50" charset="-128"/>
                <a:ea typeface="メイリオ" panose="020B0604030504040204" pitchFamily="50" charset="-128"/>
              </a:rPr>
              <a:t>④</a:t>
            </a:r>
            <a:r>
              <a:rPr lang="en-US" altLang="ja-JP" sz="1600" dirty="0">
                <a:solidFill>
                  <a:prstClr val="black"/>
                </a:solidFill>
                <a:latin typeface="メイリオ" panose="020B0604030504040204" pitchFamily="50" charset="-128"/>
                <a:ea typeface="メイリオ" panose="020B0604030504040204" pitchFamily="50" charset="-128"/>
              </a:rPr>
              <a:t>T-DB</a:t>
            </a:r>
            <a:r>
              <a:rPr kumimoji="1" lang="ja-JP" altLang="en-US" sz="1600" dirty="0">
                <a:solidFill>
                  <a:prstClr val="black"/>
                </a:solidFill>
                <a:latin typeface="メイリオ" panose="020B0604030504040204" pitchFamily="50" charset="-128"/>
                <a:ea typeface="メイリオ" panose="020B0604030504040204" pitchFamily="50" charset="-128"/>
              </a:rPr>
              <a:t>ブースト</a:t>
            </a:r>
            <a:endParaRPr kumimoji="1"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5" name="矢印: 右 4">
            <a:extLst>
              <a:ext uri="{FF2B5EF4-FFF2-40B4-BE49-F238E27FC236}">
                <a16:creationId xmlns:a16="http://schemas.microsoft.com/office/drawing/2014/main" id="{F7B48133-D18F-DA27-E8FD-07AAC9DD4C3F}"/>
              </a:ext>
            </a:extLst>
          </p:cNvPr>
          <p:cNvSpPr/>
          <p:nvPr/>
        </p:nvSpPr>
        <p:spPr>
          <a:xfrm rot="13007921">
            <a:off x="7701734" y="4826641"/>
            <a:ext cx="873757" cy="494573"/>
          </a:xfrm>
          <a:prstGeom prst="rightArrow">
            <a:avLst/>
          </a:prstGeom>
          <a:solidFill>
            <a:schemeClr val="bg1">
              <a:alpha val="6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dirty="0">
              <a:solidFill>
                <a:prstClr val="white"/>
              </a:solidFill>
              <a:latin typeface="游ゴシック" panose="020F0502020204030204"/>
              <a:ea typeface="游ゴシック" panose="020B0400000000000000"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F65E8832-24FC-0B2E-E799-43E15C22DD5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9933991">
            <a:off x="10358341" y="4581295"/>
            <a:ext cx="325503" cy="531867"/>
          </a:xfrm>
          <a:prstGeom prst="rect">
            <a:avLst/>
          </a:prstGeom>
        </p:spPr>
      </p:pic>
      <p:pic>
        <p:nvPicPr>
          <p:cNvPr id="7" name="図 6" descr="建物 が含まれている画像&#10;&#10;自動的に生成された説明">
            <a:extLst>
              <a:ext uri="{FF2B5EF4-FFF2-40B4-BE49-F238E27FC236}">
                <a16:creationId xmlns:a16="http://schemas.microsoft.com/office/drawing/2014/main" id="{BA27A8DF-5A98-732A-6673-01A24F9ABDCF}"/>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0659131" y="4915054"/>
            <a:ext cx="646374" cy="929046"/>
          </a:xfrm>
          <a:prstGeom prst="rect">
            <a:avLst/>
          </a:prstGeom>
        </p:spPr>
      </p:pic>
      <p:pic>
        <p:nvPicPr>
          <p:cNvPr id="9" name="図 8" descr="アイコン&#10;&#10;自動的に生成された説明">
            <a:extLst>
              <a:ext uri="{FF2B5EF4-FFF2-40B4-BE49-F238E27FC236}">
                <a16:creationId xmlns:a16="http://schemas.microsoft.com/office/drawing/2014/main" id="{6E22740B-CD45-50F1-5762-DE680036AB3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65311" y="5101005"/>
            <a:ext cx="865258" cy="865258"/>
          </a:xfrm>
          <a:prstGeom prst="rect">
            <a:avLst/>
          </a:prstGeom>
        </p:spPr>
      </p:pic>
      <p:sp>
        <p:nvSpPr>
          <p:cNvPr id="10" name="二等辺三角形 9">
            <a:extLst>
              <a:ext uri="{FF2B5EF4-FFF2-40B4-BE49-F238E27FC236}">
                <a16:creationId xmlns:a16="http://schemas.microsoft.com/office/drawing/2014/main" id="{0658943A-77BD-ED07-BAC7-6583FBB214BF}"/>
              </a:ext>
            </a:extLst>
          </p:cNvPr>
          <p:cNvSpPr/>
          <p:nvPr/>
        </p:nvSpPr>
        <p:spPr>
          <a:xfrm rot="5400000">
            <a:off x="10169822" y="5405046"/>
            <a:ext cx="333375" cy="257175"/>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447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8">
            <a:extLst>
              <a:ext uri="{FF2B5EF4-FFF2-40B4-BE49-F238E27FC236}">
                <a16:creationId xmlns:a16="http://schemas.microsoft.com/office/drawing/2014/main" id="{AADE648B-5EB8-EBC7-D396-A7FB49A36058}"/>
              </a:ext>
            </a:extLst>
          </p:cNvPr>
          <p:cNvSpPr>
            <a:spLocks noGrp="1"/>
          </p:cNvSpPr>
          <p:nvPr>
            <p:ph type="sldNum" sz="quarter" idx="12"/>
          </p:nvPr>
        </p:nvSpPr>
        <p:spPr>
          <a:xfrm>
            <a:off x="9448800" y="23813"/>
            <a:ext cx="2743200" cy="365125"/>
          </a:xfrm>
        </p:spPr>
        <p:txBody>
          <a:bodyPr/>
          <a:lstStyle/>
          <a:p>
            <a:fld id="{F82CB13C-5AB6-426E-8587-39EDC3840E1F}" type="slidenum">
              <a:rPr kumimoji="1" lang="ja-JP" altLang="en-US" sz="2000" smtClean="0">
                <a:solidFill>
                  <a:schemeClr val="bg1"/>
                </a:solidFill>
                <a:latin typeface="Meiryo UI" panose="020B0604030504040204" pitchFamily="50" charset="-128"/>
                <a:ea typeface="Meiryo UI" panose="020B0604030504040204" pitchFamily="50" charset="-128"/>
              </a:rPr>
              <a:t>9</a:t>
            </a:fld>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C662AD9-1029-2B85-9BFE-1A22C5339D16}"/>
              </a:ext>
            </a:extLst>
          </p:cNvPr>
          <p:cNvSpPr txBox="1"/>
          <p:nvPr/>
        </p:nvSpPr>
        <p:spPr>
          <a:xfrm>
            <a:off x="0" y="0"/>
            <a:ext cx="12192000" cy="523220"/>
          </a:xfrm>
          <a:prstGeom prst="rect">
            <a:avLst/>
          </a:prstGeom>
          <a:solidFill>
            <a:schemeClr val="accent6">
              <a:lumMod val="50000"/>
            </a:schemeClr>
          </a:solidFill>
          <a:ln>
            <a:noFill/>
          </a:ln>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協賛プラン①イベント参加　</a:t>
            </a:r>
            <a:r>
              <a:rPr kumimoji="1" lang="ja-JP" altLang="en-US" sz="1000" b="1" dirty="0">
                <a:solidFill>
                  <a:schemeClr val="bg1"/>
                </a:solidFill>
                <a:latin typeface="Meiryo UI" panose="020B0604030504040204" pitchFamily="50" charset="-128"/>
                <a:ea typeface="Meiryo UI" panose="020B0604030504040204" pitchFamily="50" charset="-128"/>
              </a:rPr>
              <a:t>　</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E17219-C653-0E34-45B4-7B574314BCEF}"/>
              </a:ext>
            </a:extLst>
          </p:cNvPr>
          <p:cNvSpPr txBox="1"/>
          <p:nvPr/>
        </p:nvSpPr>
        <p:spPr>
          <a:xfrm>
            <a:off x="0" y="559830"/>
            <a:ext cx="12192000" cy="1634550"/>
          </a:xfrm>
          <a:prstGeom prst="rect">
            <a:avLst/>
          </a:prstGeom>
          <a:noFill/>
        </p:spPr>
        <p:txBody>
          <a:bodyPr wrap="square" rtlCol="0">
            <a:spAutoFit/>
          </a:bodyPr>
          <a:lstStyle/>
          <a:p>
            <a:pPr algn="ctr">
              <a:lnSpc>
                <a:spcPts val="4200"/>
              </a:lnSpc>
            </a:pPr>
            <a:r>
              <a:rPr lang="ja-JP" altLang="en-US" sz="2400" b="1" dirty="0">
                <a:latin typeface="Meiryo UI" panose="020B0604030504040204" pitchFamily="50" charset="-128"/>
                <a:ea typeface="Meiryo UI" panose="020B0604030504040204" pitchFamily="50" charset="-128"/>
              </a:rPr>
              <a:t>イベントの</a:t>
            </a:r>
            <a:r>
              <a:rPr lang="en-US" altLang="ja-JP" sz="2400" b="1" dirty="0">
                <a:latin typeface="Meiryo UI" panose="020B0604030504040204" pitchFamily="50" charset="-128"/>
                <a:ea typeface="Meiryo UI" panose="020B0604030504040204" pitchFamily="50" charset="-128"/>
              </a:rPr>
              <a:t>Ⅱ</a:t>
            </a:r>
            <a:r>
              <a:rPr lang="ja-JP" altLang="en-US" sz="2400" b="1" dirty="0">
                <a:latin typeface="Meiryo UI" panose="020B0604030504040204" pitchFamily="50" charset="-128"/>
                <a:ea typeface="Meiryo UI" panose="020B0604030504040204" pitchFamily="50" charset="-128"/>
              </a:rPr>
              <a:t>部で企業さまのオススメする自社ソリューションをプレゼンできます。</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en-US" altLang="ja-JP" sz="2400" b="1" dirty="0">
                <a:latin typeface="Meiryo UI" panose="020B0604030504040204" pitchFamily="50" charset="-128"/>
                <a:ea typeface="Meiryo UI" panose="020B0604030504040204" pitchFamily="50" charset="-128"/>
              </a:rPr>
              <a:t>Baby-</a:t>
            </a:r>
            <a:r>
              <a:rPr lang="en-US" altLang="ja-JP" sz="2400" b="1" dirty="0" err="1">
                <a:latin typeface="Meiryo UI" panose="020B0604030504040204" pitchFamily="50" charset="-128"/>
                <a:ea typeface="Meiryo UI" panose="020B0604030504040204" pitchFamily="50" charset="-128"/>
              </a:rPr>
              <a:t>mo</a:t>
            </a:r>
            <a:r>
              <a:rPr lang="ja-JP" altLang="en-US" sz="2400" b="1" dirty="0">
                <a:latin typeface="Meiryo UI" panose="020B0604030504040204" pitchFamily="50" charset="-128"/>
                <a:ea typeface="Meiryo UI" panose="020B0604030504040204" pitchFamily="50" charset="-128"/>
              </a:rPr>
              <a:t>やニューズウィークと繋がりの深いタレントや有識者とのトークセッションで、</a:t>
            </a:r>
            <a:endParaRPr lang="en-US" altLang="ja-JP" sz="2400" b="1" dirty="0">
              <a:latin typeface="Meiryo UI" panose="020B0604030504040204" pitchFamily="50" charset="-128"/>
              <a:ea typeface="Meiryo UI" panose="020B0604030504040204" pitchFamily="50" charset="-128"/>
            </a:endParaRPr>
          </a:p>
          <a:p>
            <a:pPr algn="ctr">
              <a:lnSpc>
                <a:spcPts val="4200"/>
              </a:lnSpc>
            </a:pPr>
            <a:r>
              <a:rPr lang="ja-JP" altLang="en-US" sz="2400" b="1" dirty="0">
                <a:latin typeface="Meiryo UI" panose="020B0604030504040204" pitchFamily="50" charset="-128"/>
                <a:ea typeface="Meiryo UI" panose="020B0604030504040204" pitchFamily="50" charset="-128"/>
              </a:rPr>
              <a:t>強い訴求が可能です。</a:t>
            </a:r>
            <a:endParaRPr lang="en-US" altLang="ja-JP" sz="2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933FAF9-400C-E8C7-A622-DA7F69037D20}"/>
              </a:ext>
            </a:extLst>
          </p:cNvPr>
          <p:cNvSpPr txBox="1"/>
          <p:nvPr/>
        </p:nvSpPr>
        <p:spPr>
          <a:xfrm>
            <a:off x="5191008" y="2503704"/>
            <a:ext cx="2671039" cy="581891"/>
          </a:xfrm>
          <a:prstGeom prst="rect">
            <a:avLst/>
          </a:prstGeom>
          <a:noFill/>
        </p:spPr>
        <p:txBody>
          <a:bodyPr wrap="square" rtlCol="0">
            <a:spAutoFit/>
          </a:bodyPr>
          <a:lstStyle/>
          <a:p>
            <a:pPr algn="ctr">
              <a:lnSpc>
                <a:spcPts val="2000"/>
              </a:lnSpc>
            </a:pPr>
            <a:r>
              <a:rPr lang="ja-JP" altLang="en-US" sz="1600" dirty="0">
                <a:latin typeface="Meiryo UI" panose="020B0604030504040204" pitchFamily="50" charset="-128"/>
                <a:ea typeface="Meiryo UI" panose="020B0604030504040204" pitchFamily="50" charset="-128"/>
              </a:rPr>
              <a:t>有識者案</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ニューズウィーク日本版</a:t>
            </a:r>
            <a:r>
              <a:rPr lang="en-US" altLang="ja-JP" sz="1600" dirty="0">
                <a:latin typeface="Meiryo UI" panose="020B0604030504040204" pitchFamily="50" charset="-128"/>
                <a:ea typeface="Meiryo UI" panose="020B0604030504040204" pitchFamily="50" charset="-128"/>
              </a:rPr>
              <a:t>)</a:t>
            </a:r>
          </a:p>
        </p:txBody>
      </p:sp>
      <p:pic>
        <p:nvPicPr>
          <p:cNvPr id="7" name="図 6">
            <a:extLst>
              <a:ext uri="{FF2B5EF4-FFF2-40B4-BE49-F238E27FC236}">
                <a16:creationId xmlns:a16="http://schemas.microsoft.com/office/drawing/2014/main" id="{9C0621BF-D317-86DC-B397-23246277D10F}"/>
              </a:ext>
            </a:extLst>
          </p:cNvPr>
          <p:cNvPicPr>
            <a:picLocks noChangeAspect="1"/>
          </p:cNvPicPr>
          <p:nvPr/>
        </p:nvPicPr>
        <p:blipFill>
          <a:blip r:embed="rId3"/>
          <a:stretch>
            <a:fillRect/>
          </a:stretch>
        </p:blipFill>
        <p:spPr>
          <a:xfrm>
            <a:off x="7670570" y="2349467"/>
            <a:ext cx="2179533" cy="1876670"/>
          </a:xfrm>
          <a:prstGeom prst="rect">
            <a:avLst/>
          </a:prstGeom>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8746E328-8A2E-FB7B-7B80-7826EC84F5AF}"/>
              </a:ext>
            </a:extLst>
          </p:cNvPr>
          <p:cNvSpPr txBox="1"/>
          <p:nvPr/>
        </p:nvSpPr>
        <p:spPr>
          <a:xfrm>
            <a:off x="7053331" y="4044845"/>
            <a:ext cx="3630707"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パトリック・ハーランさん</a:t>
            </a:r>
            <a:endParaRPr lang="en-US" altLang="ja-JP" sz="16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43ADE30-B327-5573-2FE4-187EA21D80F2}"/>
              </a:ext>
            </a:extLst>
          </p:cNvPr>
          <p:cNvPicPr>
            <a:picLocks noChangeAspect="1"/>
          </p:cNvPicPr>
          <p:nvPr/>
        </p:nvPicPr>
        <p:blipFill>
          <a:blip r:embed="rId4"/>
          <a:stretch>
            <a:fillRect/>
          </a:stretch>
        </p:blipFill>
        <p:spPr>
          <a:xfrm>
            <a:off x="9843717" y="4646602"/>
            <a:ext cx="1855405" cy="1876670"/>
          </a:xfrm>
          <a:prstGeom prst="rect">
            <a:avLst/>
          </a:prstGeom>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B3C3A3C0-FDC2-618D-2AB1-354A52612EAC}"/>
              </a:ext>
            </a:extLst>
          </p:cNvPr>
          <p:cNvSpPr txBox="1"/>
          <p:nvPr/>
        </p:nvSpPr>
        <p:spPr>
          <a:xfrm>
            <a:off x="8983079" y="6373746"/>
            <a:ext cx="3630707"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トニー・ラズロさん</a:t>
            </a:r>
            <a:endParaRPr lang="en-US" altLang="ja-JP"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03F819FD-EF54-3538-4575-176E1AAB0B1B}"/>
              </a:ext>
            </a:extLst>
          </p:cNvPr>
          <p:cNvPicPr>
            <a:picLocks noChangeAspect="1"/>
          </p:cNvPicPr>
          <p:nvPr/>
        </p:nvPicPr>
        <p:blipFill>
          <a:blip r:embed="rId5"/>
          <a:stretch>
            <a:fillRect/>
          </a:stretch>
        </p:blipFill>
        <p:spPr>
          <a:xfrm>
            <a:off x="11024651" y="4443316"/>
            <a:ext cx="716977" cy="696686"/>
          </a:xfrm>
          <a:prstGeom prst="rect">
            <a:avLst/>
          </a:prstGeom>
        </p:spPr>
      </p:pic>
      <p:pic>
        <p:nvPicPr>
          <p:cNvPr id="16" name="図 15">
            <a:extLst>
              <a:ext uri="{FF2B5EF4-FFF2-40B4-BE49-F238E27FC236}">
                <a16:creationId xmlns:a16="http://schemas.microsoft.com/office/drawing/2014/main" id="{F9C29E84-D82A-9432-9C73-ED3F28442EED}"/>
              </a:ext>
            </a:extLst>
          </p:cNvPr>
          <p:cNvPicPr>
            <a:picLocks noChangeAspect="1"/>
          </p:cNvPicPr>
          <p:nvPr/>
        </p:nvPicPr>
        <p:blipFill>
          <a:blip r:embed="rId6"/>
          <a:stretch>
            <a:fillRect/>
          </a:stretch>
        </p:blipFill>
        <p:spPr>
          <a:xfrm>
            <a:off x="7733112" y="4581851"/>
            <a:ext cx="1715688" cy="1890975"/>
          </a:xfrm>
          <a:prstGeom prst="rect">
            <a:avLst/>
          </a:prstGeom>
          <a:effectLst>
            <a:outerShdw blurRad="50800" dist="38100" dir="2700000" algn="tl" rotWithShape="0">
              <a:prstClr val="black">
                <a:alpha val="40000"/>
              </a:prstClr>
            </a:outerShdw>
          </a:effectLst>
        </p:spPr>
      </p:pic>
      <p:sp>
        <p:nvSpPr>
          <p:cNvPr id="18" name="テキスト ボックス 17">
            <a:extLst>
              <a:ext uri="{FF2B5EF4-FFF2-40B4-BE49-F238E27FC236}">
                <a16:creationId xmlns:a16="http://schemas.microsoft.com/office/drawing/2014/main" id="{54EE2239-33B8-2F9C-1433-BDAF1601C436}"/>
              </a:ext>
            </a:extLst>
          </p:cNvPr>
          <p:cNvSpPr txBox="1"/>
          <p:nvPr/>
        </p:nvSpPr>
        <p:spPr>
          <a:xfrm>
            <a:off x="6769816" y="6364282"/>
            <a:ext cx="3630707"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斉藤孝さん</a:t>
            </a:r>
            <a:endParaRPr lang="en-US" altLang="ja-JP" sz="16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953F59F8-47BD-6D4E-5C12-68AC618DEDD9}"/>
              </a:ext>
            </a:extLst>
          </p:cNvPr>
          <p:cNvPicPr>
            <a:picLocks noChangeAspect="1"/>
          </p:cNvPicPr>
          <p:nvPr/>
        </p:nvPicPr>
        <p:blipFill>
          <a:blip r:embed="rId7"/>
          <a:stretch>
            <a:fillRect/>
          </a:stretch>
        </p:blipFill>
        <p:spPr>
          <a:xfrm>
            <a:off x="1912087" y="2313676"/>
            <a:ext cx="1876670" cy="1876670"/>
          </a:xfrm>
          <a:prstGeom prst="rect">
            <a:avLst/>
          </a:prstGeom>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726F2860-AD0B-6A90-09EC-7D44A99D6995}"/>
              </a:ext>
            </a:extLst>
          </p:cNvPr>
          <p:cNvSpPr txBox="1"/>
          <p:nvPr/>
        </p:nvSpPr>
        <p:spPr>
          <a:xfrm>
            <a:off x="1141161" y="3977508"/>
            <a:ext cx="3630707"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松丸亮吾さん</a:t>
            </a:r>
            <a:endParaRPr lang="en-US" altLang="ja-JP" sz="1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FF65235-0119-59D8-439F-750106FC4635}"/>
              </a:ext>
            </a:extLst>
          </p:cNvPr>
          <p:cNvSpPr txBox="1"/>
          <p:nvPr/>
        </p:nvSpPr>
        <p:spPr>
          <a:xfrm>
            <a:off x="1026170" y="6319956"/>
            <a:ext cx="3630707" cy="537006"/>
          </a:xfrm>
          <a:prstGeom prst="rect">
            <a:avLst/>
          </a:prstGeom>
          <a:noFill/>
        </p:spPr>
        <p:txBody>
          <a:bodyPr wrap="square" rtlCol="0">
            <a:spAutoFit/>
          </a:bodyPr>
          <a:lstStyle/>
          <a:p>
            <a:pPr algn="ctr">
              <a:lnSpc>
                <a:spcPts val="4200"/>
              </a:lnSpc>
            </a:pPr>
            <a:r>
              <a:rPr lang="ja-JP" altLang="en-US" sz="1600" dirty="0">
                <a:latin typeface="Meiryo UI" panose="020B0604030504040204" pitchFamily="50" charset="-128"/>
                <a:ea typeface="Meiryo UI" panose="020B0604030504040204" pitchFamily="50" charset="-128"/>
              </a:rPr>
              <a:t>三浦奈保子さん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東大卒</a:t>
            </a:r>
            <a:r>
              <a:rPr lang="en-US" altLang="ja-JP" sz="1600" dirty="0">
                <a:latin typeface="Meiryo UI" panose="020B0604030504040204" pitchFamily="50" charset="-128"/>
                <a:ea typeface="Meiryo UI" panose="020B0604030504040204" pitchFamily="50" charset="-128"/>
              </a:rPr>
              <a:t>)</a:t>
            </a:r>
          </a:p>
        </p:txBody>
      </p:sp>
      <p:pic>
        <p:nvPicPr>
          <p:cNvPr id="25" name="図 24">
            <a:extLst>
              <a:ext uri="{FF2B5EF4-FFF2-40B4-BE49-F238E27FC236}">
                <a16:creationId xmlns:a16="http://schemas.microsoft.com/office/drawing/2014/main" id="{ACC39E1D-79FA-5189-0E96-B34C72DB162C}"/>
              </a:ext>
            </a:extLst>
          </p:cNvPr>
          <p:cNvPicPr>
            <a:picLocks noChangeAspect="1"/>
          </p:cNvPicPr>
          <p:nvPr/>
        </p:nvPicPr>
        <p:blipFill>
          <a:blip r:embed="rId8"/>
          <a:stretch>
            <a:fillRect/>
          </a:stretch>
        </p:blipFill>
        <p:spPr>
          <a:xfrm>
            <a:off x="4349557" y="4614317"/>
            <a:ext cx="1844202" cy="1884545"/>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B8E6DC23-280C-06F3-4BEB-01E1350F2D09}"/>
              </a:ext>
            </a:extLst>
          </p:cNvPr>
          <p:cNvPicPr>
            <a:picLocks noChangeAspect="1"/>
          </p:cNvPicPr>
          <p:nvPr/>
        </p:nvPicPr>
        <p:blipFill>
          <a:blip r:embed="rId9"/>
          <a:stretch>
            <a:fillRect/>
          </a:stretch>
        </p:blipFill>
        <p:spPr>
          <a:xfrm>
            <a:off x="1952470" y="4641795"/>
            <a:ext cx="1836287" cy="1869878"/>
          </a:xfrm>
          <a:prstGeom prst="rect">
            <a:avLst/>
          </a:prstGeom>
          <a:effectLst>
            <a:outerShdw blurRad="50800" dist="38100" dir="2700000" algn="tl" rotWithShape="0">
              <a:prstClr val="black">
                <a:alpha val="40000"/>
              </a:prstClr>
            </a:outerShdw>
          </a:effectLst>
        </p:spPr>
      </p:pic>
      <p:sp>
        <p:nvSpPr>
          <p:cNvPr id="28" name="テキスト ボックス 27">
            <a:extLst>
              <a:ext uri="{FF2B5EF4-FFF2-40B4-BE49-F238E27FC236}">
                <a16:creationId xmlns:a16="http://schemas.microsoft.com/office/drawing/2014/main" id="{A3A36297-9CA9-A399-E6B4-D21523C67598}"/>
              </a:ext>
            </a:extLst>
          </p:cNvPr>
          <p:cNvSpPr txBox="1"/>
          <p:nvPr/>
        </p:nvSpPr>
        <p:spPr>
          <a:xfrm>
            <a:off x="3482107" y="6320994"/>
            <a:ext cx="3630707" cy="537006"/>
          </a:xfrm>
          <a:prstGeom prst="rect">
            <a:avLst/>
          </a:prstGeom>
          <a:noFill/>
        </p:spPr>
        <p:txBody>
          <a:bodyPr wrap="square" rtlCol="0">
            <a:spAutoFit/>
          </a:bodyPr>
          <a:lstStyle/>
          <a:p>
            <a:pPr algn="ctr">
              <a:lnSpc>
                <a:spcPts val="4200"/>
              </a:lnSpc>
            </a:pPr>
            <a:r>
              <a:rPr lang="en-US" altLang="ja-JP" sz="1600" dirty="0">
                <a:latin typeface="Meiryo UI" panose="020B0604030504040204" pitchFamily="50" charset="-128"/>
                <a:ea typeface="Meiryo UI" panose="020B0604030504040204" pitchFamily="50" charset="-128"/>
              </a:rPr>
              <a:t>SHELLY</a:t>
            </a:r>
            <a:r>
              <a:rPr lang="ja-JP" altLang="en-US" sz="1600" dirty="0">
                <a:latin typeface="Meiryo UI" panose="020B0604030504040204" pitchFamily="50" charset="-128"/>
                <a:ea typeface="Meiryo UI" panose="020B0604030504040204" pitchFamily="50" charset="-128"/>
              </a:rPr>
              <a:t>さん</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015A9B7-22F2-5C6E-9E4A-F434A741AD06}"/>
              </a:ext>
            </a:extLst>
          </p:cNvPr>
          <p:cNvSpPr txBox="1"/>
          <p:nvPr/>
        </p:nvSpPr>
        <p:spPr>
          <a:xfrm>
            <a:off x="-194359" y="2537721"/>
            <a:ext cx="2671039" cy="581891"/>
          </a:xfrm>
          <a:prstGeom prst="rect">
            <a:avLst/>
          </a:prstGeom>
          <a:noFill/>
        </p:spPr>
        <p:txBody>
          <a:bodyPr wrap="square" rtlCol="0">
            <a:spAutoFit/>
          </a:bodyPr>
          <a:lstStyle/>
          <a:p>
            <a:pPr algn="ctr">
              <a:lnSpc>
                <a:spcPts val="2000"/>
              </a:lnSpc>
            </a:pPr>
            <a:r>
              <a:rPr lang="ja-JP" altLang="en-US" sz="1600" dirty="0">
                <a:latin typeface="Meiryo UI" panose="020B0604030504040204" pitchFamily="50" charset="-128"/>
                <a:ea typeface="Meiryo UI" panose="020B0604030504040204" pitchFamily="50" charset="-128"/>
              </a:rPr>
              <a:t>タレント案</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(Baby-</a:t>
            </a:r>
            <a:r>
              <a:rPr lang="en-US" altLang="ja-JP" sz="1600" dirty="0" err="1">
                <a:latin typeface="Meiryo UI" panose="020B0604030504040204" pitchFamily="50" charset="-128"/>
                <a:ea typeface="Meiryo UI" panose="020B0604030504040204" pitchFamily="50" charset="-128"/>
              </a:rPr>
              <a:t>mo</a:t>
            </a:r>
            <a:r>
              <a:rPr lang="en-US" altLang="ja-JP" sz="16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6A95BC94-E766-B66E-871D-B1105D635334}"/>
              </a:ext>
            </a:extLst>
          </p:cNvPr>
          <p:cNvSpPr txBox="1"/>
          <p:nvPr/>
        </p:nvSpPr>
        <p:spPr>
          <a:xfrm>
            <a:off x="10400523" y="1933721"/>
            <a:ext cx="1566610" cy="325410"/>
          </a:xfrm>
          <a:prstGeom prst="rect">
            <a:avLst/>
          </a:prstGeom>
          <a:noFill/>
        </p:spPr>
        <p:txBody>
          <a:bodyPr wrap="square" rtlCol="0">
            <a:spAutoFit/>
          </a:bodyPr>
          <a:lstStyle/>
          <a:p>
            <a:pPr algn="r">
              <a:lnSpc>
                <a:spcPts val="2000"/>
              </a:lnSpc>
            </a:pP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裏どり前です。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15517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10539</TotalTime>
  <Words>1798</Words>
  <Application>Microsoft Office PowerPoint</Application>
  <PresentationFormat>ワイド画面</PresentationFormat>
  <Paragraphs>266</Paragraphs>
  <Slides>17</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貴也</dc:creator>
  <cp:lastModifiedBy>桑田 結実</cp:lastModifiedBy>
  <cp:revision>116</cp:revision>
  <dcterms:created xsi:type="dcterms:W3CDTF">2022-09-22T02:36:02Z</dcterms:created>
  <dcterms:modified xsi:type="dcterms:W3CDTF">2023-04-19T10:12:24Z</dcterms:modified>
</cp:coreProperties>
</file>