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16256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786" userDrawn="1">
          <p15:clr>
            <a:srgbClr val="A4A3A4"/>
          </p15:clr>
        </p15:guide>
        <p15:guide id="4" orient="horz" pos="9225" userDrawn="1">
          <p15:clr>
            <a:srgbClr val="A4A3A4"/>
          </p15:clr>
        </p15:guide>
        <p15:guide id="5" orient="horz" pos="9656" userDrawn="1">
          <p15:clr>
            <a:srgbClr val="A4A3A4"/>
          </p15:clr>
        </p15:guide>
        <p15:guide id="6" pos="7491" userDrawn="1">
          <p15:clr>
            <a:srgbClr val="A4A3A4"/>
          </p15:clr>
        </p15:guide>
        <p15:guide id="7" pos="166" userDrawn="1">
          <p15:clr>
            <a:srgbClr val="A4A3A4"/>
          </p15:clr>
        </p15:guide>
        <p15:guide id="8" pos="7287" userDrawn="1">
          <p15:clr>
            <a:srgbClr val="A4A3A4"/>
          </p15:clr>
        </p15:guide>
        <p15:guide id="9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32" y="-332"/>
      </p:cViewPr>
      <p:guideLst>
        <p:guide orient="horz" pos="1537"/>
        <p:guide pos="3840"/>
        <p:guide orient="horz" pos="1786"/>
        <p:guide orient="horz" pos="9225"/>
        <p:guide orient="horz" pos="9656"/>
        <p:guide pos="7491"/>
        <p:guide pos="166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39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9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1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42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60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64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54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07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78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29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09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3491-F833-4280-9539-E8513F3749E6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30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50025" y="14741703"/>
            <a:ext cx="11530009" cy="1481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※企画は一部変更する場合があります。予めご了承ください</a:t>
            </a:r>
            <a:endParaRPr lang="en-US" altLang="ja-JP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ja-JP" sz="9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b="1" dirty="0">
                <a:latin typeface="+mn-ea"/>
              </a:rPr>
              <a:t>株式会社主婦の友社 メディア営業部 TEL03-5280-7</a:t>
            </a:r>
            <a:r>
              <a:rPr lang="en-US" altLang="ja-JP" b="1" dirty="0">
                <a:latin typeface="+mn-ea"/>
              </a:rPr>
              <a:t>510</a:t>
            </a:r>
            <a:endParaRPr lang="ja-JP" altLang="en-US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b="1" dirty="0">
                <a:latin typeface="+mn-ea"/>
              </a:rPr>
              <a:t>URL　</a:t>
            </a:r>
            <a:r>
              <a:rPr lang="ja-JP" altLang="en-US" b="1" dirty="0">
                <a:solidFill>
                  <a:srgbClr val="FF0066"/>
                </a:solidFill>
                <a:latin typeface="+mn-ea"/>
              </a:rPr>
              <a:t>http://</a:t>
            </a:r>
            <a:r>
              <a:rPr lang="en-US" altLang="ja-JP" b="1" dirty="0">
                <a:solidFill>
                  <a:srgbClr val="FF0066"/>
                </a:solidFill>
                <a:latin typeface="+mn-ea"/>
              </a:rPr>
              <a:t>maturist.jp/stories/1050</a:t>
            </a:r>
            <a:endParaRPr lang="ja-JP" altLang="en-US" b="1" dirty="0">
              <a:solidFill>
                <a:srgbClr val="FF0066"/>
              </a:solidFill>
              <a:latin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81" y="256867"/>
            <a:ext cx="4115898" cy="1608003"/>
          </a:xfrm>
          <a:prstGeom prst="rect">
            <a:avLst/>
          </a:prstGeom>
          <a:noFill/>
        </p:spPr>
      </p:pic>
      <p:sp>
        <p:nvSpPr>
          <p:cNvPr id="7" name="円/楕円 6"/>
          <p:cNvSpPr/>
          <p:nvPr/>
        </p:nvSpPr>
        <p:spPr>
          <a:xfrm>
            <a:off x="445301" y="329691"/>
            <a:ext cx="3071798" cy="1535179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/>
              <a:t>５０</a:t>
            </a:r>
            <a:r>
              <a:rPr kumimoji="1" lang="ja-JP" altLang="en-US" sz="3600" b="1" dirty="0"/>
              <a:t>代から</a:t>
            </a:r>
            <a:endParaRPr kumimoji="1" lang="en-US" altLang="ja-JP" sz="3600" b="1" dirty="0"/>
          </a:p>
          <a:p>
            <a:pPr algn="ctr"/>
            <a:r>
              <a:rPr kumimoji="1" lang="ja-JP" altLang="en-US" sz="3600" b="1" dirty="0"/>
              <a:t>私が主役</a:t>
            </a:r>
            <a:r>
              <a:rPr lang="en-US" altLang="ja-JP" sz="3600" b="1" dirty="0"/>
              <a:t>!</a:t>
            </a:r>
            <a:endParaRPr kumimoji="1" lang="ja-JP" altLang="en-US" sz="36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112886" y="1523519"/>
            <a:ext cx="11530009" cy="8713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２０２３年９月号（８月１日発売）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41460" y="2473153"/>
            <a:ext cx="11530009" cy="12797541"/>
          </a:xfrm>
          <a:prstGeom prst="rect">
            <a:avLst/>
          </a:prstGeom>
          <a:noFill/>
          <a:ln w="101600" cmpd="dbl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0025" y="2248532"/>
            <a:ext cx="10904017" cy="19369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ja-JP" sz="2400" b="1" dirty="0">
              <a:latin typeface="+mn-ea"/>
            </a:endParaRPr>
          </a:p>
          <a:p>
            <a:pPr algn="l"/>
            <a:r>
              <a:rPr lang="ja-JP" altLang="en-US" sz="2400" b="1" dirty="0">
                <a:latin typeface="+mn-ea"/>
              </a:rPr>
              <a:t>⚫表紙：榊原郁恵さん</a:t>
            </a:r>
            <a:endParaRPr lang="en-US" altLang="ja-JP" sz="2400" b="1" dirty="0">
              <a:latin typeface="+mn-ea"/>
            </a:endParaRPr>
          </a:p>
          <a:p>
            <a:pPr algn="l"/>
            <a:r>
              <a:rPr lang="en-US" altLang="ja-JP" sz="2400" b="1" dirty="0">
                <a:latin typeface="+mn-ea"/>
              </a:rPr>
              <a:t>⚫</a:t>
            </a:r>
            <a:r>
              <a:rPr lang="ja-JP" altLang="en-US" sz="2400" b="1" dirty="0">
                <a:latin typeface="+mn-ea"/>
              </a:rPr>
              <a:t>インタビュー・・・・この人に聞きたい</a:t>
            </a:r>
            <a:endParaRPr lang="en-US" altLang="ja-JP" sz="2400" b="1" dirty="0"/>
          </a:p>
          <a:p>
            <a:pPr algn="l"/>
            <a:r>
              <a:rPr lang="ja-JP" altLang="en-US" b="1" dirty="0"/>
              <a:t>　　●</a:t>
            </a:r>
            <a:r>
              <a:rPr lang="ja-JP" altLang="en-US" b="1" dirty="0">
                <a:latin typeface="+mj-ea"/>
                <a:ea typeface="+mj-ea"/>
              </a:rPr>
              <a:t>吉永小百合さん、井上芳雄さん（</a:t>
            </a:r>
            <a:r>
              <a:rPr lang="ja-JP" altLang="en-US" kern="0" dirty="0">
                <a:solidFill>
                  <a:srgbClr val="000000"/>
                </a:solidFill>
                <a:latin typeface="+mn-ea"/>
                <a:ea typeface="+mj-ea"/>
              </a:rPr>
              <a:t>予定）</a:t>
            </a:r>
            <a:endParaRPr lang="en-US" altLang="ja-JP" kern="0" dirty="0">
              <a:solidFill>
                <a:srgbClr val="000000"/>
              </a:solidFill>
              <a:latin typeface="+mn-ea"/>
              <a:ea typeface="+mj-ea"/>
            </a:endParaRPr>
          </a:p>
          <a:p>
            <a:pPr algn="l"/>
            <a:r>
              <a:rPr lang="ja-JP" altLang="en-US" kern="0" dirty="0">
                <a:solidFill>
                  <a:srgbClr val="000000"/>
                </a:solidFill>
                <a:latin typeface="+mn-ea"/>
                <a:ea typeface="+mj-ea"/>
                <a:cs typeface="ＭＳ Ｐゴシック" panose="020B0600070205080204" pitchFamily="50" charset="-128"/>
              </a:rPr>
              <a:t>　　●対談　中井貴一さん　</a:t>
            </a:r>
            <a:r>
              <a:rPr lang="en-US" altLang="ja-JP" kern="0" dirty="0">
                <a:solidFill>
                  <a:srgbClr val="000000"/>
                </a:solidFill>
                <a:latin typeface="+mn-ea"/>
                <a:ea typeface="+mj-ea"/>
                <a:cs typeface="ＭＳ Ｐゴシック" panose="020B0600070205080204" pitchFamily="50" charset="-128"/>
              </a:rPr>
              <a:t>×</a:t>
            </a:r>
            <a:r>
              <a:rPr lang="ja-JP" altLang="en-US" kern="0" dirty="0">
                <a:solidFill>
                  <a:srgbClr val="000000"/>
                </a:solidFill>
                <a:latin typeface="+mn-ea"/>
                <a:ea typeface="+mj-ea"/>
                <a:cs typeface="ＭＳ Ｐゴシック" panose="020B0600070205080204" pitchFamily="50" charset="-128"/>
              </a:rPr>
              <a:t>　内館牧子さん</a:t>
            </a:r>
            <a:endParaRPr lang="en-US" altLang="ja-JP" kern="0" dirty="0">
              <a:solidFill>
                <a:srgbClr val="000000"/>
              </a:solidFill>
              <a:latin typeface="+mn-ea"/>
              <a:ea typeface="+mj-ea"/>
              <a:cs typeface="ＭＳ Ｐゴシック" panose="020B0600070205080204" pitchFamily="50" charset="-128"/>
            </a:endParaRPr>
          </a:p>
          <a:p>
            <a:pPr algn="l"/>
            <a:r>
              <a:rPr lang="en-US" altLang="ja-JP" sz="2400" kern="0" dirty="0">
                <a:solidFill>
                  <a:srgbClr val="000000"/>
                </a:solidFill>
                <a:effectLst/>
                <a:latin typeface="+mn-ea"/>
                <a:ea typeface="+mj-ea"/>
                <a:cs typeface="ＭＳ Ｐゴシック" panose="020B0600070205080204" pitchFamily="50" charset="-128"/>
              </a:rPr>
              <a:t> </a:t>
            </a:r>
            <a:r>
              <a:rPr lang="ja-JP" altLang="en-US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◆連載　</a:t>
            </a:r>
            <a:r>
              <a:rPr lang="ja-JP" altLang="en-US" kern="0" dirty="0">
                <a:solidFill>
                  <a:srgbClr val="000000"/>
                </a:solidFill>
                <a:effectLst/>
                <a:latin typeface="+mj-ea"/>
                <a:ea typeface="+mj-ea"/>
                <a:cs typeface="ＭＳ Ｐゴシック" panose="020B0600070205080204" pitchFamily="50" charset="-128"/>
              </a:rPr>
              <a:t>・中島京子さん　「羊のところはもうもどれない」</a:t>
            </a:r>
            <a:endParaRPr lang="en-US" altLang="ja-JP" kern="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endParaRPr lang="en-US" altLang="ja-JP" b="1" dirty="0">
              <a:latin typeface="+mn-ea"/>
            </a:endParaRPr>
          </a:p>
          <a:p>
            <a:r>
              <a:rPr lang="en-US" altLang="ja-JP" sz="2400" b="1" dirty="0">
                <a:latin typeface="+mn-ea"/>
              </a:rPr>
              <a:t>⚫</a:t>
            </a:r>
            <a:r>
              <a:rPr lang="ja-JP" altLang="en-US" sz="2400" b="1" dirty="0">
                <a:latin typeface="+mn-ea"/>
              </a:rPr>
              <a:t>特集①：</a:t>
            </a:r>
            <a:r>
              <a:rPr lang="ja-JP" altLang="en-US" b="1" dirty="0">
                <a:latin typeface="+mn-ea"/>
              </a:rPr>
              <a:t>～どこで暮らす？どう暮らす？～</a:t>
            </a:r>
            <a:r>
              <a:rPr lang="ja-JP" altLang="en-US" sz="2400" b="1" dirty="0">
                <a:latin typeface="+mn-ea"/>
              </a:rPr>
              <a:t>　人生を豊かにする住み替え、暮らし替え</a:t>
            </a:r>
            <a:endParaRPr lang="ja-JP" altLang="ja-JP" sz="2400" b="1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buClr>
                <a:srgbClr val="000000"/>
              </a:buClr>
              <a:buSzPts val="1200"/>
            </a:pPr>
            <a:r>
              <a:rPr lang="ja-JP" altLang="en-US" kern="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　　　財前直見さん、藤原美智子さん、井戸美枝さんなど　住み替えの経緯、実際に暮らしてみて良かった事、</a:t>
            </a:r>
            <a:endParaRPr lang="en-US" altLang="ja-JP" kern="0" dirty="0">
              <a:solidFill>
                <a:srgbClr val="0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buClr>
                <a:srgbClr val="000000"/>
              </a:buClr>
              <a:buSzPts val="1200"/>
            </a:pPr>
            <a:r>
              <a:rPr lang="ja-JP" altLang="en-US" kern="0" dirty="0">
                <a:solidFill>
                  <a:srgbClr val="00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　　　意外だった事、大変だった事も含めての話を取り上げます。住み替えを決めるまでに、どんな事を考えて</a:t>
            </a:r>
            <a:endParaRPr lang="en-US" altLang="ja-JP" kern="0" dirty="0">
              <a:solidFill>
                <a:srgbClr val="00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buClr>
                <a:srgbClr val="000000"/>
              </a:buClr>
              <a:buSzPts val="1200"/>
            </a:pPr>
            <a:r>
              <a:rPr lang="ja-JP" altLang="en-US" kern="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　　　おくと良いか、想定しておくべきことなど、専門家のアドバイスも紹介。</a:t>
            </a:r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r>
              <a:rPr lang="ja-JP" altLang="en-US" sz="2400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特集②：</a:t>
            </a:r>
            <a:r>
              <a:rPr lang="ja-JP" altLang="en-US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～頑張りすぎない！でも前向きに生きていく～</a:t>
            </a:r>
            <a:r>
              <a:rPr lang="ja-JP" altLang="en-US" sz="24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折れない心の育て方</a:t>
            </a:r>
            <a:endParaRPr lang="en-US" altLang="ja-JP" sz="2400" b="1" kern="0" dirty="0">
              <a:solidFill>
                <a:srgbClr val="000000"/>
              </a:solidFill>
              <a:latin typeface="+mj-ea"/>
              <a:ea typeface="+mj-ea"/>
              <a:cs typeface="ＭＳ Ｐゴシック" panose="020B0600070205080204" pitchFamily="50" charset="-128"/>
            </a:endParaRPr>
          </a:p>
          <a:p>
            <a:pPr algn="l">
              <a:lnSpc>
                <a:spcPct val="115000"/>
              </a:lnSpc>
            </a:pPr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　　</a:t>
            </a:r>
            <a:r>
              <a:rPr lang="ja-JP" altLang="en-US" b="1" kern="0" dirty="0">
                <a:solidFill>
                  <a:srgbClr val="000000"/>
                </a:solidFill>
                <a:latin typeface="+mn-ea"/>
                <a:ea typeface="+mj-ea"/>
                <a:cs typeface="ＭＳ Ｐゴシック" panose="020B0600070205080204" pitchFamily="50" charset="-128"/>
              </a:rPr>
              <a:t>困難や試練を乗り越えるための「折れない心」を手に入れるためにはどうすれば良いのかを聞きます。</a:t>
            </a:r>
            <a:endParaRPr lang="en-US" altLang="ja-JP" b="1" kern="0" dirty="0">
              <a:solidFill>
                <a:srgbClr val="000000"/>
              </a:solidFill>
              <a:latin typeface="+mn-ea"/>
              <a:ea typeface="+mj-ea"/>
              <a:cs typeface="ＭＳ Ｐゴシック" panose="020B0600070205080204" pitchFamily="50" charset="-128"/>
            </a:endParaRPr>
          </a:p>
          <a:p>
            <a:pPr algn="l">
              <a:lnSpc>
                <a:spcPct val="115000"/>
              </a:lnSpc>
            </a:pPr>
            <a:r>
              <a:rPr lang="ja-JP" altLang="en-US" b="1" kern="0" dirty="0">
                <a:solidFill>
                  <a:srgbClr val="000000"/>
                </a:solidFill>
                <a:latin typeface="+mn-ea"/>
                <a:ea typeface="+mj-ea"/>
                <a:cs typeface="ＭＳ Ｐゴシック" panose="020B0600070205080204" pitchFamily="50" charset="-128"/>
              </a:rPr>
              <a:t>　　　候補：青木さやかさん、にしおかすみこさん、辻井いつ子さん、内館牧子さんに心理カウンセラーの</a:t>
            </a:r>
            <a:endParaRPr lang="en-US" altLang="ja-JP" b="1" kern="0" dirty="0">
              <a:solidFill>
                <a:srgbClr val="000000"/>
              </a:solidFill>
              <a:latin typeface="+mn-ea"/>
              <a:ea typeface="+mj-ea"/>
              <a:cs typeface="ＭＳ Ｐゴシック" panose="020B0600070205080204" pitchFamily="50" charset="-128"/>
            </a:endParaRPr>
          </a:p>
          <a:p>
            <a:pPr algn="l">
              <a:lnSpc>
                <a:spcPct val="115000"/>
              </a:lnSpc>
            </a:pPr>
            <a:r>
              <a:rPr lang="ja-JP" altLang="en-US" b="1" kern="0" dirty="0">
                <a:solidFill>
                  <a:srgbClr val="000000"/>
                </a:solidFill>
                <a:latin typeface="+mn-ea"/>
                <a:ea typeface="+mj-ea"/>
                <a:cs typeface="ＭＳ Ｐゴシック" panose="020B0600070205080204" pitchFamily="50" charset="-128"/>
              </a:rPr>
              <a:t>　　　中島てるさんが取材。</a:t>
            </a:r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r>
              <a:rPr lang="ja-JP" altLang="en-US" sz="2400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旅：</a:t>
            </a:r>
            <a:r>
              <a:rPr lang="ja-JP" altLang="en-US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～かわいい魚が持っている、癒しのスポット～　</a:t>
            </a:r>
            <a:r>
              <a:rPr lang="ja-JP" altLang="en-US" sz="24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大人が楽しめる水族館</a:t>
            </a:r>
            <a:endParaRPr lang="en-US" altLang="ja-JP" sz="2400" b="1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24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</a:t>
            </a:r>
            <a:r>
              <a:rPr lang="ja-JP" altLang="en-US" b="1" kern="0" dirty="0">
                <a:solidFill>
                  <a:srgbClr val="000000"/>
                </a:solidFill>
                <a:latin typeface="+mn-ea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館内がひんやりした水族館には、夏におすすめのお楽しみスポット。展示に工夫がされている、</a:t>
            </a:r>
            <a:endParaRPr lang="en-US" altLang="ja-JP" b="1" kern="0" dirty="0">
              <a:solidFill>
                <a:srgbClr val="000000"/>
              </a:solidFill>
              <a:latin typeface="+mn-ea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b="1" kern="0" dirty="0">
                <a:solidFill>
                  <a:srgbClr val="000000"/>
                </a:solidFill>
                <a:latin typeface="+mn-ea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見ているだけで癒される、水中の人気者に会えるなど、一度は行ってみたい水族館をセレクト</a:t>
            </a:r>
            <a:endParaRPr lang="en-US" altLang="ja-JP" b="1" kern="0" dirty="0">
              <a:solidFill>
                <a:srgbClr val="000000"/>
              </a:solidFill>
              <a:latin typeface="+mn-ea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b="1" kern="0" dirty="0">
                <a:solidFill>
                  <a:srgbClr val="000000"/>
                </a:solidFill>
                <a:latin typeface="+mn-ea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子連れとは水族館の選び方、楽しみ方を教えてもらう。</a:t>
            </a:r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r>
              <a:rPr lang="ja-JP" altLang="en-US" sz="2400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ファッション：</a:t>
            </a:r>
            <a:r>
              <a:rPr lang="ja-JP" altLang="en-US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　</a:t>
            </a:r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大人かわいいリュックが欲しい</a:t>
            </a:r>
            <a:endParaRPr lang="en-US" altLang="ja-JP" sz="2400" b="1" kern="0" dirty="0">
              <a:solidFill>
                <a:srgbClr val="000000"/>
              </a:solidFill>
              <a:latin typeface="+mj-ea"/>
              <a:ea typeface="+mj-ea"/>
              <a:cs typeface="ＭＳ Ｐゴシック" panose="020B0600070205080204" pitchFamily="50" charset="-128"/>
            </a:endParaRPr>
          </a:p>
          <a:p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　　</a:t>
            </a:r>
            <a:r>
              <a:rPr lang="ja-JP" altLang="en-US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ゆうゆう世代にとって、リュックはお出かけの必需品。ゆうゆうモデルに理想のリュックについて座談会</a:t>
            </a:r>
            <a:endParaRPr lang="en-US" altLang="ja-JP" kern="0" dirty="0">
              <a:solidFill>
                <a:srgbClr val="000000"/>
              </a:solidFill>
              <a:latin typeface="+mj-ea"/>
              <a:ea typeface="+mj-ea"/>
              <a:cs typeface="ＭＳ Ｐゴシック" panose="020B0600070205080204" pitchFamily="50" charset="-128"/>
            </a:endParaRPr>
          </a:p>
          <a:p>
            <a:r>
              <a:rPr lang="ja-JP" altLang="en-US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　　　してもらい、スタイリストに大人のかわいいリュックのセレクト＆コーディネイトを行います。</a:t>
            </a:r>
            <a:endParaRPr lang="en-US" altLang="ja-JP" b="1" kern="0" dirty="0">
              <a:solidFill>
                <a:srgbClr val="000000"/>
              </a:solidFill>
              <a:latin typeface="+mj-ea"/>
              <a:ea typeface="+mj-ea"/>
              <a:cs typeface="ＭＳ Ｐゴシック" panose="020B0600070205080204" pitchFamily="50" charset="-128"/>
            </a:endParaRPr>
          </a:p>
          <a:p>
            <a:r>
              <a:rPr lang="ja-JP" altLang="en-US" sz="2400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⚫美容</a:t>
            </a:r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：</a:t>
            </a:r>
            <a:r>
              <a:rPr lang="ja-JP" altLang="en-US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～少し変えても垢抜ける～　</a:t>
            </a:r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いまどき「眉」の手ほどき</a:t>
            </a:r>
            <a:endParaRPr lang="en-US" altLang="ja-JP" sz="2400" b="1" kern="0" dirty="0">
              <a:solidFill>
                <a:srgbClr val="000000"/>
              </a:solidFill>
              <a:latin typeface="+mj-ea"/>
              <a:ea typeface="+mj-ea"/>
              <a:cs typeface="ＭＳ Ｐゴシック" panose="020B0600070205080204" pitchFamily="50" charset="-128"/>
            </a:endParaRPr>
          </a:p>
          <a:p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　　</a:t>
            </a:r>
            <a:r>
              <a:rPr lang="ja-JP" altLang="en-US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シニア</a:t>
            </a:r>
            <a:r>
              <a:rPr lang="ja-JP" altLang="en-US" kern="0" dirty="0">
                <a:solidFill>
                  <a:srgbClr val="000000"/>
                </a:solidFill>
                <a:latin typeface="+mn-ea"/>
                <a:ea typeface="+mj-ea"/>
                <a:cs typeface="ＭＳ Ｐゴシック" panose="020B0600070205080204" pitchFamily="50" charset="-128"/>
              </a:rPr>
              <a:t>のメイクやヘアスタイルに詳しい</a:t>
            </a:r>
            <a:r>
              <a:rPr lang="en-US" altLang="ja-JP" kern="0" dirty="0">
                <a:solidFill>
                  <a:srgbClr val="000000"/>
                </a:solidFill>
                <a:latin typeface="+mn-ea"/>
                <a:ea typeface="+mj-ea"/>
                <a:cs typeface="ＭＳ Ｐゴシック" panose="020B0600070205080204" pitchFamily="50" charset="-128"/>
              </a:rPr>
              <a:t>EGAO</a:t>
            </a:r>
            <a:r>
              <a:rPr lang="ja-JP" altLang="en-US" kern="0" dirty="0">
                <a:solidFill>
                  <a:srgbClr val="000000"/>
                </a:solidFill>
                <a:latin typeface="+mn-ea"/>
                <a:ea typeface="+mj-ea"/>
                <a:cs typeface="ＭＳ Ｐゴシック" panose="020B0600070205080204" pitchFamily="50" charset="-128"/>
              </a:rPr>
              <a:t>（えがお）美容室の船津さんに教えてもらいます。</a:t>
            </a:r>
            <a:r>
              <a:rPr lang="ja-JP" altLang="en-US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　</a:t>
            </a:r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r>
              <a:rPr lang="ja-JP" altLang="en-US" sz="2400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料理：</a:t>
            </a:r>
            <a:r>
              <a:rPr lang="ja-JP" altLang="en-US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～驚くほどラクで簡単～</a:t>
            </a:r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ポリ袋でパパッとレンチンおかず</a:t>
            </a:r>
            <a:endParaRPr lang="en-US" altLang="ja-JP" sz="2400" b="1" kern="0" dirty="0">
              <a:solidFill>
                <a:srgbClr val="000000"/>
              </a:solidFill>
              <a:latin typeface="+mj-ea"/>
              <a:ea typeface="+mj-ea"/>
              <a:cs typeface="ＭＳ Ｐゴシック" panose="020B0600070205080204" pitchFamily="50" charset="-128"/>
            </a:endParaRPr>
          </a:p>
          <a:p>
            <a:r>
              <a:rPr lang="ja-JP" altLang="en-US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　　　忙し時期には、火を使わづに調理。ポリ袋とレンジを使った　おいしい時短料理を取り上げます。</a:t>
            </a:r>
            <a:endParaRPr lang="en-US" altLang="ja-JP" kern="0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読み物：</a:t>
            </a:r>
            <a:r>
              <a:rPr lang="ja-JP" altLang="en-US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～挑戦大賞発表～　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チャレンジする気持ちが生きる力に</a:t>
            </a:r>
            <a:endParaRPr lang="en-US" altLang="ja-JP" sz="2400" b="1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lang="ja-JP" altLang="en-US" sz="2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　　</a:t>
            </a: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山本一力さん、吉永みちこさんによる選考会の模様、受賞者発表、大賞者にインタビュー</a:t>
            </a:r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⚫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暮らし①：観葉植物のある暮らし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</a:t>
            </a:r>
            <a:r>
              <a:rPr lang="ja-JP" altLang="en-US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夏は涼しげな観葉植物をインテリアに取り入れたい。おしゃれな飾り方、バランスなどをメインに</a:t>
            </a:r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lang="ja-JP" altLang="en-US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お手入れ法なども教えます。</a:t>
            </a:r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暮らし②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：</a:t>
            </a: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～</a:t>
            </a:r>
            <a:r>
              <a:rPr lang="ja-JP" altLang="en-US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明日かもしれない</a:t>
            </a: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～　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「人にやさしい」防災術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</a:t>
            </a:r>
            <a:r>
              <a:rPr lang="ja-JP" altLang="en-US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高齢の親や病気・けが等ですぐに動けない家族がいる場合はどうするのか？日常的に飲んでいる薬、</a:t>
            </a:r>
            <a:endParaRPr lang="en-US" altLang="ja-JP" b="1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</a:t>
            </a:r>
            <a:r>
              <a:rPr lang="ja-JP" altLang="en-US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食事</a:t>
            </a: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制限がある場合は？などシニア世代が自然災害に備える際の注意点や、備えておくべき事など</a:t>
            </a: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国際レスキューナースの辻直美さんにお伺いします。</a:t>
            </a:r>
            <a:endParaRPr lang="en-US" altLang="ja-JP" b="1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健康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：ボケたくないので、歯を鍛えます！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</a:t>
            </a:r>
            <a:r>
              <a:rPr lang="ja-JP" altLang="en-US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竹内博朗先生より、５０歳から老けない葉の習慣を紹介します。</a:t>
            </a:r>
            <a:endParaRPr kumimoji="1" lang="en-US" altLang="ja-JP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1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1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sz="3200" kern="0" dirty="0">
              <a:effectLst/>
              <a:latin typeface="+mj-ea"/>
              <a:ea typeface="+mj-ea"/>
              <a:cs typeface="ＭＳ Ｐゴシック" panose="020B0600070205080204" pitchFamily="50" charset="-128"/>
            </a:endParaRPr>
          </a:p>
          <a:p>
            <a:endParaRPr lang="en-US" altLang="ja-JP" sz="2400" kern="0" dirty="0">
              <a:effectLst/>
              <a:latin typeface="+mj-ea"/>
              <a:ea typeface="+mj-ea"/>
              <a:cs typeface="ＭＳ Ｐゴシック" panose="020B0600070205080204" pitchFamily="50" charset="-128"/>
            </a:endParaRPr>
          </a:p>
          <a:p>
            <a:endParaRPr lang="ja-JP" altLang="ja-JP" sz="16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endParaRPr lang="ja-JP" altLang="ja-JP" sz="18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algn="l"/>
            <a:endParaRPr lang="ja-JP" altLang="ja-JP" sz="18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endParaRPr lang="ja-JP" altLang="ja-JP" sz="16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endParaRPr lang="ja-JP" altLang="ja-JP" sz="16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endParaRPr lang="en-US" altLang="ja-JP" b="1" dirty="0">
              <a:latin typeface="+mn-ea"/>
            </a:endParaRPr>
          </a:p>
          <a:p>
            <a:endParaRPr lang="en-US" altLang="ja-JP" sz="2400" b="1" dirty="0">
              <a:solidFill>
                <a:srgbClr val="FF0066"/>
              </a:solidFill>
            </a:endParaRPr>
          </a:p>
        </p:txBody>
      </p:sp>
      <p:pic>
        <p:nvPicPr>
          <p:cNvPr id="11" name="図 10" descr="テキスト, QR コード&#10;&#10;自動的に生成された説明">
            <a:extLst>
              <a:ext uri="{FF2B5EF4-FFF2-40B4-BE49-F238E27FC236}">
                <a16:creationId xmlns:a16="http://schemas.microsoft.com/office/drawing/2014/main" id="{5231D2D8-50D1-0996-A792-853272A83F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4" b="17797"/>
          <a:stretch/>
        </p:blipFill>
        <p:spPr>
          <a:xfrm rot="16200000">
            <a:off x="8762166" y="473844"/>
            <a:ext cx="3853138" cy="29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8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2688</TotalTime>
  <Words>644</Words>
  <Application>Microsoft Office PowerPoint</Application>
  <PresentationFormat>ユーザー設定</PresentationFormat>
  <Paragraphs>64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北嶋 亮太</dc:creator>
  <cp:lastModifiedBy>田中 寿一</cp:lastModifiedBy>
  <cp:revision>169</cp:revision>
  <cp:lastPrinted>2023-05-26T06:52:07Z</cp:lastPrinted>
  <dcterms:created xsi:type="dcterms:W3CDTF">2019-06-12T08:27:36Z</dcterms:created>
  <dcterms:modified xsi:type="dcterms:W3CDTF">2023-05-26T07:01:46Z</dcterms:modified>
</cp:coreProperties>
</file>