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D6"/>
    <a:srgbClr val="FEECFD"/>
    <a:srgbClr val="FDC7F9"/>
    <a:srgbClr val="F69EC7"/>
    <a:srgbClr val="E1DFD3"/>
    <a:srgbClr val="DED6C9"/>
    <a:srgbClr val="EBEBE8"/>
    <a:srgbClr val="FA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268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6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0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0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3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1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2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14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2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1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CB93-12CE-4E95-B4A2-42DAB04B90E5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C695-269A-4A99-A70C-B59E46DE2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78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8F2DB92E-B485-E379-7C3D-E7B7519DA129}"/>
              </a:ext>
            </a:extLst>
          </p:cNvPr>
          <p:cNvSpPr/>
          <p:nvPr/>
        </p:nvSpPr>
        <p:spPr>
          <a:xfrm>
            <a:off x="120502" y="2232836"/>
            <a:ext cx="9664995" cy="3306727"/>
          </a:xfrm>
          <a:prstGeom prst="roundRect">
            <a:avLst/>
          </a:prstGeom>
          <a:solidFill>
            <a:srgbClr val="FEEC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7134A-62F6-4A95-A30A-399FDB12CF83}"/>
              </a:ext>
            </a:extLst>
          </p:cNvPr>
          <p:cNvSpPr txBox="1"/>
          <p:nvPr/>
        </p:nvSpPr>
        <p:spPr>
          <a:xfrm>
            <a:off x="293282" y="2635693"/>
            <a:ext cx="9829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①部門ごとに読者アンケートを実施！その結果を受け、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読者たちの口コミ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NO.1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の商品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には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GOODS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AWARD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2023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」として、誌面掲載＆ロゴを贈呈！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②惜しくも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位を逃してしまった商品の中から、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編集部が「使ってよかった！」と太鼓判を押す商品には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「編集部イチオシ」商品として誌面掲載＆ロゴを贈呈！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E77A4C5-A43F-4686-B0CA-2BCE27CA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4908" cy="86944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F93D38-4AC8-4F1D-9E34-0D15A27D883F}"/>
              </a:ext>
            </a:extLst>
          </p:cNvPr>
          <p:cNvSpPr txBox="1"/>
          <p:nvPr/>
        </p:nvSpPr>
        <p:spPr>
          <a:xfrm>
            <a:off x="2680967" y="281320"/>
            <a:ext cx="760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育児 </a:t>
            </a:r>
            <a:r>
              <a:rPr kumimoji="1" lang="en-US" altLang="ja-JP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GOODS</a:t>
            </a:r>
            <a:r>
              <a:rPr kumimoji="1" lang="ja-JP" altLang="en-US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AWARD</a:t>
            </a:r>
            <a:r>
              <a:rPr kumimoji="1" lang="ja-JP" altLang="en-US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sz="24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2024</a:t>
            </a:r>
            <a:r>
              <a:rPr kumimoji="1" lang="en-US" altLang="ja-JP" sz="2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のご案内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E972122-D96B-4D92-8518-C6CBC078464D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9906000" cy="0"/>
          </a:xfrm>
          <a:prstGeom prst="line">
            <a:avLst/>
          </a:prstGeom>
          <a:ln w="57150">
            <a:solidFill>
              <a:srgbClr val="F69EC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65E7E1-F3AF-D21A-3DBD-8CA97AB14859}"/>
              </a:ext>
            </a:extLst>
          </p:cNvPr>
          <p:cNvSpPr txBox="1"/>
          <p:nvPr/>
        </p:nvSpPr>
        <p:spPr>
          <a:xfrm>
            <a:off x="1104014" y="5813351"/>
            <a:ext cx="769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どちらの賞でも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年間店頭販促やオウンドメディアなどで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ご利用いただけるロゴデータを授与致します！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2E54410-A36E-3195-141F-67BCF6952C47}"/>
              </a:ext>
            </a:extLst>
          </p:cNvPr>
          <p:cNvSpPr txBox="1"/>
          <p:nvPr/>
        </p:nvSpPr>
        <p:spPr>
          <a:xfrm>
            <a:off x="-101600" y="1014376"/>
            <a:ext cx="1010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Baby-</a:t>
            </a:r>
            <a:r>
              <a:rPr kumimoji="0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mo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は子育てに悩むママたちのお悩み解決を目指すメディアです。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「本当にいいグッズを知りたい！」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というママたちの声に応えて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読者ママたちによる読者ママたちのためのアンケート企画を実施！</a:t>
            </a:r>
            <a:endParaRPr kumimoji="0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0615A1D-4C43-2365-E007-9CF27DAD572D}"/>
              </a:ext>
            </a:extLst>
          </p:cNvPr>
          <p:cNvCxnSpPr>
            <a:cxnSpLocks/>
          </p:cNvCxnSpPr>
          <p:nvPr/>
        </p:nvCxnSpPr>
        <p:spPr>
          <a:xfrm>
            <a:off x="1433623" y="6228850"/>
            <a:ext cx="7038754" cy="0"/>
          </a:xfrm>
          <a:prstGeom prst="line">
            <a:avLst/>
          </a:prstGeom>
          <a:ln w="57150">
            <a:solidFill>
              <a:srgbClr val="F69EC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1CE772E-A783-5500-FA46-74E366E950DF}"/>
              </a:ext>
            </a:extLst>
          </p:cNvPr>
          <p:cNvCxnSpPr>
            <a:cxnSpLocks/>
          </p:cNvCxnSpPr>
          <p:nvPr/>
        </p:nvCxnSpPr>
        <p:spPr>
          <a:xfrm>
            <a:off x="1850065" y="6572636"/>
            <a:ext cx="6145619" cy="0"/>
          </a:xfrm>
          <a:prstGeom prst="line">
            <a:avLst/>
          </a:prstGeom>
          <a:ln w="57150">
            <a:solidFill>
              <a:srgbClr val="F69EC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6BA6593F-63BE-832A-D964-2B425093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27" y="2209367"/>
            <a:ext cx="1848050" cy="18424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F0F49F-1AAF-BF7B-D68B-213C5BC6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33" y="3895624"/>
            <a:ext cx="1622438" cy="14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5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8CBF3A6-2100-F8CC-E867-F7BAB4DB5282}"/>
              </a:ext>
            </a:extLst>
          </p:cNvPr>
          <p:cNvSpPr/>
          <p:nvPr/>
        </p:nvSpPr>
        <p:spPr>
          <a:xfrm>
            <a:off x="120502" y="2562446"/>
            <a:ext cx="9664995" cy="4082903"/>
          </a:xfrm>
          <a:prstGeom prst="roundRect">
            <a:avLst/>
          </a:prstGeom>
          <a:solidFill>
            <a:srgbClr val="FEEC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83D3E4-C623-461B-AA27-493BA77B5FF0}"/>
              </a:ext>
            </a:extLst>
          </p:cNvPr>
          <p:cNvSpPr txBox="1"/>
          <p:nvPr/>
        </p:nvSpPr>
        <p:spPr>
          <a:xfrm>
            <a:off x="209855" y="3083272"/>
            <a:ext cx="929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⽉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⽇発売号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育児号）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⽉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⽇発売号（妊娠・出産号）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F5D9DC-0699-4348-8DA7-04B1CD7E7F08}"/>
              </a:ext>
            </a:extLst>
          </p:cNvPr>
          <p:cNvSpPr txBox="1"/>
          <p:nvPr/>
        </p:nvSpPr>
        <p:spPr>
          <a:xfrm>
            <a:off x="254369" y="169717"/>
            <a:ext cx="92291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企画詳細</a:t>
            </a:r>
            <a:endParaRPr lang="en-US" altLang="ja-JP" b="1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Baby-mo11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月売り育児号、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月売り妊娠・出産号にて、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「育児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GOODS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AWARD2024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」と題して、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各分野でママたちの支持率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No.1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を獲得した商品と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編集部おすすめ商品をご紹介致します。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企画後、受賞商品のタイアップ広告を展開。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ロゴはオウンドメディアや店頭販促物に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年間ご利用いただけます。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600" b="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600" b="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ご協賛各社様の掲載順は、弊社にご一任ください。 </a:t>
            </a:r>
            <a:endParaRPr lang="en-US" altLang="ja-JP" sz="1600" b="0" i="0" dirty="0">
              <a:solidFill>
                <a:srgbClr val="22222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600" b="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600" b="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タイアップ内には企画共通ロゴが⼊ります。</a:t>
            </a:r>
            <a:endParaRPr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53CD2-E69B-4A84-A7B4-BA33400BB6C1}"/>
              </a:ext>
            </a:extLst>
          </p:cNvPr>
          <p:cNvSpPr txBox="1"/>
          <p:nvPr/>
        </p:nvSpPr>
        <p:spPr>
          <a:xfrm>
            <a:off x="265296" y="2744050"/>
            <a:ext cx="417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企画ご協賛対象号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DBE03-3042-4B13-B22A-A2AA803FBDAF}"/>
              </a:ext>
            </a:extLst>
          </p:cNvPr>
          <p:cNvSpPr txBox="1"/>
          <p:nvPr/>
        </p:nvSpPr>
        <p:spPr>
          <a:xfrm>
            <a:off x="197906" y="4342087"/>
            <a:ext cx="97080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  <a:r>
              <a:rPr lang="en-US" altLang="ja-JP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AWARD</a:t>
            </a:r>
            <a:r>
              <a:rPr lang="ja-JP" altLang="en-US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企画限定サービス★</a:t>
            </a:r>
            <a:endParaRPr lang="en-US" altLang="ja-JP" b="1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①本誌での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TU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を「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Baby-</a:t>
            </a:r>
            <a:r>
              <a:rPr lang="en-US" altLang="ja-JP" sz="16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moWEB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」にて転載し、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記事制作致します。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※PV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保証はナシ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簡易レポート（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PV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UU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、滞在時間）を提出。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Baby-</a:t>
            </a:r>
            <a:r>
              <a:rPr lang="en-US" altLang="ja-JP" sz="16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mo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編集部公式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Instagram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ストーリーズを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投稿致します。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※PR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表記有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投稿素材は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TU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掲載カット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リンク先はサービス①の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Baby-</a:t>
            </a:r>
            <a:r>
              <a:rPr lang="en-US" altLang="ja-JP" sz="16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moWEB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転載</a:t>
            </a:r>
            <a:r>
              <a: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TU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記事となります。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906F762-AF40-F887-92AB-A5D05D018A1B}"/>
              </a:ext>
            </a:extLst>
          </p:cNvPr>
          <p:cNvGrpSpPr/>
          <p:nvPr/>
        </p:nvGrpSpPr>
        <p:grpSpPr>
          <a:xfrm>
            <a:off x="269770" y="3661505"/>
            <a:ext cx="6639029" cy="609192"/>
            <a:chOff x="5373399" y="3400716"/>
            <a:chExt cx="6820126" cy="60919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57FEF9C-21CB-46A0-9227-CC29F6722F8A}"/>
                </a:ext>
              </a:extLst>
            </p:cNvPr>
            <p:cNvSpPr txBox="1"/>
            <p:nvPr/>
          </p:nvSpPr>
          <p:spPr>
            <a:xfrm>
              <a:off x="5423847" y="3400716"/>
              <a:ext cx="6769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４</a:t>
              </a:r>
              <a:r>
                <a:rPr lang="en-US" altLang="ja-JP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C2P</a:t>
              </a:r>
              <a:r>
                <a:rPr lang="ja-JP" altLang="en-US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タイアップ　掲載料</a:t>
              </a:r>
              <a:r>
                <a:rPr lang="en-US" altLang="ja-JP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G160</a:t>
              </a:r>
              <a:r>
                <a:rPr lang="ja-JP" altLang="en-US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万円</a:t>
              </a:r>
              <a:r>
                <a:rPr lang="en-US" altLang="ja-JP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+</a:t>
              </a:r>
              <a:r>
                <a:rPr lang="ja-JP" altLang="en-US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制作費</a:t>
              </a:r>
              <a:r>
                <a:rPr lang="en-US" altLang="ja-JP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N50</a:t>
              </a:r>
              <a:r>
                <a:rPr lang="ja-JP" altLang="en-US" sz="2000" b="1" u="sng" dirty="0"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万円</a:t>
              </a:r>
              <a:endParaRPr lang="en-US" altLang="ja-JP" sz="20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1DEA0E4-68A4-44A9-906E-81BA5DE4599A}"/>
                </a:ext>
              </a:extLst>
            </p:cNvPr>
            <p:cNvSpPr txBox="1"/>
            <p:nvPr/>
          </p:nvSpPr>
          <p:spPr>
            <a:xfrm>
              <a:off x="5373399" y="3702131"/>
              <a:ext cx="3370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※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スポンサー様掛率、適⽤いたします。</a:t>
              </a:r>
              <a:endPara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33ACD92-7908-418A-BA25-876F51666E35}"/>
              </a:ext>
            </a:extLst>
          </p:cNvPr>
          <p:cNvSpPr txBox="1"/>
          <p:nvPr/>
        </p:nvSpPr>
        <p:spPr>
          <a:xfrm>
            <a:off x="2513065" y="6187015"/>
            <a:ext cx="817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本企画のお申込み〆切日　育児号：</a:t>
            </a:r>
            <a:r>
              <a:rPr kumimoji="1" lang="en-US" altLang="ja-JP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</a:t>
            </a:r>
            <a:r>
              <a:rPr kumimoji="1" lang="ja-JP" altLang="en-US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15</a:t>
            </a:r>
            <a:r>
              <a:rPr kumimoji="1" lang="ja-JP" altLang="en-US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　妊娠・出産号：</a:t>
            </a:r>
            <a:r>
              <a:rPr kumimoji="1" lang="en-US" altLang="ja-JP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31</a:t>
            </a:r>
            <a:r>
              <a:rPr kumimoji="1" lang="ja-JP" altLang="en-US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A52FC9-ACD2-2466-C181-6AD2C461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486" y="369038"/>
            <a:ext cx="2022844" cy="1840734"/>
          </a:xfrm>
          <a:prstGeom prst="rect">
            <a:avLst/>
          </a:prstGeom>
        </p:spPr>
      </p:pic>
      <p:pic>
        <p:nvPicPr>
          <p:cNvPr id="1026" name="Picture 2" descr="Baby-mo">
            <a:extLst>
              <a:ext uri="{FF2B5EF4-FFF2-40B4-BE49-F238E27FC236}">
                <a16:creationId xmlns:a16="http://schemas.microsoft.com/office/drawing/2014/main" id="{F0268E2A-4D3C-8590-6145-9B9736A7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89" y="3115340"/>
            <a:ext cx="2102837" cy="26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7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5941439AC7A484D8C8D01BB5FD1DA5B" ma:contentTypeVersion="2" ma:contentTypeDescription="新しいドキュメントを作成します。" ma:contentTypeScope="" ma:versionID="b08def21423b909d5b72a136be49a254">
  <xsd:schema xmlns:xsd="http://www.w3.org/2001/XMLSchema" xmlns:xs="http://www.w3.org/2001/XMLSchema" xmlns:p="http://schemas.microsoft.com/office/2006/metadata/properties" xmlns:ns3="78722ead-aade-440a-ab53-1466f915b315" targetNamespace="http://schemas.microsoft.com/office/2006/metadata/properties" ma:root="true" ma:fieldsID="90b563e7d4291ca2e69d8ec9218f1068" ns3:_="">
    <xsd:import namespace="78722ead-aade-440a-ab53-1466f915b3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22ead-aade-440a-ab53-1466f915b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45A8F-B6D7-4449-9A5E-D8DF998D9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4914A7-DA3E-4B79-8C58-18FBF307CD67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78722ead-aade-440a-ab53-1466f915b31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002DCBB-158A-495A-9C22-2E06DCD99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722ead-aade-440a-ab53-1466f915b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395</Words>
  <Application>Microsoft Office PowerPoint</Application>
  <PresentationFormat>A4 210 x 297 mm</PresentationFormat>
  <Paragraphs>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木村 真子</dc:creator>
  <cp:lastModifiedBy>木村 真子</cp:lastModifiedBy>
  <cp:revision>26</cp:revision>
  <dcterms:created xsi:type="dcterms:W3CDTF">2022-03-15T01:47:15Z</dcterms:created>
  <dcterms:modified xsi:type="dcterms:W3CDTF">2023-06-19T05:38:26Z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0x01010045941439AC7A484D8C8D01BB5FD1DA5B</vt:lpwstr>
  </property>
</Properties>
</file>