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12192000" cy="16256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37">
          <p15:clr>
            <a:srgbClr val="A4A3A4"/>
          </p15:clr>
        </p15:guide>
        <p15:guide id="2" pos="3840">
          <p15:clr>
            <a:srgbClr val="A4A3A4"/>
          </p15:clr>
        </p15:guide>
        <p15:guide id="3" orient="horz" pos="1786">
          <p15:clr>
            <a:srgbClr val="A4A3A4"/>
          </p15:clr>
        </p15:guide>
        <p15:guide id="4" orient="horz" pos="9225">
          <p15:clr>
            <a:srgbClr val="A4A3A4"/>
          </p15:clr>
        </p15:guide>
        <p15:guide id="5" orient="horz" pos="9656">
          <p15:clr>
            <a:srgbClr val="A4A3A4"/>
          </p15:clr>
        </p15:guide>
        <p15:guide id="6" pos="7491">
          <p15:clr>
            <a:srgbClr val="A4A3A4"/>
          </p15:clr>
        </p15:guide>
        <p15:guide id="7" pos="166">
          <p15:clr>
            <a:srgbClr val="A4A3A4"/>
          </p15:clr>
        </p15:guide>
        <p15:guide id="8" pos="7287">
          <p15:clr>
            <a:srgbClr val="A4A3A4"/>
          </p15:clr>
        </p15:guide>
        <p15:guide id="9" pos="39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5rqEDld8eqKZhtqEXps4X3f9T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2" d="100"/>
          <a:sy n="82" d="100"/>
        </p:scale>
        <p:origin x="40" y="-3704"/>
      </p:cViewPr>
      <p:guideLst>
        <p:guide orient="horz" pos="1537"/>
        <p:guide pos="3840"/>
        <p:guide orient="horz" pos="1786"/>
        <p:guide orient="horz" pos="9225"/>
        <p:guide orient="horz" pos="9656"/>
        <p:guide pos="7491"/>
        <p:guide pos="166"/>
        <p:guide pos="7287"/>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25" y="767575"/>
            <a:ext cx="4736250" cy="383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112963" y="768350"/>
            <a:ext cx="28781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14400" y="2660416"/>
            <a:ext cx="10363200" cy="56594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8538164"/>
            <a:ext cx="9144000" cy="392476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14" name="Google Shape;14;p3"/>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38859" y="4226749"/>
            <a:ext cx="1031428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3151246" y="6439136"/>
            <a:ext cx="1377620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182754" y="3886436"/>
            <a:ext cx="1377620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1" y="4052716"/>
            <a:ext cx="10515600" cy="67620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1" y="10878731"/>
            <a:ext cx="10515600" cy="3555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26" name="Google Shape;26;p5"/>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4327407"/>
            <a:ext cx="5181600" cy="103142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4327407"/>
            <a:ext cx="5181600" cy="103142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9" y="3984979"/>
            <a:ext cx="5157787" cy="1952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9" name="Google Shape;39;p7"/>
          <p:cNvSpPr txBox="1">
            <a:spLocks noGrp="1"/>
          </p:cNvSpPr>
          <p:nvPr>
            <p:ph type="body" idx="2"/>
          </p:nvPr>
        </p:nvSpPr>
        <p:spPr>
          <a:xfrm>
            <a:off x="839789" y="5937956"/>
            <a:ext cx="5157787" cy="8733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1" y="3984979"/>
            <a:ext cx="5183188" cy="1952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1" name="Google Shape;41;p7"/>
          <p:cNvSpPr txBox="1">
            <a:spLocks noGrp="1"/>
          </p:cNvSpPr>
          <p:nvPr>
            <p:ph type="body" idx="4"/>
          </p:nvPr>
        </p:nvSpPr>
        <p:spPr>
          <a:xfrm>
            <a:off x="6172201" y="5937956"/>
            <a:ext cx="5183188" cy="8733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2340567"/>
            <a:ext cx="6172200" cy="11552296"/>
          </a:xfrm>
          <a:prstGeom prst="rect">
            <a:avLst/>
          </a:prstGeom>
          <a:noFill/>
          <a:ln>
            <a:noFill/>
          </a:ln>
        </p:spPr>
        <p:txBody>
          <a:bodyPr spcFirstLastPara="1" wrap="square" lIns="91425" tIns="45700" rIns="91425" bIns="45700" anchor="t" anchorCtr="0">
            <a:norm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7" name="Google Shape;57;p10"/>
          <p:cNvSpPr txBox="1">
            <a:spLocks noGrp="1"/>
          </p:cNvSpPr>
          <p:nvPr>
            <p:ph type="body" idx="2"/>
          </p:nvPr>
        </p:nvSpPr>
        <p:spPr>
          <a:xfrm>
            <a:off x="839788" y="4876800"/>
            <a:ext cx="3932237" cy="90348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8" name="Google Shape;58;p10"/>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1083733"/>
            <a:ext cx="3932237" cy="379306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2340567"/>
            <a:ext cx="6172200" cy="11552296"/>
          </a:xfrm>
          <a:prstGeom prst="rect">
            <a:avLst/>
          </a:prstGeom>
          <a:noFill/>
          <a:ln>
            <a:noFill/>
          </a:ln>
        </p:spPr>
      </p:sp>
      <p:sp>
        <p:nvSpPr>
          <p:cNvPr id="64" name="Google Shape;64;p11"/>
          <p:cNvSpPr txBox="1">
            <a:spLocks noGrp="1"/>
          </p:cNvSpPr>
          <p:nvPr>
            <p:ph type="body" idx="1"/>
          </p:nvPr>
        </p:nvSpPr>
        <p:spPr>
          <a:xfrm>
            <a:off x="839788" y="4876800"/>
            <a:ext cx="3932237" cy="90348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5" name="Google Shape;65;p11"/>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865485"/>
            <a:ext cx="10515600" cy="3142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4327407"/>
            <a:ext cx="10515600" cy="10314283"/>
          </a:xfrm>
          <a:prstGeom prst="rect">
            <a:avLst/>
          </a:prstGeom>
          <a:noFill/>
          <a:ln>
            <a:noFill/>
          </a:ln>
        </p:spPr>
        <p:txBody>
          <a:bodyPr spcFirstLastPara="1" wrap="square" lIns="91425" tIns="45700" rIns="91425" bIns="45700" anchor="t" anchorCtr="0">
            <a:norm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15066908"/>
            <a:ext cx="2743200" cy="86548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15066908"/>
            <a:ext cx="4114800" cy="86548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15066908"/>
            <a:ext cx="2743200" cy="86548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27963" y="14917212"/>
            <a:ext cx="11530009"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800" b="1" i="0" u="none" strike="noStrike" cap="none" dirty="0">
                <a:solidFill>
                  <a:srgbClr val="A5A5A5"/>
                </a:solidFill>
                <a:latin typeface="Calibri"/>
                <a:ea typeface="Calibri"/>
                <a:cs typeface="Calibri"/>
                <a:sym typeface="Calibri"/>
              </a:rPr>
              <a:t>※企画は一部変更する場合があります。予めご了承くださ</a:t>
            </a:r>
            <a:endParaRPr sz="9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1800" b="1" i="0" u="none" strike="noStrike" cap="none" dirty="0">
                <a:solidFill>
                  <a:schemeClr val="dk1"/>
                </a:solidFill>
                <a:latin typeface="Calibri"/>
                <a:ea typeface="Calibri"/>
                <a:cs typeface="Calibri"/>
                <a:sym typeface="Calibri"/>
              </a:rPr>
              <a:t>株式会社主婦の友社 メディア営業部 TEL03-5280-7510</a:t>
            </a:r>
            <a:endParaRPr sz="1800" b="1" i="0"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1800" b="1" i="0" u="none" strike="noStrike" cap="none" dirty="0">
                <a:solidFill>
                  <a:schemeClr val="dk1"/>
                </a:solidFill>
                <a:latin typeface="Calibri"/>
                <a:ea typeface="Calibri"/>
                <a:cs typeface="Calibri"/>
                <a:sym typeface="Calibri"/>
              </a:rPr>
              <a:t>URL　</a:t>
            </a:r>
            <a:r>
              <a:rPr lang="ja-JP" sz="1800" b="1" i="0" u="none" strike="noStrike" cap="none" dirty="0">
                <a:solidFill>
                  <a:srgbClr val="FF0066"/>
                </a:solidFill>
                <a:latin typeface="Calibri"/>
                <a:ea typeface="Calibri"/>
                <a:cs typeface="Calibri"/>
                <a:sym typeface="Calibri"/>
              </a:rPr>
              <a:t>http://maturist.jp/stories/1050</a:t>
            </a:r>
            <a:endParaRPr sz="1800" b="1" i="0" u="none" strike="noStrike" cap="none" dirty="0">
              <a:solidFill>
                <a:srgbClr val="FF0066"/>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4057081" y="330877"/>
            <a:ext cx="3867719" cy="1376003"/>
          </a:xfrm>
          <a:prstGeom prst="rect">
            <a:avLst/>
          </a:prstGeom>
          <a:noFill/>
          <a:ln>
            <a:noFill/>
          </a:ln>
        </p:spPr>
      </p:pic>
      <p:sp>
        <p:nvSpPr>
          <p:cNvPr id="86" name="Google Shape;86;p1"/>
          <p:cNvSpPr/>
          <p:nvPr/>
        </p:nvSpPr>
        <p:spPr>
          <a:xfrm>
            <a:off x="445300" y="388620"/>
            <a:ext cx="3158959" cy="1476250"/>
          </a:xfrm>
          <a:prstGeom prst="ellipse">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200" b="1" i="0" u="none" strike="noStrike" cap="none" dirty="0">
                <a:solidFill>
                  <a:schemeClr val="lt1"/>
                </a:solidFill>
                <a:latin typeface="Calibri"/>
                <a:ea typeface="Calibri"/>
                <a:cs typeface="Calibri"/>
                <a:sym typeface="Calibri"/>
              </a:rPr>
              <a:t>５０代から</a:t>
            </a:r>
            <a:endParaRPr sz="3200" b="1"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ja-JP" sz="3200" b="1" i="0" u="none" strike="noStrike" cap="none" dirty="0">
                <a:solidFill>
                  <a:schemeClr val="lt1"/>
                </a:solidFill>
                <a:latin typeface="Calibri"/>
                <a:ea typeface="Calibri"/>
                <a:cs typeface="Calibri"/>
                <a:sym typeface="Calibri"/>
              </a:rPr>
              <a:t>私が主役!</a:t>
            </a:r>
            <a:endParaRPr sz="3200" b="1" i="0" u="none" strike="noStrike" cap="none" dirty="0">
              <a:solidFill>
                <a:schemeClr val="lt1"/>
              </a:solidFill>
              <a:latin typeface="Calibri"/>
              <a:ea typeface="Calibri"/>
              <a:cs typeface="Calibri"/>
              <a:sym typeface="Calibri"/>
            </a:endParaRPr>
          </a:p>
        </p:txBody>
      </p:sp>
      <p:sp>
        <p:nvSpPr>
          <p:cNvPr id="87" name="Google Shape;87;p1"/>
          <p:cNvSpPr/>
          <p:nvPr/>
        </p:nvSpPr>
        <p:spPr>
          <a:xfrm>
            <a:off x="225935" y="1457774"/>
            <a:ext cx="1153000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b="1" i="0" u="none" strike="noStrike" cap="none" dirty="0">
                <a:solidFill>
                  <a:srgbClr val="A5A5A5"/>
                </a:solidFill>
                <a:latin typeface="Calibri"/>
                <a:ea typeface="Calibri"/>
                <a:cs typeface="Calibri"/>
                <a:sym typeface="Calibri"/>
              </a:rPr>
              <a:t>２０２３年１２月号（１１月１日発売）</a:t>
            </a:r>
            <a:endParaRPr sz="2800" dirty="0"/>
          </a:p>
        </p:txBody>
      </p:sp>
      <p:sp>
        <p:nvSpPr>
          <p:cNvPr id="88" name="Google Shape;88;p1"/>
          <p:cNvSpPr/>
          <p:nvPr/>
        </p:nvSpPr>
        <p:spPr>
          <a:xfrm>
            <a:off x="330995" y="2075498"/>
            <a:ext cx="11530009" cy="12797541"/>
          </a:xfrm>
          <a:prstGeom prst="rect">
            <a:avLst/>
          </a:prstGeom>
          <a:noFill/>
          <a:ln w="101600" cap="flat" cmpd="dbl">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440124" y="2380706"/>
            <a:ext cx="10407361" cy="19871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400" b="1" i="0" u="none" strike="noStrike" cap="none" dirty="0">
                <a:solidFill>
                  <a:schemeClr val="dk1"/>
                </a:solidFill>
                <a:latin typeface="Calibri"/>
                <a:ea typeface="Calibri"/>
                <a:cs typeface="Calibri"/>
                <a:sym typeface="Calibri"/>
              </a:rPr>
              <a:t>⚫表紙：</a:t>
            </a:r>
            <a:r>
              <a:rPr lang="ja-JP" altLang="en-US" sz="2400" b="1" dirty="0">
                <a:solidFill>
                  <a:schemeClr val="dk1"/>
                </a:solidFill>
                <a:latin typeface="Calibri"/>
                <a:ea typeface="Calibri"/>
                <a:cs typeface="Calibri"/>
                <a:sym typeface="Calibri"/>
              </a:rPr>
              <a:t>木村多江</a:t>
            </a:r>
            <a:r>
              <a:rPr lang="ja-JP" sz="2400" b="1" i="0" u="none" strike="noStrike" cap="none" dirty="0">
                <a:solidFill>
                  <a:schemeClr val="dk1"/>
                </a:solidFill>
                <a:latin typeface="Calibri"/>
                <a:ea typeface="Calibri"/>
                <a:cs typeface="Calibri"/>
                <a:sym typeface="Calibri"/>
              </a:rPr>
              <a:t>さん</a:t>
            </a:r>
            <a:endParaRPr sz="18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2400" b="0" i="0" u="none" strike="noStrike" cap="none" dirty="0">
                <a:solidFill>
                  <a:srgbClr val="000000"/>
                </a:solidFill>
                <a:latin typeface="Calibri"/>
                <a:ea typeface="Calibri"/>
                <a:cs typeface="Calibri"/>
                <a:sym typeface="Calibri"/>
              </a:rPr>
              <a:t>⚫</a:t>
            </a:r>
            <a:r>
              <a:rPr lang="ja-JP" sz="2400" b="1" i="0" u="none" strike="noStrike" cap="none" dirty="0">
                <a:solidFill>
                  <a:srgbClr val="000000"/>
                </a:solidFill>
                <a:latin typeface="Calibri"/>
                <a:ea typeface="Calibri"/>
                <a:cs typeface="Calibri"/>
                <a:sym typeface="Calibri"/>
              </a:rPr>
              <a:t>インタビュー：この人に聞きたい</a:t>
            </a:r>
            <a:endParaRPr sz="2400" b="1"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ja-JP" sz="2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・映画『正欲』稲垣吾郎さん　</a:t>
            </a:r>
            <a:r>
              <a:rPr lang="ja-JP" sz="1400" dirty="0">
                <a:solidFill>
                  <a:srgbClr val="000000"/>
                </a:solidFill>
                <a:latin typeface="Calibri"/>
                <a:ea typeface="Calibri"/>
                <a:cs typeface="Calibri"/>
                <a:sym typeface="Calibri"/>
              </a:rPr>
              <a:t>・</a:t>
            </a:r>
            <a:r>
              <a:rPr lang="ja-JP" sz="1400" b="1" dirty="0">
                <a:solidFill>
                  <a:srgbClr val="000000"/>
                </a:solidFill>
                <a:latin typeface="Calibri"/>
                <a:ea typeface="Calibri"/>
                <a:cs typeface="Calibri"/>
                <a:sym typeface="Calibri"/>
              </a:rPr>
              <a:t>映画『湖の女たち』福士蒼汰さん</a:t>
            </a:r>
            <a:endParaRPr sz="1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400" b="1" dirty="0">
                <a:solidFill>
                  <a:srgbClr val="000000"/>
                </a:solidFill>
                <a:latin typeface="Calibri"/>
                <a:ea typeface="Calibri"/>
                <a:cs typeface="Calibri"/>
                <a:sym typeface="Calibri"/>
              </a:rPr>
              <a:t>　　・映画『首』西島秀俊さん、・映画『マーベルズ』パク・ソジュンさん　等。</a:t>
            </a: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2400"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特集①</a:t>
            </a:r>
            <a:r>
              <a:rPr lang="ja-JP" sz="2000" b="1" dirty="0">
                <a:solidFill>
                  <a:srgbClr val="000000"/>
                </a:solidFill>
                <a:latin typeface="Calibri"/>
                <a:ea typeface="Calibri"/>
                <a:cs typeface="Calibri"/>
                <a:sym typeface="Calibri"/>
              </a:rPr>
              <a:t>　</a:t>
            </a:r>
            <a:r>
              <a:rPr lang="ja-JP" sz="1800" b="1" dirty="0">
                <a:solidFill>
                  <a:srgbClr val="000000"/>
                </a:solidFill>
                <a:latin typeface="Calibri"/>
                <a:ea typeface="Calibri"/>
                <a:cs typeface="Calibri"/>
                <a:sym typeface="Calibri"/>
              </a:rPr>
              <a:t>今年のうちに住まいをシンプルに</a:t>
            </a:r>
            <a:r>
              <a:rPr lang="ja-JP" sz="1800" dirty="0">
                <a:solidFill>
                  <a:schemeClr val="dk1"/>
                </a:solidFill>
                <a:latin typeface="Calibri"/>
                <a:ea typeface="Calibri"/>
                <a:cs typeface="Calibri"/>
                <a:sym typeface="Calibri"/>
              </a:rPr>
              <a:t>　</a:t>
            </a:r>
            <a:r>
              <a:rPr lang="ja-JP" sz="2400" b="1" dirty="0">
                <a:solidFill>
                  <a:srgbClr val="000000"/>
                </a:solidFill>
                <a:latin typeface="Calibri"/>
                <a:ea typeface="Calibri"/>
                <a:cs typeface="Calibri"/>
                <a:sym typeface="Calibri"/>
              </a:rPr>
              <a:t>片づけ上手ですっきり暮らす！</a:t>
            </a:r>
            <a:endParaRPr sz="240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8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①近藤典子さんの「収活」で、今度こそ家をすっきりさせる</a:t>
            </a:r>
            <a:endParaRPr sz="140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ja-JP" altLang="en-US"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近藤さんの提案する「終活」ならぬ「収活」とは？</a:t>
            </a:r>
            <a:endParaRPr lang="en-US" altLang="ja-JP" sz="1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altLang="en-US" b="1" dirty="0">
                <a:latin typeface="Calibri"/>
                <a:ea typeface="Calibri"/>
                <a:cs typeface="Calibri"/>
                <a:sym typeface="Calibri"/>
              </a:rPr>
              <a:t>　　　　</a:t>
            </a:r>
            <a:r>
              <a:rPr lang="ja-JP" sz="1400" b="1" dirty="0">
                <a:solidFill>
                  <a:srgbClr val="000000"/>
                </a:solidFill>
                <a:latin typeface="Calibri"/>
                <a:ea typeface="Calibri"/>
                <a:cs typeface="Calibri"/>
                <a:sym typeface="Calibri"/>
              </a:rPr>
              <a:t>近藤さんのノウハウを学んだゆうゆうモデルの桧垣文子さんに登場いただいて</a:t>
            </a:r>
            <a:endParaRPr lang="en-US" altLang="ja-JP" sz="1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altLang="en-US" b="1" dirty="0">
                <a:latin typeface="Calibri"/>
                <a:ea typeface="Calibri"/>
                <a:cs typeface="Calibri"/>
                <a:sym typeface="Calibri"/>
              </a:rPr>
              <a:t>　　　　</a:t>
            </a:r>
            <a:r>
              <a:rPr lang="ja-JP" sz="1400" b="1" dirty="0">
                <a:solidFill>
                  <a:srgbClr val="000000"/>
                </a:solidFill>
                <a:latin typeface="Calibri"/>
                <a:ea typeface="Calibri"/>
                <a:cs typeface="Calibri"/>
                <a:sym typeface="Calibri"/>
              </a:rPr>
              <a:t>家の中のすっきりポイントの片づけを</a:t>
            </a:r>
            <a:endParaRPr sz="1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②すっきり達人暮らし拝見　</a:t>
            </a:r>
            <a:endParaRPr sz="1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ja-JP" altLang="en-US"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「持たない暮らし」の金子由紀子さん、「風通しのいい片づけ」のすはらひろこさん等　</a:t>
            </a:r>
            <a:endParaRPr sz="140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ja-JP" altLang="en-US" b="1" dirty="0">
                <a:latin typeface="Calibri"/>
                <a:ea typeface="Calibri"/>
                <a:cs typeface="Calibri"/>
                <a:sym typeface="Calibri"/>
              </a:rPr>
              <a:t>  </a:t>
            </a:r>
            <a:r>
              <a:rPr lang="ja-JP" sz="1400" b="1" dirty="0">
                <a:solidFill>
                  <a:srgbClr val="000000"/>
                </a:solidFill>
                <a:latin typeface="Calibri"/>
                <a:ea typeface="Calibri"/>
                <a:cs typeface="Calibri"/>
                <a:sym typeface="Calibri"/>
              </a:rPr>
              <a:t>③今年は「ついで掃除」ですっきり年越し</a:t>
            </a:r>
            <a:endParaRPr sz="1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ja-JP" altLang="en-US"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「片付けも大掃除も“ついで”で簡単すっきり」の井上めぐみさん　　　　　　　　　　　　　　　　　　　　　　　　　　　　　　　　　　　　</a:t>
            </a:r>
            <a:r>
              <a:rPr lang="ja-JP" sz="1800" b="1" dirty="0">
                <a:solidFill>
                  <a:srgbClr val="000000"/>
                </a:solidFill>
                <a:latin typeface="Calibri"/>
                <a:ea typeface="Calibri"/>
                <a:cs typeface="Calibri"/>
                <a:sym typeface="Calibri"/>
              </a:rPr>
              <a:t>　　　　　　　　　　　</a:t>
            </a:r>
            <a:endParaRPr sz="2000"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2400"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特集②：もう家族疲れで悩まない！　</a:t>
            </a:r>
            <a:endParaRPr sz="2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800" b="1" dirty="0">
                <a:solidFill>
                  <a:srgbClr val="000000"/>
                </a:solidFill>
                <a:latin typeface="Calibri"/>
                <a:ea typeface="Calibri"/>
                <a:cs typeface="Calibri"/>
                <a:sym typeface="Calibri"/>
              </a:rPr>
              <a:t>　　家族が重荷、家を出たい、帰りたくない・・あなただけじゃありません</a:t>
            </a:r>
            <a:endParaRPr sz="140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ja-JP" altLang="en-US"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①読者リサーチ、あなたも家族ストレス感じていますか？</a:t>
            </a:r>
            <a:endParaRPr sz="140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ja-JP" altLang="en-US"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②インタビュー：　・阿川佐和子さんの選択　親への後ろめたさでガス抜き　・柴門ふみさんの選択　</a:t>
            </a:r>
            <a:endParaRPr lang="en-US" altLang="ja-JP" sz="1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n-US" altLang="ja-JP" b="1" dirty="0">
                <a:latin typeface="Calibri"/>
                <a:ea typeface="Calibri"/>
                <a:cs typeface="Calibri"/>
                <a:sym typeface="Calibri"/>
              </a:rPr>
              <a:t>            </a:t>
            </a:r>
            <a:r>
              <a:rPr lang="ja-JP" altLang="en-US" b="1" dirty="0">
                <a:latin typeface="Calibri"/>
                <a:ea typeface="Calibri"/>
                <a:cs typeface="Calibri"/>
                <a:sym typeface="Calibri"/>
              </a:rPr>
              <a:t>　</a:t>
            </a:r>
            <a:r>
              <a:rPr lang="en-US" altLang="ja-JP" b="1" dirty="0">
                <a:latin typeface="Calibri"/>
                <a:ea typeface="Calibri"/>
                <a:cs typeface="Calibri"/>
                <a:sym typeface="Calibri"/>
              </a:rPr>
              <a:t>  </a:t>
            </a:r>
            <a:r>
              <a:rPr lang="ja-JP" sz="1400" b="1" dirty="0">
                <a:solidFill>
                  <a:srgbClr val="000000"/>
                </a:solidFill>
                <a:latin typeface="Calibri"/>
                <a:ea typeface="Calibri"/>
                <a:cs typeface="Calibri"/>
                <a:sym typeface="Calibri"/>
              </a:rPr>
              <a:t>離婚はしないが別居でいい関係に</a:t>
            </a:r>
            <a:endParaRPr sz="1400"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ja-JP" altLang="en-US"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・青木さやかさんの選択</a:t>
            </a:r>
            <a:r>
              <a:rPr lang="en-US" altLang="ja-JP"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５０歳で、母との確執から脱却　・桜木紫乃さん　「家族じまい」の背景</a:t>
            </a:r>
            <a:endParaRPr sz="1400" b="1" dirty="0">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ja-JP" sz="1400" b="1" dirty="0">
                <a:solidFill>
                  <a:srgbClr val="000000"/>
                </a:solidFill>
                <a:latin typeface="Calibri"/>
                <a:ea typeface="Calibri"/>
                <a:cs typeface="Calibri"/>
                <a:sym typeface="Calibri"/>
              </a:rPr>
              <a:t>　　</a:t>
            </a:r>
            <a:r>
              <a:rPr lang="en-US" altLang="ja-JP"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③沖藤典子さん　「夫婦の理想は優しい無関心」　まとめ＆読者の悩み</a:t>
            </a:r>
            <a:endParaRPr sz="1400"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ja-JP" sz="2400"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旅：</a:t>
            </a:r>
            <a:r>
              <a:rPr lang="ja-JP" sz="1800" b="1" dirty="0">
                <a:solidFill>
                  <a:srgbClr val="000000"/>
                </a:solidFill>
                <a:latin typeface="Calibri"/>
                <a:ea typeface="Calibri"/>
                <a:cs typeface="Calibri"/>
                <a:sym typeface="Calibri"/>
              </a:rPr>
              <a:t>厄を落として新たな年を迎えたい　</a:t>
            </a:r>
            <a:r>
              <a:rPr lang="ja-JP" sz="2400" dirty="0">
                <a:solidFill>
                  <a:schemeClr val="dk1"/>
                </a:solidFill>
                <a:latin typeface="Calibri"/>
                <a:ea typeface="Calibri"/>
                <a:cs typeface="Calibri"/>
                <a:sym typeface="Calibri"/>
              </a:rPr>
              <a:t>運気が上がる！おすすめ浄化スポット</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8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冒頭でイブルルドさん　碇のりこさんなどに、お勧めの神社や自然の気がみなぎるパワー浄化スポットを教えていただく。</a:t>
            </a:r>
            <a:endParaRPr sz="14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sz="2400"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ファッション：５０代からのユニクロ活用術</a:t>
            </a:r>
            <a:endParaRPr sz="24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sz="2400" b="1" dirty="0">
                <a:solidFill>
                  <a:srgbClr val="000000"/>
                </a:solidFill>
                <a:latin typeface="Calibri"/>
                <a:ea typeface="Calibri"/>
                <a:cs typeface="Calibri"/>
                <a:sym typeface="Calibri"/>
              </a:rPr>
              <a:t>　</a:t>
            </a:r>
            <a:r>
              <a:rPr lang="ja-JP" altLang="en-US" sz="2400" b="1" dirty="0">
                <a:latin typeface="Calibri"/>
                <a:ea typeface="Calibri"/>
                <a:cs typeface="Calibri"/>
                <a:sym typeface="Calibri"/>
              </a:rPr>
              <a:t>  </a:t>
            </a:r>
            <a:r>
              <a:rPr lang="ja-JP" sz="1400" b="1" dirty="0">
                <a:solidFill>
                  <a:srgbClr val="000000"/>
                </a:solidFill>
                <a:latin typeface="Calibri"/>
                <a:ea typeface="Calibri"/>
                <a:cs typeface="Calibri"/>
                <a:sym typeface="Calibri"/>
              </a:rPr>
              <a:t>ゆうゆう世代も愛用しているプチプラの代表、ユニクロをもっと活用したい。　</a:t>
            </a:r>
            <a:endParaRPr sz="14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sz="1400" b="1" dirty="0">
                <a:solidFill>
                  <a:srgbClr val="000000"/>
                </a:solidFill>
                <a:latin typeface="Calibri"/>
                <a:ea typeface="Calibri"/>
                <a:cs typeface="Calibri"/>
                <a:sym typeface="Calibri"/>
              </a:rPr>
              <a:t>　　　・ゆうゆうモデルのユニクロスナップ　・ゆうゆう世代の人気パーソナルスタイリスト</a:t>
            </a:r>
            <a:endParaRPr lang="en-US" altLang="ja-JP" sz="14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altLang="en-US" b="1" dirty="0">
                <a:latin typeface="Calibri"/>
                <a:ea typeface="Calibri"/>
                <a:cs typeface="Calibri"/>
                <a:sym typeface="Calibri"/>
              </a:rPr>
              <a:t>　　　</a:t>
            </a:r>
            <a:r>
              <a:rPr lang="ja-JP" sz="1400" b="1" dirty="0">
                <a:solidFill>
                  <a:srgbClr val="000000"/>
                </a:solidFill>
                <a:latin typeface="Calibri"/>
                <a:ea typeface="Calibri"/>
                <a:cs typeface="Calibri"/>
                <a:sym typeface="Calibri"/>
              </a:rPr>
              <a:t>・中野聖子さんのユニクロおしゃれ術</a:t>
            </a:r>
            <a:endParaRPr sz="14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sz="2400"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美容：</a:t>
            </a:r>
            <a:r>
              <a:rPr lang="ja-JP" sz="1800" b="1" dirty="0">
                <a:solidFill>
                  <a:srgbClr val="000000"/>
                </a:solidFill>
                <a:latin typeface="Calibri"/>
                <a:ea typeface="Calibri"/>
                <a:cs typeface="Calibri"/>
                <a:sym typeface="Calibri"/>
              </a:rPr>
              <a:t>ゆうゆう世代に人気　　</a:t>
            </a:r>
            <a:r>
              <a:rPr lang="ja-JP" sz="2400" b="1" dirty="0">
                <a:solidFill>
                  <a:srgbClr val="000000"/>
                </a:solidFill>
                <a:latin typeface="Calibri"/>
                <a:ea typeface="Calibri"/>
                <a:cs typeface="Calibri"/>
                <a:sym typeface="Calibri"/>
              </a:rPr>
              <a:t>大人ボブ</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ja-JP" sz="18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ショートボブ＆ミディアムボブ限定のヘアカタを。素敵に見えるグレーボブも</a:t>
            </a:r>
            <a:endParaRPr sz="14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sz="2400"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料理：</a:t>
            </a:r>
            <a:r>
              <a:rPr lang="ja-JP" sz="1800" b="1" dirty="0">
                <a:solidFill>
                  <a:srgbClr val="000000"/>
                </a:solidFill>
                <a:latin typeface="Calibri"/>
                <a:ea typeface="Calibri"/>
                <a:cs typeface="Calibri"/>
                <a:sym typeface="Calibri"/>
              </a:rPr>
              <a:t>体も心も温まる！</a:t>
            </a:r>
            <a:r>
              <a:rPr lang="ja-JP" sz="1800" dirty="0">
                <a:solidFill>
                  <a:schemeClr val="dk1"/>
                </a:solidFill>
                <a:latin typeface="Calibri"/>
                <a:ea typeface="Calibri"/>
                <a:cs typeface="Calibri"/>
                <a:sym typeface="Calibri"/>
              </a:rPr>
              <a:t>　　</a:t>
            </a:r>
            <a:r>
              <a:rPr lang="ja-JP" sz="2400" b="1" dirty="0">
                <a:solidFill>
                  <a:srgbClr val="000000"/>
                </a:solidFill>
                <a:latin typeface="Calibri"/>
                <a:ea typeface="Calibri"/>
                <a:cs typeface="Calibri"/>
                <a:sym typeface="Calibri"/>
              </a:rPr>
              <a:t>絶品鍋レシピ</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ja-JP" sz="18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過去に人気のあったレシピも加え紹介いたします。</a:t>
            </a:r>
            <a:endParaRPr sz="14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sz="2400"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暮らし：</a:t>
            </a:r>
            <a:r>
              <a:rPr lang="ja-JP" sz="1800" dirty="0">
                <a:solidFill>
                  <a:schemeClr val="dk1"/>
                </a:solidFill>
                <a:latin typeface="Calibri"/>
                <a:ea typeface="Calibri"/>
                <a:cs typeface="Calibri"/>
                <a:sym typeface="Calibri"/>
              </a:rPr>
              <a:t>　</a:t>
            </a:r>
            <a:r>
              <a:rPr lang="ja-JP" sz="2400" b="1" dirty="0">
                <a:solidFill>
                  <a:srgbClr val="000000"/>
                </a:solidFill>
                <a:latin typeface="Calibri"/>
                <a:ea typeface="Calibri"/>
                <a:cs typeface="Calibri"/>
                <a:sym typeface="Calibri"/>
              </a:rPr>
              <a:t>冬のお部屋を彩る小さなお花の飾り方</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ja-JP" sz="18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園芸ライターの岩田紫苑さんの写真を中心に紹介いたします。</a:t>
            </a:r>
            <a:endParaRPr sz="1800"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ja-JP" sz="2400" b="0" i="0" u="none" strike="noStrike" cap="none" dirty="0">
                <a:solidFill>
                  <a:srgbClr val="000000"/>
                </a:solidFill>
                <a:latin typeface="Calibri"/>
                <a:ea typeface="Calibri"/>
                <a:cs typeface="Calibri"/>
                <a:sym typeface="Calibri"/>
              </a:rPr>
              <a:t>⚫</a:t>
            </a:r>
            <a:r>
              <a:rPr lang="ja-JP" sz="2400" b="1" dirty="0">
                <a:solidFill>
                  <a:srgbClr val="000000"/>
                </a:solidFill>
                <a:latin typeface="Calibri"/>
                <a:ea typeface="Calibri"/>
                <a:cs typeface="Calibri"/>
                <a:sym typeface="Calibri"/>
              </a:rPr>
              <a:t>健康</a:t>
            </a:r>
            <a:r>
              <a:rPr lang="ja-JP" sz="2400" b="1" i="0" u="none" strike="noStrike" cap="none" dirty="0">
                <a:solidFill>
                  <a:srgbClr val="000000"/>
                </a:solidFill>
                <a:latin typeface="Calibri"/>
                <a:ea typeface="Calibri"/>
                <a:cs typeface="Calibri"/>
                <a:sym typeface="Calibri"/>
              </a:rPr>
              <a:t>：</a:t>
            </a:r>
            <a:r>
              <a:rPr lang="ja-JP" sz="1800" b="1" i="0" u="none" strike="noStrike" cap="none" dirty="0">
                <a:solidFill>
                  <a:srgbClr val="000000"/>
                </a:solidFill>
                <a:latin typeface="Calibri"/>
                <a:ea typeface="Calibri"/>
                <a:cs typeface="Calibri"/>
                <a:sym typeface="Calibri"/>
              </a:rPr>
              <a:t>冷えは万病のもと　　</a:t>
            </a:r>
            <a:r>
              <a:rPr lang="ja-JP" sz="2400" b="1" i="0" u="none" strike="noStrike" cap="none" dirty="0">
                <a:solidFill>
                  <a:srgbClr val="000000"/>
                </a:solidFill>
                <a:latin typeface="Calibri"/>
                <a:ea typeface="Calibri"/>
                <a:cs typeface="Calibri"/>
                <a:sym typeface="Calibri"/>
              </a:rPr>
              <a:t>免疫力</a:t>
            </a:r>
            <a:r>
              <a:rPr lang="ja-JP" sz="2400" b="1" dirty="0">
                <a:solidFill>
                  <a:srgbClr val="000000"/>
                </a:solidFill>
                <a:latin typeface="Calibri"/>
                <a:ea typeface="Calibri"/>
                <a:cs typeface="Calibri"/>
                <a:sym typeface="Calibri"/>
              </a:rPr>
              <a:t>を上げる「温活生活」</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ja-JP" sz="1400" b="1" dirty="0">
                <a:solidFill>
                  <a:srgbClr val="000000"/>
                </a:solidFill>
                <a:latin typeface="Calibri"/>
                <a:ea typeface="Calibri"/>
                <a:cs typeface="Calibri"/>
                <a:sym typeface="Calibri"/>
              </a:rPr>
              <a:t>     </a:t>
            </a:r>
            <a:r>
              <a:rPr lang="en-US" altLang="ja-JP"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ウィルスを寄せつけないための暮らし方、食生活、睡眠法、入浴法など。とことん冷えない暮らし方を提案。</a:t>
            </a:r>
            <a:endParaRPr sz="14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ja-JP" sz="1400" b="1" dirty="0">
                <a:solidFill>
                  <a:srgbClr val="000000"/>
                </a:solidFill>
                <a:latin typeface="Calibri"/>
                <a:ea typeface="Calibri"/>
                <a:cs typeface="Calibri"/>
                <a:sym typeface="Calibri"/>
              </a:rPr>
              <a:t>　　</a:t>
            </a:r>
            <a:r>
              <a:rPr lang="en-US" altLang="ja-JP" sz="1400" b="1" dirty="0">
                <a:solidFill>
                  <a:srgbClr val="000000"/>
                </a:solidFill>
                <a:latin typeface="Calibri"/>
                <a:ea typeface="Calibri"/>
                <a:cs typeface="Calibri"/>
                <a:sym typeface="Calibri"/>
              </a:rPr>
              <a:t> </a:t>
            </a:r>
            <a:r>
              <a:rPr lang="ja-JP" sz="1400" b="1" dirty="0">
                <a:solidFill>
                  <a:srgbClr val="000000"/>
                </a:solidFill>
                <a:latin typeface="Calibri"/>
                <a:ea typeface="Calibri"/>
                <a:cs typeface="Calibri"/>
                <a:sym typeface="Calibri"/>
              </a:rPr>
              <a:t>後半であったか優秀下着、くつろ部屋着、湯たんぽなど、温活をサポートするグッズカタログとして取り上げます。</a:t>
            </a: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ja-JP" sz="2400" b="0" i="0" u="none" strike="noStrike" cap="none" dirty="0">
                <a:solidFill>
                  <a:srgbClr val="000000"/>
                </a:solidFill>
                <a:latin typeface="Calibri"/>
                <a:ea typeface="Calibri"/>
                <a:cs typeface="Calibri"/>
                <a:sym typeface="Calibri"/>
              </a:rPr>
              <a:t>⚫</a:t>
            </a:r>
            <a:r>
              <a:rPr lang="ja-JP" sz="2400" b="1" i="0" u="none" strike="noStrike" cap="none" dirty="0">
                <a:solidFill>
                  <a:srgbClr val="000000"/>
                </a:solidFill>
                <a:latin typeface="Calibri"/>
                <a:ea typeface="Calibri"/>
                <a:cs typeface="Calibri"/>
                <a:sym typeface="Calibri"/>
              </a:rPr>
              <a:t>お金読み物：お金が貯まらない人のあるある習慣</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400" b="1" dirty="0">
                <a:solidFill>
                  <a:srgbClr val="000000"/>
                </a:solidFill>
                <a:latin typeface="Calibri"/>
                <a:ea typeface="Calibri"/>
                <a:cs typeface="Calibri"/>
                <a:sym typeface="Calibri"/>
              </a:rPr>
              <a:t>　　推し活で散財、ストレス解消の衝動買い、うっかりムダ使いなど、貯まらない人の習慣を紹介しつつ、ファイナンシャル</a:t>
            </a:r>
            <a:endParaRPr lang="en-US" altLang="ja-JP" sz="14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altLang="en-US" b="1" dirty="0">
                <a:latin typeface="Calibri"/>
                <a:ea typeface="Calibri"/>
                <a:cs typeface="Calibri"/>
                <a:sym typeface="Calibri"/>
              </a:rPr>
              <a:t>　　</a:t>
            </a:r>
            <a:r>
              <a:rPr lang="ja-JP" sz="1400" b="1" dirty="0">
                <a:solidFill>
                  <a:srgbClr val="000000"/>
                </a:solidFill>
                <a:latin typeface="Calibri"/>
                <a:ea typeface="Calibri"/>
                <a:cs typeface="Calibri"/>
                <a:sym typeface="Calibri"/>
              </a:rPr>
              <a:t>ランナー方にひと言アドバイスをいただく。</a:t>
            </a:r>
            <a:endParaRPr sz="1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400" dirty="0">
              <a:solidFill>
                <a:schemeClr val="dk1"/>
              </a:solidFill>
              <a:latin typeface="Century"/>
              <a:ea typeface="Century"/>
              <a:cs typeface="Century"/>
              <a:sym typeface="Century"/>
            </a:endParaRPr>
          </a:p>
          <a:p>
            <a:pPr marL="0" marR="0" lvl="0" indent="0" algn="l" rtl="0">
              <a:lnSpc>
                <a:spcPct val="115000"/>
              </a:lnSpc>
              <a:spcBef>
                <a:spcPts val="0"/>
              </a:spcBef>
              <a:spcAft>
                <a:spcPts val="0"/>
              </a:spcAft>
              <a:buClr>
                <a:srgbClr val="000000"/>
              </a:buClr>
              <a:buSzPts val="1200"/>
              <a:buFont typeface="Calibri"/>
              <a:buNone/>
            </a:pPr>
            <a:endParaRPr sz="2400" dirty="0">
              <a:solidFill>
                <a:srgbClr val="000000"/>
              </a:solidFill>
              <a:latin typeface="MS PGothic"/>
              <a:ea typeface="MS PGothic"/>
              <a:cs typeface="MS PGothic"/>
              <a:sym typeface="MS PGothic"/>
            </a:endParaRPr>
          </a:p>
          <a:p>
            <a:pPr marL="0" marR="0" lvl="0" indent="0" algn="l" rtl="0">
              <a:lnSpc>
                <a:spcPct val="115000"/>
              </a:lnSpc>
              <a:spcBef>
                <a:spcPts val="0"/>
              </a:spcBef>
              <a:spcAft>
                <a:spcPts val="0"/>
              </a:spcAft>
              <a:buClr>
                <a:srgbClr val="000000"/>
              </a:buClr>
              <a:buSzPts val="1200"/>
              <a:buFont typeface="Calibri"/>
              <a:buNone/>
            </a:pPr>
            <a:endParaRPr sz="1800" dirty="0">
              <a:solidFill>
                <a:srgbClr val="000000"/>
              </a:solidFill>
              <a:latin typeface="MS PGothic"/>
              <a:ea typeface="MS PGothic"/>
              <a:cs typeface="MS PGothic"/>
              <a:sym typeface="MS PGothic"/>
            </a:endParaRPr>
          </a:p>
          <a:p>
            <a:pPr marL="0" marR="0" lvl="0" indent="0" algn="l" rtl="0">
              <a:lnSpc>
                <a:spcPct val="100000"/>
              </a:lnSpc>
              <a:spcBef>
                <a:spcPts val="0"/>
              </a:spcBef>
              <a:spcAft>
                <a:spcPts val="0"/>
              </a:spcAft>
              <a:buClr>
                <a:schemeClr val="dk1"/>
              </a:buClr>
              <a:buSzPts val="1800"/>
              <a:buFont typeface="Calibri"/>
              <a:buNone/>
            </a:pPr>
            <a:endParaRPr sz="1800" b="1" dirty="0">
              <a:solidFill>
                <a:srgbClr val="000000"/>
              </a:solidFill>
              <a:latin typeface="MS PGothic"/>
              <a:ea typeface="MS PGothic"/>
              <a:cs typeface="MS PGothic"/>
              <a:sym typeface="MS PGothic"/>
            </a:endParaRPr>
          </a:p>
          <a:p>
            <a:pPr marL="0" marR="0" lvl="0" indent="0" algn="l" rtl="0">
              <a:lnSpc>
                <a:spcPct val="100000"/>
              </a:lnSpc>
              <a:spcBef>
                <a:spcPts val="0"/>
              </a:spcBef>
              <a:spcAft>
                <a:spcPts val="0"/>
              </a:spcAft>
              <a:buClr>
                <a:schemeClr val="dk1"/>
              </a:buClr>
              <a:buSzPts val="1800"/>
              <a:buFont typeface="Calibri"/>
              <a:buNone/>
            </a:pPr>
            <a:endParaRPr sz="1800" b="1" dirty="0">
              <a:solidFill>
                <a:srgbClr val="000000"/>
              </a:solidFill>
              <a:latin typeface="MS PGothic"/>
              <a:ea typeface="MS PGothic"/>
              <a:cs typeface="MS PGothic"/>
              <a:sym typeface="MS PGothic"/>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S PGothic"/>
              <a:ea typeface="MS PGothic"/>
              <a:cs typeface="MS PGothic"/>
              <a:sym typeface="MS PGothic"/>
            </a:endParaRPr>
          </a:p>
          <a:p>
            <a:pPr marL="0" marR="0" lvl="0" indent="0" algn="l" rtl="0">
              <a:lnSpc>
                <a:spcPct val="115000"/>
              </a:lnSpc>
              <a:spcBef>
                <a:spcPts val="0"/>
              </a:spcBef>
              <a:spcAft>
                <a:spcPts val="0"/>
              </a:spcAft>
              <a:buClr>
                <a:srgbClr val="000000"/>
              </a:buClr>
              <a:buSzPts val="1200"/>
              <a:buFont typeface="Calibri"/>
              <a:buNone/>
            </a:pPr>
            <a:endParaRPr sz="1800" dirty="0">
              <a:solidFill>
                <a:srgbClr val="000000"/>
              </a:solidFill>
              <a:latin typeface="MS PGothic"/>
              <a:ea typeface="MS PGothic"/>
              <a:cs typeface="MS PGothic"/>
              <a:sym typeface="MS PGothic"/>
            </a:endParaRPr>
          </a:p>
          <a:p>
            <a:pPr marL="0" marR="0" lvl="0" indent="0" algn="l" rtl="0">
              <a:lnSpc>
                <a:spcPct val="115000"/>
              </a:lnSpc>
              <a:spcBef>
                <a:spcPts val="0"/>
              </a:spcBef>
              <a:spcAft>
                <a:spcPts val="0"/>
              </a:spcAft>
              <a:buClr>
                <a:srgbClr val="000000"/>
              </a:buClr>
              <a:buSzPts val="1200"/>
              <a:buFont typeface="Calibri"/>
              <a:buNone/>
            </a:pPr>
            <a:endParaRPr sz="1800" dirty="0">
              <a:solidFill>
                <a:srgbClr val="000000"/>
              </a:solidFill>
              <a:latin typeface="MS PGothic"/>
              <a:ea typeface="MS PGothic"/>
              <a:cs typeface="MS PGothic"/>
              <a:sym typeface="MS PGothic"/>
            </a:endParaRPr>
          </a:p>
          <a:p>
            <a:pPr marL="0" marR="0" lvl="0" indent="0" algn="l" rtl="0">
              <a:lnSpc>
                <a:spcPct val="115000"/>
              </a:lnSpc>
              <a:spcBef>
                <a:spcPts val="0"/>
              </a:spcBef>
              <a:spcAft>
                <a:spcPts val="0"/>
              </a:spcAft>
              <a:buClr>
                <a:srgbClr val="000000"/>
              </a:buClr>
              <a:buSzPts val="1200"/>
              <a:buFont typeface="Calibri"/>
              <a:buNone/>
            </a:pPr>
            <a:endParaRPr sz="2400" b="0" i="0" u="none" strike="noStrike" cap="none" dirty="0">
              <a:solidFill>
                <a:srgbClr val="000000"/>
              </a:solidFill>
              <a:latin typeface="MS PGothic"/>
              <a:ea typeface="MS PGothic"/>
              <a:cs typeface="MS PGothic"/>
              <a:sym typeface="MS PGothic"/>
            </a:endParaRPr>
          </a:p>
          <a:p>
            <a:pPr marL="0" marR="0" lvl="0" indent="0" algn="l" rtl="0">
              <a:spcBef>
                <a:spcPts val="0"/>
              </a:spcBef>
              <a:spcAft>
                <a:spcPts val="0"/>
              </a:spcAft>
              <a:buNone/>
            </a:pPr>
            <a:endParaRPr sz="1800" dirty="0">
              <a:solidFill>
                <a:srgbClr val="000000"/>
              </a:solidFill>
              <a:latin typeface="MS PGothic"/>
              <a:ea typeface="MS PGothic"/>
              <a:cs typeface="MS PGothic"/>
              <a:sym typeface="MS PGothic"/>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MS PGothic"/>
              <a:ea typeface="MS PGothic"/>
              <a:cs typeface="MS PGothic"/>
              <a:sym typeface="MS PGothic"/>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rgbClr val="FF0066"/>
              </a:solidFill>
              <a:latin typeface="Calibri"/>
              <a:ea typeface="Calibri"/>
              <a:cs typeface="Calibri"/>
              <a:sym typeface="Calibri"/>
            </a:endParaRPr>
          </a:p>
        </p:txBody>
      </p:sp>
      <p:pic>
        <p:nvPicPr>
          <p:cNvPr id="4" name="図 3" descr="人, 持つ, 男, 若い が含まれている画像&#10;&#10;自動的に生成された説明">
            <a:extLst>
              <a:ext uri="{FF2B5EF4-FFF2-40B4-BE49-F238E27FC236}">
                <a16:creationId xmlns:a16="http://schemas.microsoft.com/office/drawing/2014/main" id="{B6F8A66E-3F49-9BB4-65A8-A6B969E90E9E}"/>
              </a:ext>
            </a:extLst>
          </p:cNvPr>
          <p:cNvPicPr>
            <a:picLocks noChangeAspect="1"/>
          </p:cNvPicPr>
          <p:nvPr/>
        </p:nvPicPr>
        <p:blipFill rotWithShape="1">
          <a:blip r:embed="rId4"/>
          <a:srcRect l="5102" r="1293"/>
          <a:stretch/>
        </p:blipFill>
        <p:spPr>
          <a:xfrm rot="16200000">
            <a:off x="8573989" y="505418"/>
            <a:ext cx="4123429" cy="311259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621</Words>
  <Application>Microsoft Office PowerPoint</Application>
  <PresentationFormat>ユーザー設定</PresentationFormat>
  <Paragraphs>68</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MS PGothic</vt:lpstr>
      <vt:lpstr>Arial</vt:lpstr>
      <vt:lpstr>Calibri</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北嶋 亮太</dc:creator>
  <cp:lastModifiedBy>内之倉 まゆみ</cp:lastModifiedBy>
  <cp:revision>5</cp:revision>
  <cp:lastPrinted>2023-09-05T04:14:24Z</cp:lastPrinted>
  <dcterms:created xsi:type="dcterms:W3CDTF">2019-06-12T08:27:36Z</dcterms:created>
  <dcterms:modified xsi:type="dcterms:W3CDTF">2023-09-05T04:54:14Z</dcterms:modified>
</cp:coreProperties>
</file>