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sldIdLst>
    <p:sldId id="256" r:id="rId2"/>
    <p:sldId id="257" r:id="rId3"/>
  </p:sldIdLst>
  <p:sldSz cx="9906000" cy="6858000" type="A4"/>
  <p:notesSz cx="7104063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4087" autoAdjust="0"/>
  </p:normalViewPr>
  <p:slideViewPr>
    <p:cSldViewPr snapToGrid="0">
      <p:cViewPr>
        <p:scale>
          <a:sx n="74" d="100"/>
          <a:sy n="74" d="100"/>
        </p:scale>
        <p:origin x="904" y="-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4" y="4"/>
            <a:ext cx="3078427" cy="513508"/>
          </a:xfrm>
          <a:prstGeom prst="rect">
            <a:avLst/>
          </a:prstGeom>
        </p:spPr>
        <p:txBody>
          <a:bodyPr vert="horz" lIns="94646" tIns="47323" rIns="94646" bIns="47323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3995" y="4"/>
            <a:ext cx="3078427" cy="513508"/>
          </a:xfrm>
          <a:prstGeom prst="rect">
            <a:avLst/>
          </a:prstGeom>
        </p:spPr>
        <p:txBody>
          <a:bodyPr vert="horz" lIns="94646" tIns="47323" rIns="94646" bIns="47323" rtlCol="0"/>
          <a:lstStyle>
            <a:lvl1pPr algn="r">
              <a:defRPr sz="1200"/>
            </a:lvl1pPr>
          </a:lstStyle>
          <a:p>
            <a:fld id="{4B5BA673-5315-47F0-8EDA-E67277721B2E}" type="datetimeFigureOut">
              <a:rPr kumimoji="1" lang="ja-JP" altLang="en-US" smtClean="0"/>
              <a:t>2023/11/2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057275" y="1279525"/>
            <a:ext cx="4989513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46" tIns="47323" rIns="94646" bIns="47323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10407" y="4925411"/>
            <a:ext cx="5683250" cy="4029879"/>
          </a:xfrm>
          <a:prstGeom prst="rect">
            <a:avLst/>
          </a:prstGeom>
        </p:spPr>
        <p:txBody>
          <a:bodyPr vert="horz" lIns="94646" tIns="47323" rIns="94646" bIns="47323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4" y="9721107"/>
            <a:ext cx="3078427" cy="513507"/>
          </a:xfrm>
          <a:prstGeom prst="rect">
            <a:avLst/>
          </a:prstGeom>
        </p:spPr>
        <p:txBody>
          <a:bodyPr vert="horz" lIns="94646" tIns="47323" rIns="94646" bIns="47323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3995" y="9721107"/>
            <a:ext cx="3078427" cy="513507"/>
          </a:xfrm>
          <a:prstGeom prst="rect">
            <a:avLst/>
          </a:prstGeom>
        </p:spPr>
        <p:txBody>
          <a:bodyPr vert="horz" lIns="94646" tIns="47323" rIns="94646" bIns="47323" rtlCol="0" anchor="b"/>
          <a:lstStyle>
            <a:lvl1pPr algn="r">
              <a:defRPr sz="1200"/>
            </a:lvl1pPr>
          </a:lstStyle>
          <a:p>
            <a:fld id="{07D5BFDC-79CC-48B4-B944-E8F405C205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0009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5BFDC-79CC-48B4-B944-E8F405C205DD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4954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7BACE-784E-436D-8805-0E125D447DA1}" type="datetimeFigureOut">
              <a:rPr kumimoji="1" lang="ja-JP" altLang="en-US" smtClean="0"/>
              <a:t>2023/11/2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A650-F2AB-4AFA-AF86-3738A68985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667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7BACE-784E-436D-8805-0E125D447DA1}" type="datetimeFigureOut">
              <a:rPr kumimoji="1" lang="ja-JP" altLang="en-US" smtClean="0"/>
              <a:t>2023/11/2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A650-F2AB-4AFA-AF86-3738A68985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051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7BACE-784E-436D-8805-0E125D447DA1}" type="datetimeFigureOut">
              <a:rPr kumimoji="1" lang="ja-JP" altLang="en-US" smtClean="0"/>
              <a:t>2023/11/2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A650-F2AB-4AFA-AF86-3738A68985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5511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7BACE-784E-436D-8805-0E125D447DA1}" type="datetimeFigureOut">
              <a:rPr kumimoji="1" lang="ja-JP" altLang="en-US" smtClean="0"/>
              <a:t>2023/11/2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A650-F2AB-4AFA-AF86-3738A68985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2910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7BACE-784E-436D-8805-0E125D447DA1}" type="datetimeFigureOut">
              <a:rPr kumimoji="1" lang="ja-JP" altLang="en-US" smtClean="0"/>
              <a:t>2023/11/2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A650-F2AB-4AFA-AF86-3738A68985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7330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7BACE-784E-436D-8805-0E125D447DA1}" type="datetimeFigureOut">
              <a:rPr kumimoji="1" lang="ja-JP" altLang="en-US" smtClean="0"/>
              <a:t>2023/11/2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A650-F2AB-4AFA-AF86-3738A68985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2090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7BACE-784E-436D-8805-0E125D447DA1}" type="datetimeFigureOut">
              <a:rPr kumimoji="1" lang="ja-JP" altLang="en-US" smtClean="0"/>
              <a:t>2023/11/2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A650-F2AB-4AFA-AF86-3738A68985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0957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7BACE-784E-436D-8805-0E125D447DA1}" type="datetimeFigureOut">
              <a:rPr kumimoji="1" lang="ja-JP" altLang="en-US" smtClean="0"/>
              <a:t>2023/11/2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A650-F2AB-4AFA-AF86-3738A68985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4237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7BACE-784E-436D-8805-0E125D447DA1}" type="datetimeFigureOut">
              <a:rPr kumimoji="1" lang="ja-JP" altLang="en-US" smtClean="0"/>
              <a:t>2023/11/2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A650-F2AB-4AFA-AF86-3738A68985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026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7BACE-784E-436D-8805-0E125D447DA1}" type="datetimeFigureOut">
              <a:rPr kumimoji="1" lang="ja-JP" altLang="en-US" smtClean="0"/>
              <a:t>2023/11/2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A650-F2AB-4AFA-AF86-3738A68985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0232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7BACE-784E-436D-8805-0E125D447DA1}" type="datetimeFigureOut">
              <a:rPr kumimoji="1" lang="ja-JP" altLang="en-US" smtClean="0"/>
              <a:t>2023/11/2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BA650-F2AB-4AFA-AF86-3738A68985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2064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7BACE-784E-436D-8805-0E125D447DA1}" type="datetimeFigureOut">
              <a:rPr kumimoji="1" lang="ja-JP" altLang="en-US" smtClean="0"/>
              <a:t>2023/11/2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BA650-F2AB-4AFA-AF86-3738A68985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593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1674381"/>
            <a:ext cx="1008716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ゆうゆう２月号　</a:t>
            </a:r>
            <a:r>
              <a:rPr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臨時</a:t>
            </a:r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増刊</a:t>
            </a:r>
            <a:endParaRPr lang="en-US" altLang="ja-JP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「</a:t>
            </a:r>
            <a:r>
              <a:rPr lang="ja-JP" alt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６０歳からの心地いい暮らしと片づけ</a:t>
            </a:r>
            <a:r>
              <a:rPr lang="ja-JP" alt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（仮）」</a:t>
            </a:r>
            <a:endParaRPr lang="en-US" altLang="ja-JP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2023</a:t>
            </a:r>
            <a:r>
              <a:rPr kumimoji="1"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年</a:t>
            </a:r>
            <a:r>
              <a:rPr kumimoji="1"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12</a:t>
            </a:r>
            <a:r>
              <a:rPr kumimoji="1"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lang="en-US" altLang="ja-JP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25</a:t>
            </a:r>
            <a:r>
              <a:rPr kumimoji="1" lang="ja-JP" altLang="en-US" sz="3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日発売予定</a:t>
            </a:r>
            <a:endParaRPr kumimoji="1" lang="en-US" altLang="ja-JP" sz="3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特集予定のご案内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788547C-9DB7-4EDE-8FA1-31BEB5292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724" y="6242042"/>
            <a:ext cx="2088815" cy="323106"/>
          </a:xfrm>
          <a:prstGeom prst="rect">
            <a:avLst/>
          </a:prstGeom>
        </p:spPr>
      </p:pic>
      <p:graphicFrame>
        <p:nvGraphicFramePr>
          <p:cNvPr id="8" name="オブジェクト 7">
            <a:extLst>
              <a:ext uri="{FF2B5EF4-FFF2-40B4-BE49-F238E27FC236}">
                <a16:creationId xmlns:a16="http://schemas.microsoft.com/office/drawing/2014/main" id="{ED2F23FA-AB83-35F8-AEFA-4B6229AF07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9941921"/>
              </p:ext>
            </p:extLst>
          </p:nvPr>
        </p:nvGraphicFramePr>
        <p:xfrm>
          <a:off x="-2536632" y="3080801"/>
          <a:ext cx="1721780" cy="22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4178041" imgH="5346331" progId="Acrobat.Document.DC">
                  <p:embed/>
                </p:oleObj>
              </mc:Choice>
              <mc:Fallback>
                <p:oleObj name="Acrobat Document" r:id="rId3" imgW="4178041" imgH="534633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536632" y="3080801"/>
                        <a:ext cx="1721780" cy="2203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オブジェクト 5">
            <a:extLst>
              <a:ext uri="{FF2B5EF4-FFF2-40B4-BE49-F238E27FC236}">
                <a16:creationId xmlns:a16="http://schemas.microsoft.com/office/drawing/2014/main" id="{AE2B3915-E58F-03FD-715D-411D74C957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0706065"/>
              </p:ext>
            </p:extLst>
          </p:nvPr>
        </p:nvGraphicFramePr>
        <p:xfrm>
          <a:off x="2838679" y="3958211"/>
          <a:ext cx="1659581" cy="2123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4178041" imgH="5346331" progId="Acrobat.Document.DC">
                  <p:embed/>
                </p:oleObj>
              </mc:Choice>
              <mc:Fallback>
                <p:oleObj name="Acrobat Document" r:id="rId5" imgW="4178041" imgH="534633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38679" y="3958211"/>
                        <a:ext cx="1659581" cy="21236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オブジェクト 8">
            <a:extLst>
              <a:ext uri="{FF2B5EF4-FFF2-40B4-BE49-F238E27FC236}">
                <a16:creationId xmlns:a16="http://schemas.microsoft.com/office/drawing/2014/main" id="{6461241B-3EE6-E258-9ED1-8D97D23FB6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3762860"/>
              </p:ext>
            </p:extLst>
          </p:nvPr>
        </p:nvGraphicFramePr>
        <p:xfrm>
          <a:off x="5267540" y="3958211"/>
          <a:ext cx="1659581" cy="2123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4178041" imgH="5346331" progId="Acrobat.Document.DC">
                  <p:embed/>
                </p:oleObj>
              </mc:Choice>
              <mc:Fallback>
                <p:oleObj name="Acrobat Document" r:id="rId7" imgW="4178041" imgH="534633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67540" y="3958211"/>
                        <a:ext cx="1659581" cy="21236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3156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136018" y="1216325"/>
            <a:ext cx="4490846" cy="52017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743429" y="2179123"/>
            <a:ext cx="447141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⬛広告料金（定価）</a:t>
            </a:r>
            <a:endParaRPr kumimoji="1"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表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4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120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万円／天地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281mm×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左右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222mm</a:t>
            </a:r>
          </a:p>
          <a:p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表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100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万円／天地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297mm×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左右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232mm</a:t>
            </a:r>
          </a:p>
          <a:p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表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  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80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万円／天地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297mm×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左右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232mm</a:t>
            </a:r>
          </a:p>
          <a:p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広告スペースは表周りのみになります。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120250" y="3551042"/>
            <a:ext cx="476098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solidFill>
                  <a:srgbClr val="FF66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★ゆうゆう本誌（</a:t>
            </a:r>
            <a:r>
              <a:rPr lang="en-US" altLang="ja-JP" sz="1400" b="1" dirty="0">
                <a:solidFill>
                  <a:srgbClr val="FF66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1400" b="1" dirty="0">
                <a:solidFill>
                  <a:srgbClr val="FF66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月号）とのお得なセットプラン</a:t>
            </a:r>
            <a:endParaRPr kumimoji="1" lang="en-US" altLang="ja-JP" sz="1400" b="1" dirty="0">
              <a:solidFill>
                <a:srgbClr val="FF66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ゆうゆう中面</a:t>
            </a:r>
            <a:r>
              <a:rPr lang="en-US" altLang="ja-JP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4C1P+</a:t>
            </a:r>
            <a:r>
              <a:rPr lang="ja-JP" altLang="en-US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増刊号表</a:t>
            </a:r>
            <a:r>
              <a:rPr lang="en-US" altLang="ja-JP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4</a:t>
            </a:r>
            <a:r>
              <a:rPr lang="ja-JP" altLang="en-US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⇨</a:t>
            </a:r>
            <a:r>
              <a:rPr lang="en-US" altLang="ja-JP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G120</a:t>
            </a:r>
            <a:r>
              <a:rPr lang="ja-JP" altLang="en-US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  <a:endParaRPr lang="en-US" altLang="ja-JP" sz="1600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</a:t>
            </a:r>
            <a:r>
              <a:rPr kumimoji="1" lang="en-US" altLang="ja-JP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〃</a:t>
            </a:r>
            <a:r>
              <a:rPr lang="ja-JP" altLang="en-US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           </a:t>
            </a:r>
            <a:r>
              <a:rPr kumimoji="1" lang="en-US" altLang="ja-JP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+</a:t>
            </a:r>
            <a:r>
              <a:rPr kumimoji="1" lang="ja-JP" altLang="en-US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en-US" altLang="ja-JP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〃</a:t>
            </a:r>
            <a:r>
              <a:rPr kumimoji="1" lang="ja-JP" altLang="en-US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表</a:t>
            </a:r>
            <a:r>
              <a:rPr kumimoji="1" lang="en-US" altLang="ja-JP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⇨</a:t>
            </a:r>
            <a:r>
              <a:rPr kumimoji="1" lang="en-US" altLang="ja-JP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G</a:t>
            </a:r>
            <a:r>
              <a:rPr lang="en-US" altLang="ja-JP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10</a:t>
            </a:r>
            <a:r>
              <a:rPr kumimoji="1" lang="en-US" altLang="ja-JP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0</a:t>
            </a:r>
            <a:r>
              <a:rPr kumimoji="1" lang="ja-JP" altLang="en-US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  <a:endParaRPr kumimoji="1" lang="en-US" altLang="ja-JP" sz="1600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</a:t>
            </a:r>
            <a:r>
              <a:rPr lang="en-US" altLang="ja-JP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〃</a:t>
            </a:r>
            <a:r>
              <a:rPr lang="ja-JP" altLang="en-US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           </a:t>
            </a:r>
            <a:r>
              <a:rPr lang="en-US" altLang="ja-JP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+</a:t>
            </a:r>
            <a:r>
              <a:rPr lang="ja-JP" altLang="en-US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〃</a:t>
            </a:r>
            <a:r>
              <a:rPr lang="ja-JP" altLang="en-US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表</a:t>
            </a:r>
            <a:r>
              <a:rPr lang="en-US" altLang="ja-JP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lang="ja-JP" altLang="en-US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⇨</a:t>
            </a:r>
            <a:r>
              <a:rPr lang="en-US" altLang="ja-JP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G</a:t>
            </a:r>
            <a:r>
              <a:rPr lang="ja-JP" altLang="en-US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</a:t>
            </a:r>
            <a:r>
              <a:rPr lang="en-US" altLang="ja-JP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80</a:t>
            </a:r>
            <a:r>
              <a:rPr lang="ja-JP" altLang="en-US" sz="16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万円</a:t>
            </a:r>
            <a:endParaRPr lang="en-US" altLang="ja-JP" sz="1600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4772787" y="3471785"/>
            <a:ext cx="4974336" cy="1143000"/>
          </a:xfrm>
          <a:prstGeom prst="rect">
            <a:avLst/>
          </a:prstGeom>
          <a:noFill/>
          <a:ln w="60325" cmpd="tri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772787" y="4809363"/>
            <a:ext cx="2216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⬛入稿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〆切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12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7</a:t>
            </a: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日（木）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912233" y="6510217"/>
            <a:ext cx="496900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5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お問い合わせ先：主婦の友社　メディア営業部　　☎</a:t>
            </a:r>
            <a:r>
              <a:rPr lang="en-US" altLang="ja-JP" sz="105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03-5280-7510</a:t>
            </a:r>
          </a:p>
        </p:txBody>
      </p:sp>
      <p:sp>
        <p:nvSpPr>
          <p:cNvPr id="6" name="円形吹き出し 5"/>
          <p:cNvSpPr/>
          <p:nvPr/>
        </p:nvSpPr>
        <p:spPr>
          <a:xfrm>
            <a:off x="9010650" y="2705100"/>
            <a:ext cx="885825" cy="723901"/>
          </a:xfrm>
          <a:prstGeom prst="wedgeEllipseCallout">
            <a:avLst>
              <a:gd name="adj1" fmla="val -39683"/>
              <a:gd name="adj2" fmla="val 61871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972550" y="2886075"/>
            <a:ext cx="11525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>
                <a:solidFill>
                  <a:srgbClr val="FF66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1100" b="1" dirty="0">
                <a:solidFill>
                  <a:srgbClr val="FF66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誌あわせて</a:t>
            </a:r>
            <a:endParaRPr kumimoji="1" lang="en-US" altLang="ja-JP" sz="1100" b="1" dirty="0">
              <a:solidFill>
                <a:srgbClr val="FF66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1100" b="1" dirty="0">
                <a:solidFill>
                  <a:srgbClr val="FF66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約</a:t>
            </a:r>
            <a:r>
              <a:rPr kumimoji="1" lang="en-US" altLang="ja-JP" sz="1100" b="1" dirty="0">
                <a:solidFill>
                  <a:srgbClr val="FF66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15</a:t>
            </a:r>
            <a:r>
              <a:rPr kumimoji="1" lang="ja-JP" altLang="en-US" sz="1100" b="1" dirty="0">
                <a:solidFill>
                  <a:srgbClr val="FF66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万部！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8C5C012-89E9-4796-A43A-D5727738D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565" y="220825"/>
            <a:ext cx="9030036" cy="7386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毎回、ご好評をいただいております</a:t>
            </a:r>
            <a:r>
              <a:rPr kumimoji="0" lang="ja-JP" altLang="ja-JP" sz="14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「ゆうゆう臨時増刊」</a:t>
            </a:r>
            <a:r>
              <a:rPr kumimoji="0" lang="ja-JP" altLang="ja-JP" sz="1400" b="0" i="0" u="none" strike="noStrike" cap="none" normalizeH="0" baseline="0" dirty="0">
                <a:ln>
                  <a:noFill/>
                </a:ln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。</a:t>
            </a:r>
            <a:r>
              <a:rPr kumimoji="0"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２０２</a:t>
            </a:r>
            <a:r>
              <a:rPr kumimoji="0"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kumimoji="0"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</a:t>
            </a:r>
            <a:r>
              <a:rPr kumimoji="0" lang="en-US" altLang="ja-JP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12</a:t>
            </a:r>
            <a:r>
              <a:rPr kumimoji="0"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月売りで、</a:t>
            </a:r>
            <a:r>
              <a:rPr kumimoji="0" lang="ja-JP" altLang="en-US" sz="1400" b="0" i="0" u="none" strike="noStrike" cap="none" normalizeH="0" baseline="0" dirty="0">
                <a:ln>
                  <a:noFill/>
                </a:ln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第</a:t>
            </a:r>
            <a:r>
              <a:rPr kumimoji="0" lang="en-US" altLang="ja-JP" sz="1400" b="0" i="0" u="none" strike="noStrike" cap="none" normalizeH="0" baseline="0" dirty="0">
                <a:ln>
                  <a:noFill/>
                </a:ln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24</a:t>
            </a:r>
            <a:r>
              <a:rPr kumimoji="0" lang="ja-JP" altLang="en-US" sz="1400" b="0" i="0" u="none" strike="noStrike" cap="none" normalizeH="0" baseline="0" dirty="0">
                <a:ln>
                  <a:noFill/>
                </a:ln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弾の刊行が決定</a:t>
            </a:r>
            <a:r>
              <a:rPr kumimoji="0"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致しました</a:t>
            </a:r>
            <a:r>
              <a:rPr kumimoji="0" lang="ja-JP" altLang="en-US" sz="1400" b="0" i="0" u="none" strike="noStrike" cap="none" normalizeH="0" baseline="0" dirty="0">
                <a:ln>
                  <a:noFill/>
                </a:ln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。</a:t>
            </a:r>
            <a:endParaRPr kumimoji="0" lang="en-US" altLang="ja-JP" sz="1400" b="0" i="0" u="none" strike="noStrike" cap="none" normalizeH="0" baseline="0" dirty="0">
              <a:ln>
                <a:noFill/>
              </a:ln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>
                <a:ln>
                  <a:noFill/>
                </a:ln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「ゆうゆう」本誌同様に、読者からの強い指示をいただき、常に安定した</a:t>
            </a:r>
            <a:r>
              <a:rPr kumimoji="0"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実売をいただいております。</a:t>
            </a:r>
            <a:endParaRPr kumimoji="0" lang="en-US" altLang="ja-JP" sz="1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dirty="0">
                <a:solidFill>
                  <a:schemeClr val="accent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</a:t>
            </a:r>
            <a:r>
              <a:rPr kumimoji="0" lang="en-US" altLang="ja-JP" sz="1400" dirty="0">
                <a:solidFill>
                  <a:schemeClr val="accent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60</a:t>
            </a:r>
            <a:r>
              <a:rPr kumimoji="0" lang="ja-JP" altLang="en-US" sz="1400" dirty="0">
                <a:solidFill>
                  <a:schemeClr val="accent2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歳からの暮らし方を</a:t>
            </a:r>
            <a:r>
              <a:rPr kumimoji="0" lang="ja-JP" altLang="ja-JP" sz="14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」</a:t>
            </a:r>
            <a:r>
              <a:rPr kumimoji="0" lang="ja-JP" altLang="ja-JP" sz="1400" b="0" i="0" u="none" strike="noStrike" cap="none" normalizeH="0" baseline="0" dirty="0">
                <a:ln>
                  <a:noFill/>
                </a:ln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をテーマに、</a:t>
            </a:r>
            <a:r>
              <a:rPr kumimoji="0" lang="ja-JP" altLang="en-US" sz="1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生活</a:t>
            </a:r>
            <a:r>
              <a:rPr kumimoji="0" lang="ja-JP" altLang="ja-JP" sz="1400" b="0" i="0" u="none" strike="noStrike" cap="none" normalizeH="0" baseline="0" dirty="0">
                <a:ln>
                  <a:noFill/>
                </a:ln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に役立つ</a:t>
            </a:r>
            <a:r>
              <a:rPr kumimoji="0" lang="ja-JP" altLang="en-US" sz="1400" b="0" i="0" u="none" strike="noStrike" cap="none" normalizeH="0" baseline="0" dirty="0">
                <a:ln>
                  <a:noFill/>
                </a:ln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情報を提供致します。</a:t>
            </a:r>
            <a:endParaRPr kumimoji="0" lang="ja-JP" altLang="ja-JP" sz="1400" b="0" i="0" u="none" strike="noStrike" cap="none" normalizeH="0" baseline="0" dirty="0">
              <a:ln>
                <a:noFill/>
              </a:ln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3A305A2-73E8-4193-9CD6-18F51790F21C}"/>
              </a:ext>
            </a:extLst>
          </p:cNvPr>
          <p:cNvSpPr txBox="1"/>
          <p:nvPr/>
        </p:nvSpPr>
        <p:spPr>
          <a:xfrm>
            <a:off x="4698452" y="1104623"/>
            <a:ext cx="5285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⬛</a:t>
            </a:r>
            <a:r>
              <a:rPr kumimoji="1" lang="en-US" altLang="ja-JP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MEDIA DATA</a:t>
            </a:r>
          </a:p>
          <a:p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・発売日：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2023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年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12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25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日（予定）</a:t>
            </a:r>
            <a:endParaRPr lang="en-US" altLang="ja-JP" sz="1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・予定発行部数：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65</a:t>
            </a:r>
            <a:r>
              <a:rPr kumimoji="1"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,000</a:t>
            </a:r>
            <a:r>
              <a:rPr kumimoji="1"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部</a:t>
            </a:r>
            <a:endParaRPr kumimoji="1" lang="en-US" altLang="ja-JP" sz="1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・判型：</a:t>
            </a:r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A4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変型　平綴じ　</a:t>
            </a:r>
            <a:r>
              <a:rPr lang="en-US" altLang="ja-JP" sz="10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sz="105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ゆうゆう通常版と判型が異なります。</a:t>
            </a:r>
            <a:endParaRPr kumimoji="1" lang="ja-JP" altLang="en-US" sz="10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図 14" descr="テキスト&#10;&#10;低い精度で自動的に生成された説明">
            <a:extLst>
              <a:ext uri="{FF2B5EF4-FFF2-40B4-BE49-F238E27FC236}">
                <a16:creationId xmlns:a16="http://schemas.microsoft.com/office/drawing/2014/main" id="{98DF12B6-D662-40F5-8389-CDD4643799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5" t="6052" r="8473" b="3791"/>
          <a:stretch/>
        </p:blipFill>
        <p:spPr>
          <a:xfrm rot="16200000">
            <a:off x="6435649" y="5057624"/>
            <a:ext cx="1418491" cy="1101638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8DA0710-1A86-841F-4A31-76B3A7940207}"/>
              </a:ext>
            </a:extLst>
          </p:cNvPr>
          <p:cNvSpPr txBox="1"/>
          <p:nvPr/>
        </p:nvSpPr>
        <p:spPr>
          <a:xfrm>
            <a:off x="207606" y="1359988"/>
            <a:ext cx="5071532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ja-JP" sz="1050" kern="100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【</a:t>
            </a:r>
            <a:r>
              <a:rPr lang="ja-JP" altLang="en-US" sz="1050" kern="100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内容</a:t>
            </a:r>
            <a:r>
              <a:rPr lang="en-US" altLang="ja-JP" sz="1050" kern="100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】</a:t>
            </a:r>
          </a:p>
          <a:p>
            <a:pPr algn="just"/>
            <a:r>
              <a:rPr lang="ja-JP" altLang="en-US" sz="1100" kern="100" dirty="0">
                <a:solidFill>
                  <a:srgbClr val="000000"/>
                </a:solidFill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年齢を重ねるにつれ、知らず知らず増えてしまうモノ。</a:t>
            </a:r>
            <a:endParaRPr lang="en-US" altLang="ja-JP" sz="1100" kern="100" dirty="0">
              <a:solidFill>
                <a:srgbClr val="000000"/>
              </a:solidFill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1100" kern="100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これからシニア期を前に、モノを整理し、</a:t>
            </a:r>
            <a:endParaRPr lang="en-US" altLang="ja-JP" sz="1100" kern="100" dirty="0">
              <a:solidFill>
                <a:srgbClr val="000000"/>
              </a:solidFill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1100" kern="100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生活をダウンサイジング</a:t>
            </a:r>
            <a:r>
              <a:rPr lang="ja-JP" altLang="en-US" sz="1100" kern="100" dirty="0">
                <a:solidFill>
                  <a:srgbClr val="000000"/>
                </a:solidFill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しつつ、家を住み替えたり、</a:t>
            </a:r>
            <a:endParaRPr lang="en-US" altLang="ja-JP" sz="1100" kern="100" dirty="0">
              <a:solidFill>
                <a:srgbClr val="000000"/>
              </a:solidFill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1100" kern="100" dirty="0">
                <a:solidFill>
                  <a:srgbClr val="000000"/>
                </a:solidFill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リフォームして、年齢に合わせた快適な</a:t>
            </a:r>
            <a:r>
              <a:rPr lang="ja-JP" altLang="en-US" sz="1100" kern="100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家づくりを目指す人が、</a:t>
            </a:r>
            <a:endParaRPr lang="en-US" altLang="ja-JP" sz="1100" kern="100" dirty="0">
              <a:solidFill>
                <a:srgbClr val="000000"/>
              </a:solidFill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1100" kern="100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ゆうゆう世代には少なくありません。</a:t>
            </a:r>
            <a:endParaRPr lang="en-US" altLang="ja-JP" sz="1100" kern="100" dirty="0">
              <a:solidFill>
                <a:srgbClr val="000000"/>
              </a:solidFill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1100" kern="100" dirty="0">
                <a:solidFill>
                  <a:srgbClr val="000000"/>
                </a:solidFill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この本は、より豊かで楽しいシニア期を迎えるために、</a:t>
            </a:r>
            <a:endParaRPr lang="en-US" altLang="ja-JP" sz="1100" kern="100" dirty="0">
              <a:solidFill>
                <a:srgbClr val="000000"/>
              </a:solidFill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1100" kern="100" dirty="0">
                <a:solidFill>
                  <a:srgbClr val="000000"/>
                </a:solidFill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住まいを</a:t>
            </a:r>
            <a:r>
              <a:rPr lang="ja-JP" altLang="en-US" sz="1100" kern="100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見直す提案をしている一冊です。</a:t>
            </a:r>
            <a:endParaRPr lang="en-US" altLang="ja-JP" sz="1100" kern="100" dirty="0">
              <a:solidFill>
                <a:srgbClr val="000000"/>
              </a:solidFill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/>
            <a:endParaRPr lang="en-US" altLang="ja-JP" sz="1050" kern="100" dirty="0">
              <a:solidFill>
                <a:srgbClr val="000000"/>
              </a:solidFill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/>
            <a:endParaRPr lang="en-US" altLang="ja-JP" sz="1050" kern="100" dirty="0">
              <a:solidFill>
                <a:srgbClr val="000000"/>
              </a:solidFill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1200" kern="100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★快適な住まいが人生をより豊かに</a:t>
            </a:r>
            <a:r>
              <a:rPr lang="ja-JP" altLang="ja-JP" sz="1200" kern="100" dirty="0">
                <a:solidFill>
                  <a:srgbClr val="000000"/>
                </a:solidFill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　</a:t>
            </a:r>
            <a:endParaRPr lang="ja-JP" altLang="ja-JP" sz="12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1000" kern="100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●加藤タキさん　●高橋恵子さん　●山本ふみこさん</a:t>
            </a:r>
            <a:endParaRPr lang="en-US" altLang="ja-JP" sz="1000" kern="100" dirty="0">
              <a:solidFill>
                <a:srgbClr val="000000"/>
              </a:solidFill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/>
            <a:endParaRPr lang="ja-JP" altLang="ja-JP" sz="105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1200" kern="100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★すっきり片付いている人の暮らしの作法</a:t>
            </a:r>
            <a:endParaRPr lang="ja-JP" altLang="ja-JP" sz="12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1000" kern="100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●やましたひでこさん　●榊原るみさん</a:t>
            </a:r>
            <a:endParaRPr lang="ja-JP" altLang="ja-JP" sz="10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/>
            <a:r>
              <a:rPr lang="en-US" altLang="ja-JP" sz="1050" kern="100" dirty="0">
                <a:solidFill>
                  <a:srgbClr val="000000"/>
                </a:solidFill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 </a:t>
            </a:r>
            <a:endParaRPr lang="ja-JP" altLang="ja-JP" sz="105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1200" kern="100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★安全・快適な住まいの為のリフォーム</a:t>
            </a:r>
            <a:endParaRPr lang="en-US" altLang="ja-JP" sz="1200" kern="100" dirty="0">
              <a:solidFill>
                <a:srgbClr val="000000"/>
              </a:solidFill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/>
            <a:endParaRPr lang="ja-JP" altLang="ja-JP" sz="12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1200" kern="100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★プロが教える！リバウンドしない「片づけ」メソッド</a:t>
            </a:r>
            <a:endParaRPr lang="en-US" altLang="ja-JP" sz="1200" kern="100" dirty="0">
              <a:solidFill>
                <a:srgbClr val="000000"/>
              </a:solidFill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/>
            <a:endParaRPr lang="en-US" altLang="ja-JP" sz="1200" kern="100" dirty="0">
              <a:solidFill>
                <a:srgbClr val="000000"/>
              </a:solidFill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1200" kern="100" dirty="0">
                <a:solidFill>
                  <a:srgbClr val="000000"/>
                </a:solidFill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★心地いい毎日のための掃除術</a:t>
            </a:r>
            <a:endParaRPr lang="en-US" altLang="ja-JP" sz="1200" kern="100" dirty="0">
              <a:solidFill>
                <a:srgbClr val="000000"/>
              </a:solidFill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/>
            <a:endParaRPr lang="en-US" altLang="ja-JP" sz="1200" kern="100" dirty="0">
              <a:solidFill>
                <a:srgbClr val="000000"/>
              </a:solidFill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1200" kern="100" dirty="0">
                <a:solidFill>
                  <a:srgbClr val="000000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★どうする？いらないものの処分の仕方</a:t>
            </a:r>
            <a:endParaRPr lang="ja-JP" altLang="ja-JP" sz="9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/>
            <a:r>
              <a:rPr lang="en-US" altLang="ja-JP" sz="1050" kern="100" dirty="0">
                <a:solidFill>
                  <a:srgbClr val="000000"/>
                </a:solidFill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 </a:t>
            </a:r>
            <a:endParaRPr lang="ja-JP" altLang="ja-JP" sz="9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/>
            <a:r>
              <a:rPr lang="en-US" altLang="ja-JP" sz="900" kern="100" dirty="0">
                <a:solidFill>
                  <a:srgbClr val="000000"/>
                </a:solidFill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 </a:t>
            </a:r>
            <a:endParaRPr lang="ja-JP" altLang="ja-JP" sz="9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/>
            <a:endParaRPr lang="ja-JP" altLang="ja-JP" sz="9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2" name="オブジェクト 1">
            <a:extLst>
              <a:ext uri="{FF2B5EF4-FFF2-40B4-BE49-F238E27FC236}">
                <a16:creationId xmlns:a16="http://schemas.microsoft.com/office/drawing/2014/main" id="{EAEB8F15-7850-D456-7346-8698C4C68B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9986860"/>
              </p:ext>
            </p:extLst>
          </p:nvPr>
        </p:nvGraphicFramePr>
        <p:xfrm>
          <a:off x="8106332" y="4881781"/>
          <a:ext cx="1108513" cy="1418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4178041" imgH="5346331" progId="Acrobat.Document.DC">
                  <p:embed/>
                </p:oleObj>
              </mc:Choice>
              <mc:Fallback>
                <p:oleObj name="Acrobat Document" r:id="rId4" imgW="4178041" imgH="5346331" progId="Acrobat.Document.DC">
                  <p:embed/>
                  <p:pic>
                    <p:nvPicPr>
                      <p:cNvPr id="6" name="オブジェクト 5">
                        <a:extLst>
                          <a:ext uri="{FF2B5EF4-FFF2-40B4-BE49-F238E27FC236}">
                            <a16:creationId xmlns:a16="http://schemas.microsoft.com/office/drawing/2014/main" id="{AE2B3915-E58F-03FD-715D-411D74C957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106332" y="4881781"/>
                        <a:ext cx="1108513" cy="14184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1087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3961</TotalTime>
  <Words>415</Words>
  <Application>Microsoft Office PowerPoint</Application>
  <PresentationFormat>A4 210 x 297 mm</PresentationFormat>
  <Paragraphs>51</Paragraphs>
  <Slides>2</Slides>
  <Notes>1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10" baseType="lpstr">
      <vt:lpstr>BIZ UDPゴシック</vt:lpstr>
      <vt:lpstr>メイリオ</vt:lpstr>
      <vt:lpstr>Arial</vt:lpstr>
      <vt:lpstr>Calibri</vt:lpstr>
      <vt:lpstr>Calibri Light</vt:lpstr>
      <vt:lpstr>Century</vt:lpstr>
      <vt:lpstr>Office テーマ</vt:lpstr>
      <vt:lpstr>Acrobat Document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滝川 真琴</dc:creator>
  <cp:lastModifiedBy>内之倉 まゆみ</cp:lastModifiedBy>
  <cp:revision>115</cp:revision>
  <cp:lastPrinted>2023-05-10T07:58:30Z</cp:lastPrinted>
  <dcterms:created xsi:type="dcterms:W3CDTF">2017-10-16T10:13:57Z</dcterms:created>
  <dcterms:modified xsi:type="dcterms:W3CDTF">2023-11-02T04:01:05Z</dcterms:modified>
</cp:coreProperties>
</file>