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16256000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37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786">
          <p15:clr>
            <a:srgbClr val="A4A3A4"/>
          </p15:clr>
        </p15:guide>
        <p15:guide id="4" orient="horz" pos="9225">
          <p15:clr>
            <a:srgbClr val="A4A3A4"/>
          </p15:clr>
        </p15:guide>
        <p15:guide id="5" orient="horz" pos="9656">
          <p15:clr>
            <a:srgbClr val="A4A3A4"/>
          </p15:clr>
        </p15:guide>
        <p15:guide id="6" pos="7491">
          <p15:clr>
            <a:srgbClr val="A4A3A4"/>
          </p15:clr>
        </p15:guide>
        <p15:guide id="7" pos="166">
          <p15:clr>
            <a:srgbClr val="A4A3A4"/>
          </p15:clr>
        </p15:guide>
        <p15:guide id="8" pos="7287">
          <p15:clr>
            <a:srgbClr val="A4A3A4"/>
          </p15:clr>
        </p15:guide>
        <p15:guide id="9" pos="393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" roundtripDataSignature="AMtx7mj5rqEDld8eqKZhtqEXps4X3f9T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540" y="32"/>
      </p:cViewPr>
      <p:guideLst>
        <p:guide orient="horz" pos="1537"/>
        <p:guide pos="3840"/>
        <p:guide orient="horz" pos="1786"/>
        <p:guide orient="horz" pos="9225"/>
        <p:guide orient="horz" pos="9656"/>
        <p:guide pos="7491"/>
        <p:guide pos="166"/>
        <p:guide pos="7287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customschemas.google.com/relationships/presentationmetadata" Target="meta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ableStyles" Target="tableStyles.xml"/><Relationship Id="rId10" Type="http://schemas.openxmlformats.org/officeDocument/2006/relationships/theme" Target="theme/them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14550" y="768350"/>
            <a:ext cx="28765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0" y="4861427"/>
            <a:ext cx="5683225" cy="46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6" tIns="91406" rIns="91406" bIns="9140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10400" y="4861427"/>
            <a:ext cx="5683225" cy="4605550"/>
          </a:xfrm>
          <a:prstGeom prst="rect">
            <a:avLst/>
          </a:prstGeom>
        </p:spPr>
        <p:txBody>
          <a:bodyPr spcFirstLastPara="1" wrap="square" lIns="91406" tIns="91406" rIns="91406" bIns="9140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2963" y="768350"/>
            <a:ext cx="287813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&#10;縦書きテキスト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938859" y="4226749"/>
            <a:ext cx="10314283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3151246" y="6439136"/>
            <a:ext cx="1377620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-2182754" y="3886436"/>
            <a:ext cx="1377620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4327407"/>
            <a:ext cx="5181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4327407"/>
            <a:ext cx="5181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9" y="5937956"/>
            <a:ext cx="5157787" cy="87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1" y="3984979"/>
            <a:ext cx="5183188" cy="195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1" y="5937956"/>
            <a:ext cx="5183188" cy="87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&#10;コンテンツ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2340567"/>
            <a:ext cx="6172200" cy="1155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2pPr>
            <a:lvl3pPr marL="1371600" lvl="2" indent="-431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4pPr>
            <a:lvl5pPr marL="2286000" lvl="4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5pPr>
            <a:lvl6pPr marL="2743200" lvl="5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4876800"/>
            <a:ext cx="3932237" cy="903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2340567"/>
            <a:ext cx="6172200" cy="11552296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4876800"/>
            <a:ext cx="3932237" cy="903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27963" y="14917212"/>
            <a:ext cx="11530009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※企画は一部変更する場合があります。予めご了承くださ</a:t>
            </a:r>
            <a:r>
              <a:rPr lang="ja-JP" altLang="en-US" sz="1800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い</a:t>
            </a:r>
            <a:endParaRPr sz="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株式会社主婦の友社 メディア営業部 TEL03-5280-7510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URL　</a:t>
            </a:r>
            <a:r>
              <a:rPr lang="ja-JP" sz="1800" b="1" i="0" u="none" strike="noStrike" cap="none" dirty="0">
                <a:solidFill>
                  <a:srgbClr val="FF0066"/>
                </a:solidFill>
                <a:latin typeface="Calibri"/>
                <a:ea typeface="Calibri"/>
                <a:cs typeface="Calibri"/>
                <a:sym typeface="Calibri"/>
              </a:rPr>
              <a:t>http://maturist.jp/stories/1050</a:t>
            </a:r>
            <a:endParaRPr sz="1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7079" y="231071"/>
            <a:ext cx="3867719" cy="137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445300" y="388620"/>
            <a:ext cx="3158959" cy="147625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５０代から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私が主役!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25935" y="1457774"/>
            <a:ext cx="1153000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２０２</a:t>
            </a:r>
            <a:r>
              <a:rPr lang="ja-JP" altLang="en-US" sz="2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４</a:t>
            </a:r>
            <a:r>
              <a:rPr lang="ja-JP" sz="2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年</a:t>
            </a:r>
            <a:r>
              <a:rPr lang="ja-JP" altLang="en-US" sz="2800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５</a:t>
            </a:r>
            <a:r>
              <a:rPr lang="ja-JP" sz="2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月号（</a:t>
            </a:r>
            <a:r>
              <a:rPr lang="ja-JP" altLang="en-US" sz="2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４</a:t>
            </a:r>
            <a:r>
              <a:rPr lang="ja-JP" sz="2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月</a:t>
            </a:r>
            <a:r>
              <a:rPr lang="ja-JP" altLang="en-US" sz="2800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１</a:t>
            </a:r>
            <a:r>
              <a:rPr lang="ja-JP" sz="2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日発売）</a:t>
            </a:r>
            <a:endParaRPr sz="2800" dirty="0"/>
          </a:p>
        </p:txBody>
      </p:sp>
      <p:sp>
        <p:nvSpPr>
          <p:cNvPr id="88" name="Google Shape;88;p1"/>
          <p:cNvSpPr/>
          <p:nvPr/>
        </p:nvSpPr>
        <p:spPr>
          <a:xfrm>
            <a:off x="330995" y="2075498"/>
            <a:ext cx="11530009" cy="12797541"/>
          </a:xfrm>
          <a:prstGeom prst="rect">
            <a:avLst/>
          </a:prstGeom>
          <a:noFill/>
          <a:ln w="101600" cap="flat" cmpd="dbl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89663" y="2244010"/>
            <a:ext cx="11212672" cy="1265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★別冊付録　毎日おいしい、パンレシピ</a:t>
            </a:r>
            <a:endParaRPr lang="en-US" altLang="ja-JP" sz="2400" b="1" dirty="0">
              <a:latin typeface="游ゴシック" panose="020B0400000000000000" pitchFamily="50" charset="-128"/>
              <a:ea typeface="游ゴシック" panose="020B0400000000000000" pitchFamily="50" charset="-128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過去のパン企画で人気が高かったレシピを再編集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トースト＆サンドイッチをメインにパンのお取り寄せ情報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ja-JP" sz="2400" b="1" dirty="0">
              <a:latin typeface="游ゴシック" panose="020B0400000000000000" pitchFamily="50" charset="-128"/>
              <a:ea typeface="游ゴシック" panose="020B0400000000000000" pitchFamily="50" charset="-128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●この人に聞きたい</a:t>
            </a:r>
            <a:r>
              <a:rPr lang="ja-JP" altLang="en-US" sz="2400" b="1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：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江口のり子さん</a:t>
            </a:r>
            <a:r>
              <a:rPr lang="ja-JP" altLang="en-US" sz="2400" b="1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、草彅剛さん、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中川大志</a:t>
            </a:r>
            <a:r>
              <a:rPr lang="ja-JP" altLang="en-US" sz="2400" b="1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さん（予定）</a:t>
            </a:r>
            <a:endParaRPr lang="en-US" altLang="ja-JP" sz="1800" kern="0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ja-JP" altLang="en-US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●大</a:t>
            </a:r>
            <a:r>
              <a:rPr lang="ja-JP" altLang="en-US" sz="2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特集：</a:t>
            </a:r>
            <a:r>
              <a:rPr lang="ja-JP" altLang="en-US" sz="18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ちょっとした工夫でした。</a:t>
            </a:r>
            <a:r>
              <a:rPr lang="ja-JP" altLang="en-US" sz="2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  <a:sym typeface="Calibri"/>
              </a:rPr>
              <a:t>「目指したいのは、モノがあっても心地いい家」</a:t>
            </a:r>
            <a:endParaRPr lang="ja-JP" altLang="ja-JP" sz="24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ct val="115000"/>
              </a:lnSpc>
              <a:tabLst>
                <a:tab pos="2250440" algn="l"/>
              </a:tabLst>
            </a:pPr>
            <a:r>
              <a:rPr lang="ja-JP" altLang="en-US" sz="1800" kern="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①実例取材　モノがあっても暮らしやすい家、モノがあっても統一感がある、モノを上手に飾っている</a:t>
            </a: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、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lvl="0" algn="l">
              <a:lnSpc>
                <a:spcPct val="115000"/>
              </a:lnSpc>
              <a:tabLst>
                <a:tab pos="2250440" algn="l"/>
              </a:tabLst>
            </a:pPr>
            <a:r>
              <a:rPr lang="ja-JP" altLang="en-US" sz="1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「人を呼べる」工夫があるなど居心地のいい家の実例を拝見</a:t>
            </a:r>
            <a:endParaRPr lang="ja-JP" altLang="ja-JP" sz="18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lvl="0" algn="l">
              <a:lnSpc>
                <a:spcPct val="115000"/>
              </a:lnSpc>
              <a:tabLst>
                <a:tab pos="2250440" algn="l"/>
              </a:tabLst>
            </a:pPr>
            <a:r>
              <a:rPr lang="ja-JP" altLang="en-US" sz="1800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②</a:t>
            </a: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何を残して、どうしまう？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lvl="0" algn="l">
              <a:lnSpc>
                <a:spcPct val="115000"/>
              </a:lnSpc>
              <a:tabLst>
                <a:tab pos="2250440" algn="l"/>
              </a:tabLst>
            </a:pPr>
            <a:r>
              <a:rPr lang="ja-JP" altLang="en-US" sz="1800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　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モノはあっても見た目すっきり片づけ＆収納テク</a:t>
            </a:r>
            <a:endParaRPr lang="ja-JP" altLang="ja-JP" sz="2400" b="1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lvl="0" algn="l">
              <a:lnSpc>
                <a:spcPct val="115000"/>
              </a:lnSpc>
              <a:tabLst>
                <a:tab pos="2250440" algn="l"/>
              </a:tabLst>
            </a:pPr>
            <a:r>
              <a:rPr lang="ja-JP" altLang="en-US" sz="1800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③</a:t>
            </a:r>
            <a:r>
              <a:rPr lang="en-US" altLang="ja-JP" sz="1800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 </a:t>
            </a: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捨てる事がストレスになっていませんか？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lvl="0" algn="l">
              <a:lnSpc>
                <a:spcPct val="115000"/>
              </a:lnSpc>
              <a:tabLst>
                <a:tab pos="2250440" algn="l"/>
              </a:tabLst>
            </a:pPr>
            <a:r>
              <a:rPr lang="ja-JP" altLang="en-US" sz="2400" b="1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「捨ててすっきり」</a:t>
            </a:r>
            <a:r>
              <a:rPr lang="en-US" altLang="ja-JP" sz="2400" b="1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VS</a:t>
            </a:r>
            <a:r>
              <a:rPr lang="ja-JP" altLang="en-US" sz="2400" b="1" kern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「捨てずにすっきり」私の場合</a:t>
            </a:r>
            <a:endParaRPr lang="en-US" altLang="ja-JP"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>
              <a:lnSpc>
                <a:spcPct val="115000"/>
              </a:lnSpc>
            </a:pPr>
            <a:r>
              <a:rPr lang="ja-JP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　　</a:t>
            </a:r>
            <a:r>
              <a:rPr lang="ja-JP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　　　　　　　　　　　　　　　　　　　　　　　　　</a:t>
            </a:r>
            <a:r>
              <a:rPr lang="ja-JP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　　　　　　　　　　　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●特集②</a:t>
            </a:r>
            <a:r>
              <a:rPr lang="ja-JP" sz="2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：</a:t>
            </a:r>
            <a:r>
              <a:rPr lang="ja-JP" altLang="en-US" sz="18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何歳からでもできる！</a:t>
            </a:r>
            <a:r>
              <a:rPr lang="ja-JP" altLang="en-US" sz="18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　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一生歩ける体の作り方</a:t>
            </a:r>
            <a:endParaRPr sz="2400" b="1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①</a:t>
            </a:r>
            <a:r>
              <a:rPr lang="ja-JP" altLang="en-US" sz="18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若々しい人は何している？「私の体づくり、毎日習慣」</a:t>
            </a:r>
            <a:endParaRPr lang="en-US" altLang="ja-JP" sz="1800" b="1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②心にも効く！ポジティブウォーキング</a:t>
            </a:r>
            <a:endParaRPr lang="en-US" altLang="ja-JP" sz="1800" b="1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　</a:t>
            </a:r>
            <a:r>
              <a:rPr lang="ja-JP" altLang="en-US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ウォーキングインストラクターでエステティシャン、美しき６１歳の奥田詠子さんに教えていただく</a:t>
            </a:r>
            <a:endParaRPr lang="en-US" altLang="ja-JP" sz="18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③「ちょいトレ」で筋肉を育てる</a:t>
            </a:r>
            <a:endParaRPr lang="en-US" altLang="ja-JP" sz="1800" b="1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　中野ジェームズ修一さんの「寝たきりにならない体の使い方」を参考に。椅子に座る、靴下をはく、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　荷物を持つなど、運動が嫌いな人でも日常の動作を変えるだけで筋肉を増やす提案。</a:t>
            </a:r>
            <a:endParaRPr lang="en-US" altLang="ja-JP" sz="18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④一生歩くためには何食べる？筋肉貯金のための食事法</a:t>
            </a:r>
            <a:endParaRPr lang="en-US" altLang="ja-JP" sz="1800" b="1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●旅</a:t>
            </a:r>
            <a:r>
              <a:rPr lang="ja-JP" sz="2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：</a:t>
            </a:r>
            <a:r>
              <a:rPr lang="ja-JP" altLang="en-US" sz="18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気高く、可憐に咲き誇る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 </a:t>
            </a:r>
            <a:r>
              <a:rPr lang="ja-JP" altLang="en-US" sz="2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春のバラ魅せられて</a:t>
            </a:r>
            <a:endParaRPr sz="180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ja-JP" altLang="en-US" sz="180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  春のバラを堪能できるスポットを紹介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●美容</a:t>
            </a:r>
            <a:r>
              <a:rPr lang="ja-JP" sz="2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：</a:t>
            </a:r>
            <a:r>
              <a:rPr lang="ja-JP" altLang="en-US" sz="2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５歳若返る！アイラインレッスン</a:t>
            </a:r>
            <a:endParaRPr lang="en-US" altLang="ja-JP" sz="2400" b="1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ja-JP" altLang="en-US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  まぶたがたれる、目の下がたるむ、目じりにシワができる</a:t>
            </a:r>
            <a:r>
              <a:rPr lang="en-US" altLang="ja-JP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……</a:t>
            </a:r>
            <a:r>
              <a:rPr lang="ja-JP" altLang="en-US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悩みの多いゆうゆう世代の目のまわり。</a:t>
            </a:r>
            <a:endParaRPr lang="en-US" altLang="ja-JP" sz="18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  </a:t>
            </a:r>
            <a:r>
              <a:rPr lang="ja-JP" altLang="en-US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目力をアップさせるアイラインの効果的な引き方は？</a:t>
            </a:r>
            <a:r>
              <a:rPr lang="en-US" altLang="ja-JP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EGAO</a:t>
            </a:r>
            <a:r>
              <a:rPr lang="ja-JP" altLang="en-US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美容室の船津有史さんに教えてもらう</a:t>
            </a:r>
            <a:endParaRPr sz="18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●読み物</a:t>
            </a:r>
            <a:r>
              <a:rPr lang="ja-JP" sz="2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：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６０歳からは、無理せず長く働きたい！</a:t>
            </a:r>
            <a:endParaRPr lang="ja-JP" altLang="ja-JP" sz="24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ja-JP" altLang="en-US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  体を動かすので健康によく、頭を使うのでボケ防止になり、社会との接点もできるなど、</a:t>
            </a:r>
            <a:endParaRPr lang="en-US" altLang="ja-JP" sz="18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-US" altLang="ja-JP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  </a:t>
            </a:r>
            <a:r>
              <a:rPr lang="ja-JP" altLang="en-US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シニア世代</a:t>
            </a: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にとっての労働は、お金を稼ぐ以外にもメリットが多い。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r>
              <a:rPr lang="en-US" altLang="ja-JP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  </a:t>
            </a: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では、６０代以降におすすめの仕事とは？</a:t>
            </a:r>
            <a:r>
              <a:rPr lang="ja-JP" altLang="en-US" sz="18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働いている人の実例と仕事探し方を紹介</a:t>
            </a:r>
            <a:endParaRPr sz="18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●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健康</a:t>
            </a:r>
            <a:r>
              <a:rPr lang="ja-JP" altLang="en-US" sz="2400" b="1" i="0" u="none" strike="noStrike" cap="none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：</a:t>
            </a:r>
            <a:r>
              <a:rPr lang="ja-JP" altLang="en-US" sz="1800" b="1" i="0" u="none" strike="noStrike" cap="none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知っておきたい、</a:t>
            </a:r>
            <a:r>
              <a:rPr lang="ja-JP" altLang="en-US" sz="2400" b="1" i="0" u="none" strike="noStrike" cap="none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甲状腺の病気</a:t>
            </a:r>
            <a:endParaRPr lang="en-US" altLang="ja-JP" sz="2400" b="1" i="0" u="none" strike="noStrike" cap="none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  男性よりも、女性の方がかかりやすい、甲状腺の病気。バセドウ病や橋本病など、甲状腺ホルモンの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  分泌量異常の病気を中心に症状や治療法、罹患後の生活についてなど、気になる事を専門家に聞く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A407ED45-D5A4-16CE-FB90-0EF4C8EF9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80" r="976" b="3855"/>
          <a:stretch/>
        </p:blipFill>
        <p:spPr>
          <a:xfrm rot="15282988">
            <a:off x="8362309" y="632408"/>
            <a:ext cx="1980980" cy="1504944"/>
          </a:xfrm>
          <a:prstGeom prst="rect">
            <a:avLst/>
          </a:prstGeom>
        </p:spPr>
      </p:pic>
      <p:pic>
        <p:nvPicPr>
          <p:cNvPr id="4" name="図 3" descr="カレンダー, QR コード&#10;&#10;自動的に生成された説明">
            <a:extLst>
              <a:ext uri="{FF2B5EF4-FFF2-40B4-BE49-F238E27FC236}">
                <a16:creationId xmlns:a16="http://schemas.microsoft.com/office/drawing/2014/main" id="{ED816F64-D588-F813-1A90-408BD395B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63" r="8932" b="18946"/>
          <a:stretch/>
        </p:blipFill>
        <p:spPr>
          <a:xfrm rot="17003616">
            <a:off x="9908888" y="645703"/>
            <a:ext cx="2265808" cy="16677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543</Words>
  <Application>Microsoft Office PowerPoint</Application>
  <PresentationFormat>ユーザー設定</PresentationFormat>
  <Paragraphs>41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北嶋 亮太</dc:creator>
  <cp:lastModifiedBy>内之倉 まゆみ</cp:lastModifiedBy>
  <cp:revision>22</cp:revision>
  <cp:lastPrinted>2024-01-18T06:24:10Z</cp:lastPrinted>
  <dcterms:created xsi:type="dcterms:W3CDTF">2019-06-12T08:27:36Z</dcterms:created>
  <dcterms:modified xsi:type="dcterms:W3CDTF">2024-01-19T04:27:21Z</dcterms:modified>
</cp:coreProperties>
</file>