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16256000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37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786">
          <p15:clr>
            <a:srgbClr val="A4A3A4"/>
          </p15:clr>
        </p15:guide>
        <p15:guide id="4" orient="horz" pos="9225">
          <p15:clr>
            <a:srgbClr val="A4A3A4"/>
          </p15:clr>
        </p15:guide>
        <p15:guide id="5" orient="horz" pos="9656">
          <p15:clr>
            <a:srgbClr val="A4A3A4"/>
          </p15:clr>
        </p15:guide>
        <p15:guide id="6" pos="7491">
          <p15:clr>
            <a:srgbClr val="A4A3A4"/>
          </p15:clr>
        </p15:guide>
        <p15:guide id="7" pos="166">
          <p15:clr>
            <a:srgbClr val="A4A3A4"/>
          </p15:clr>
        </p15:guide>
        <p15:guide id="8" pos="7287">
          <p15:clr>
            <a:srgbClr val="A4A3A4"/>
          </p15:clr>
        </p15:guide>
        <p15:guide id="9" pos="393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ZZSoR2TeLebkPLuMcyVxxcNzC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32" y="32"/>
      </p:cViewPr>
      <p:guideLst>
        <p:guide orient="horz" pos="1537"/>
        <p:guide pos="3840"/>
        <p:guide orient="horz" pos="1786"/>
        <p:guide orient="horz" pos="9225"/>
        <p:guide orient="horz" pos="9656"/>
        <p:guide pos="7491"/>
        <p:guide pos="166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68350"/>
            <a:ext cx="28765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0" y="4861428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0" tIns="91390" rIns="91390" bIns="9139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10400" y="4861428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0" tIns="91390" rIns="91390" bIns="913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938859" y="4226749"/>
            <a:ext cx="1031428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3151246" y="6439136"/>
            <a:ext cx="1377620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2182754" y="3886436"/>
            <a:ext cx="1377620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4327407"/>
            <a:ext cx="5181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4327407"/>
            <a:ext cx="5181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9" y="5937956"/>
            <a:ext cx="5157787" cy="873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1" y="3984979"/>
            <a:ext cx="5183188" cy="195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1" y="5937956"/>
            <a:ext cx="5183188" cy="873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2340567"/>
            <a:ext cx="6172200" cy="1155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2pPr>
            <a:lvl3pPr marL="1371600" lvl="2" indent="-431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4pPr>
            <a:lvl5pPr marL="2286000" lvl="4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5pPr>
            <a:lvl6pPr marL="2743200" lvl="5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4876800"/>
            <a:ext cx="3932237" cy="903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2340567"/>
            <a:ext cx="6172200" cy="11552296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4876800"/>
            <a:ext cx="3932237" cy="903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6564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30866" y="14917212"/>
            <a:ext cx="11530009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※企画は一部変更する場合があります。予めご了承くださ</a:t>
            </a:r>
            <a:r>
              <a:rPr lang="ja-JP" altLang="en-US" sz="1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い</a:t>
            </a:r>
            <a:endParaRPr sz="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株式会社主婦の友社 メディア営業部 TEL03-5280-7510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　</a:t>
            </a:r>
            <a:r>
              <a:rPr lang="ja-JP" sz="1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http://maturist.jp/stories/1050</a:t>
            </a:r>
            <a:endParaRPr sz="18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7890" y="242538"/>
            <a:ext cx="3867719" cy="137600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445300" y="388620"/>
            <a:ext cx="3158959" cy="147625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ja-JP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５０代から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ja-JP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私が主役!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25935" y="1579297"/>
            <a:ext cx="115299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２０２４年</a:t>
            </a:r>
            <a:r>
              <a:rPr lang="ja-JP" sz="28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７</a:t>
            </a:r>
            <a:r>
              <a:rPr lang="ja-JP" sz="2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月号（</a:t>
            </a:r>
            <a:r>
              <a:rPr lang="ja-JP" sz="28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６</a:t>
            </a:r>
            <a:r>
              <a:rPr lang="ja-JP" sz="2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月１日発売）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489675" y="2347302"/>
            <a:ext cx="11371200" cy="12569909"/>
          </a:xfrm>
          <a:prstGeom prst="rect">
            <a:avLst/>
          </a:prstGeom>
          <a:noFill/>
          <a:ln w="101600" cap="flat" cmpd="dbl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84355" y="2460561"/>
            <a:ext cx="11445313" cy="1355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sz="2400" b="1" dirty="0">
                <a:solidFill>
                  <a:schemeClr val="bg1"/>
                </a:solidFill>
                <a:highlight>
                  <a:srgbClr val="000000"/>
                </a:highlight>
              </a:rPr>
              <a:t>夏の特大号</a:t>
            </a:r>
            <a:r>
              <a:rPr lang="ja-JP" altLang="en-US" sz="2400" b="1" dirty="0">
                <a:solidFill>
                  <a:schemeClr val="tx1"/>
                </a:solidFill>
              </a:rPr>
              <a:t>・・・とじ込み付録２０</a:t>
            </a:r>
            <a:r>
              <a:rPr lang="en-US" altLang="ja-JP" sz="2400" b="1" dirty="0">
                <a:solidFill>
                  <a:schemeClr val="tx1"/>
                </a:solidFill>
              </a:rPr>
              <a:t>P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dirty="0"/>
              <a:t>書き文字で大人女性の品格をアップ　</a:t>
            </a:r>
            <a:r>
              <a:rPr lang="ja-JP" altLang="en-US" sz="18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～</a:t>
            </a:r>
            <a:r>
              <a:rPr lang="ja-JP" altLang="en-US" sz="2400" b="1" i="1" dirty="0">
                <a:latin typeface="HGP明朝E" panose="02020900000000000000" pitchFamily="18" charset="-128"/>
                <a:ea typeface="HGP明朝E" panose="02020900000000000000" pitchFamily="18" charset="-128"/>
              </a:rPr>
              <a:t>美文字レッスン帳～</a:t>
            </a:r>
            <a:endParaRPr sz="2400" b="0" i="1" u="none" strike="noStrike" cap="none" dirty="0">
              <a:solidFill>
                <a:srgbClr val="000000"/>
              </a:solidFill>
              <a:latin typeface="HGP明朝E" panose="02020900000000000000" pitchFamily="18" charset="-128"/>
              <a:ea typeface="HGP明朝E" panose="02020900000000000000" pitchFamily="18" charset="-128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/>
              <a:t>　お礼状や一筆箋、祝儀袋の表書き、芳名帳など、さまざまなシーンで見られる書き文字。</a:t>
            </a:r>
            <a:endParaRPr lang="en-US" altLang="ja-JP" sz="16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手書きをする機会が少なくなった今こそ、大人女性の品格をアップする「美文字」を取得したい。</a:t>
            </a:r>
            <a:endParaRPr lang="en-US" altLang="ja-JP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en-US" altLang="ja-JP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『</a:t>
            </a: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だれでも美文字</a:t>
            </a:r>
            <a:r>
              <a:rPr lang="en-US" altLang="ja-JP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』</a:t>
            </a: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の</a:t>
            </a:r>
            <a:r>
              <a:rPr lang="en-US" altLang="ja-JP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shunpu</a:t>
            </a: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さん、</a:t>
            </a:r>
            <a:r>
              <a:rPr lang="en-US" altLang="ja-JP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『</a:t>
            </a: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日本一きれいな字が書けて教養も身につく美文字お稽古ノート</a:t>
            </a:r>
            <a:r>
              <a:rPr lang="en-US" altLang="ja-JP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』</a:t>
            </a: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の</a:t>
            </a:r>
            <a:endParaRPr lang="en-US" altLang="ja-JP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/>
              <a:t>　青山浩之さんを監修予定。</a:t>
            </a:r>
            <a:endParaRPr lang="en-US" altLang="ja-JP" sz="8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r>
              <a:rPr lang="ja-JP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　　　　　　　　　　　　　　　　　　　　　　</a:t>
            </a:r>
            <a:r>
              <a:rPr lang="ja-JP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　　　　　　　　　　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ja-JP" altLang="en-US" sz="2400" dirty="0"/>
              <a:t>この人に聞きたい・・</a:t>
            </a:r>
            <a:endParaRPr lang="en-US" altLang="ja-JP" sz="24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dirty="0"/>
              <a:t>　</a:t>
            </a:r>
            <a:r>
              <a:rPr lang="ja-JP" altLang="en-US" sz="1800" dirty="0"/>
              <a:t>稲垣吾郎さん、井上芳雄さん、望月風斗さん、大泉洋さん、吉田鋼太郎さん（候補）</a:t>
            </a:r>
            <a:endParaRPr lang="en-US" altLang="ja-JP" sz="18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ja-JP" alt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特集①</a:t>
            </a:r>
            <a:r>
              <a:rPr lang="ja-JP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ja-JP" alt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衣・食・住を見直してもっと快適に</a:t>
            </a:r>
            <a:r>
              <a:rPr lang="ja-JP" alt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「自分サイズ」で暮らそう！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子供の独立、夫の定年など、ライフスタイルが変わるゆうゆう世代。</a:t>
            </a:r>
            <a:endParaRPr lang="en-US" altLang="ja-JP" sz="16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　どうしたら、身の丈に合った</a:t>
            </a:r>
            <a:r>
              <a:rPr lang="ja-JP" altLang="en-US" sz="1600" dirty="0">
                <a:latin typeface="+mn-lt"/>
                <a:ea typeface="Calibri"/>
                <a:cs typeface="Calibri"/>
                <a:sym typeface="Calibri"/>
              </a:rPr>
              <a:t>「自分サイズ」の暮らしにチェンジできる？身近な的から考える。</a:t>
            </a:r>
            <a:endParaRPr lang="en-US" altLang="ja-JP" sz="1600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①実例「私の自分サイズの暮らし」　家族人数の変更を機にリフォームに着手。</a:t>
            </a:r>
            <a:endParaRPr lang="en-US" altLang="ja-JP" sz="16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altLang="en-US" sz="1600" dirty="0">
                <a:latin typeface="+mn-lt"/>
                <a:ea typeface="Calibri"/>
                <a:cs typeface="Calibri"/>
                <a:sym typeface="Calibri"/>
              </a:rPr>
              <a:t>②「今とこれから」で選ぶ、着る服、着ない服の選別</a:t>
            </a:r>
            <a:endParaRPr lang="en-US" altLang="ja-JP" sz="1600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　横森美奈子さん、古堅純子さんがゆうゆうモデルのクローゼットを整理。</a:t>
            </a:r>
            <a:endParaRPr lang="en-US" altLang="ja-JP" sz="16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altLang="en-US" sz="1600" dirty="0">
                <a:latin typeface="+mn-lt"/>
                <a:ea typeface="Calibri"/>
                <a:cs typeface="Calibri"/>
                <a:sym typeface="Calibri"/>
              </a:rPr>
              <a:t>③週２の買い物で「食品ロス」を出さない工夫</a:t>
            </a:r>
            <a:endParaRPr lang="en-US" altLang="ja-JP" sz="1600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　島本美由紀さんなど料理研究家にムダの出ない買い物、保存の知恵等を教わる。</a:t>
            </a:r>
            <a:endParaRPr lang="en-US" altLang="ja-JP" sz="16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●</a:t>
            </a:r>
            <a:r>
              <a:rPr lang="ja-JP" altLang="en-US" sz="2400" b="1" dirty="0">
                <a:latin typeface="+mn-lt"/>
              </a:rPr>
              <a:t>特集②</a:t>
            </a:r>
            <a:r>
              <a:rPr lang="ja-JP" sz="2400" b="1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：</a:t>
            </a:r>
            <a:r>
              <a:rPr lang="ja-JP" altLang="en-US" sz="1600" b="1" dirty="0">
                <a:latin typeface="+mn-lt"/>
              </a:rPr>
              <a:t>幸福が続く人、続かない人の違いは？</a:t>
            </a:r>
            <a:r>
              <a:rPr lang="ja-JP" altLang="en-US" sz="2400" b="1" dirty="0">
                <a:latin typeface="+mn-lt"/>
              </a:rPr>
              <a:t>６０歳からの人生を上向きにするヒント</a:t>
            </a:r>
            <a:endParaRPr sz="2400" b="1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>
                <a:latin typeface="+mn-lt"/>
              </a:rPr>
              <a:t>　孤独や衰えを感じ、下降線をたどりがちな６０歳以降の人生を上向きに変えるヒント</a:t>
            </a:r>
            <a:endParaRPr lang="en-US" altLang="ja-JP" sz="1600" dirty="0">
              <a:latin typeface="+mn-l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①人生、６０歳からが楽しい！</a:t>
            </a:r>
            <a:endParaRPr lang="en-US" altLang="ja-JP" sz="1600" b="0" dirty="0">
              <a:latin typeface="+mn-l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　</a:t>
            </a: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年齢を重ねてますますチャレンジ</a:t>
            </a:r>
            <a:r>
              <a:rPr lang="ja-JP" altLang="en-US" sz="1600" dirty="0">
                <a:latin typeface="+mn-lt"/>
              </a:rPr>
              <a:t>精神旺盛に、楽しく生きている</a:t>
            </a: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著名人にインタビュー</a:t>
            </a:r>
            <a:endParaRPr lang="en-US" altLang="ja-JP" sz="16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>
                <a:latin typeface="+mn-lt"/>
              </a:rPr>
              <a:t>②人生が上向きになる人ならない人の違いとは？</a:t>
            </a:r>
            <a:endParaRPr lang="en-US" altLang="ja-JP" sz="1600" dirty="0">
              <a:latin typeface="+mn-l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600" dirty="0">
                <a:latin typeface="+mn-lt"/>
              </a:rPr>
              <a:t>『</a:t>
            </a:r>
            <a:r>
              <a:rPr lang="ja-JP" altLang="en-US" sz="1600" dirty="0">
                <a:latin typeface="+mn-lt"/>
              </a:rPr>
              <a:t>６０歳から幸福が続く人の共通点</a:t>
            </a:r>
            <a:r>
              <a:rPr lang="en-US" altLang="ja-JP" sz="1600" dirty="0">
                <a:latin typeface="+mn-lt"/>
              </a:rPr>
              <a:t>』</a:t>
            </a:r>
            <a:r>
              <a:rPr lang="ja-JP" altLang="en-US" sz="1600" dirty="0">
                <a:latin typeface="+mn-lt"/>
              </a:rPr>
              <a:t>の著者　前野隆司先生等に取材予定</a:t>
            </a:r>
            <a:endParaRPr lang="en-US" altLang="ja-JP" sz="1600" dirty="0">
              <a:latin typeface="+mn-l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③「老い」への不安を手放す放送　　福厳寺の大愚和尚に取材</a:t>
            </a:r>
            <a:endParaRPr lang="en-US" altLang="ja-JP" sz="16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>
                <a:latin typeface="+mn-lt"/>
              </a:rPr>
              <a:t>④運を味方につけて６０代以降を楽しく生きる</a:t>
            </a:r>
            <a:endParaRPr lang="en-US" altLang="ja-JP" sz="1600" dirty="0">
              <a:latin typeface="+mn-l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　こまめに喚起して空気を入れ替える、木や水や花のあるところを散歩するなど、</a:t>
            </a:r>
            <a:endParaRPr lang="en-US" altLang="ja-JP" sz="16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>
                <a:latin typeface="+mn-lt"/>
              </a:rPr>
              <a:t>　</a:t>
            </a: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誰にもできて、やってみようを思わせる開運アドバイス</a:t>
            </a:r>
            <a:r>
              <a:rPr lang="ja-JP" altLang="en-US" sz="1600" dirty="0">
                <a:latin typeface="+mn-lt"/>
              </a:rPr>
              <a:t>をアズ直子さんに取材</a:t>
            </a:r>
            <a:endParaRPr lang="en-US" altLang="ja-JP" sz="1600" dirty="0">
              <a:latin typeface="+mn-l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ja-JP" altLang="en-US" sz="2400" b="1" dirty="0"/>
              <a:t>旅</a:t>
            </a:r>
            <a:r>
              <a:rPr lang="ja-JP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ja-JP" altLang="en-US" sz="2400" b="1" dirty="0"/>
              <a:t>北海道、大自然と出会う旅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/>
              <a:t>　エリア別に、北海道の魅力を紹介　花の絶景　野趣あふれる温泉　グルメなど・・・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ja-JP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料理：</a:t>
            </a:r>
            <a:r>
              <a:rPr lang="ja-JP" alt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疲れ知らずの「酢レシピ」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altLang="en-US" sz="1600" dirty="0"/>
              <a:t>　食欲が落ちるこの季節、さっぱり食べられて元気の出る「お酢レシピ」を提案。</a:t>
            </a:r>
            <a:endParaRPr lang="en-US" altLang="ja-JP" sz="1600" dirty="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美容：</a:t>
            </a: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夏のエチケット美容</a:t>
            </a: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「おばさん臭」対策できていますか？</a:t>
            </a:r>
            <a:endParaRPr lang="en-US" altLang="ja-JP" sz="2400" b="1" dirty="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ja-JP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　夏の汗とニオイ対策、ムダ毛対策、夏を快適に過ごす快適インナー情報も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ja-JP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暮らし：</a:t>
            </a:r>
            <a:r>
              <a:rPr lang="ja-JP" alt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防犯＆悪質商法対策、大丈夫！？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altLang="en-US" sz="1600" dirty="0"/>
              <a:t>　詐欺、空き巣、悪質商法・・・狙われているのはあなた！対策法を専門家から指導いただく。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buSzPts val="1800"/>
            </a:pPr>
            <a:r>
              <a:rPr lang="ja-JP" alt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ja-JP" altLang="en-US" sz="2400" b="1" dirty="0"/>
              <a:t>読み物：親の認知症が不安なときにすぐすること</a:t>
            </a:r>
            <a:endParaRPr lang="en-US" altLang="ja-JP" sz="2400" b="1" dirty="0"/>
          </a:p>
          <a:p>
            <a:pPr>
              <a:lnSpc>
                <a:spcPct val="115000"/>
              </a:lnSpc>
              <a:buSzPts val="1800"/>
            </a:pPr>
            <a:r>
              <a:rPr lang="ja-JP" altLang="en-US" sz="1600" dirty="0"/>
              <a:t>　杉山孝博先生の書籍を中心に、関心度が高い記事を取り上げる。</a:t>
            </a:r>
            <a:endParaRPr lang="ja-JP" altLang="en-US" sz="16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 descr="テキスト, QR コード, ホワイトボード&#10;&#10;自動的に生成された説明"/>
          <p:cNvPicPr preferRelativeResize="0"/>
          <p:nvPr/>
        </p:nvPicPr>
        <p:blipFill rotWithShape="1">
          <a:blip r:embed="rId4">
            <a:alphaModFix/>
          </a:blip>
          <a:srcRect l="10576" r="12182" b="18006"/>
          <a:stretch/>
        </p:blipFill>
        <p:spPr>
          <a:xfrm rot="16200000">
            <a:off x="9066839" y="518131"/>
            <a:ext cx="3000506" cy="2377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663</Words>
  <Application>Microsoft Office PowerPoint</Application>
  <PresentationFormat>ユーザー設定</PresentationFormat>
  <Paragraphs>47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HGP明朝E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北嶋 亮太</dc:creator>
  <cp:lastModifiedBy>内之倉 まゆみ</cp:lastModifiedBy>
  <cp:revision>4</cp:revision>
  <cp:lastPrinted>2024-02-20T02:36:26Z</cp:lastPrinted>
  <dcterms:created xsi:type="dcterms:W3CDTF">2019-06-12T08:27:36Z</dcterms:created>
  <dcterms:modified xsi:type="dcterms:W3CDTF">2024-02-22T07:58:52Z</dcterms:modified>
</cp:coreProperties>
</file>