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4"/>
  </p:notesMasterIdLst>
  <p:sldIdLst>
    <p:sldId id="256" r:id="rId2"/>
    <p:sldId id="257" r:id="rId3"/>
  </p:sldIdLst>
  <p:sldSz cx="9906000" cy="6858000" type="A4"/>
  <p:notesSz cx="7104063" cy="10234613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6600"/>
    <a:srgbClr val="FF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47" autoAdjust="0"/>
    <p:restoredTop sz="94087" autoAdjust="0"/>
  </p:normalViewPr>
  <p:slideViewPr>
    <p:cSldViewPr snapToGrid="0">
      <p:cViewPr varScale="1">
        <p:scale>
          <a:sx n="74" d="100"/>
          <a:sy n="74" d="100"/>
        </p:scale>
        <p:origin x="904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5" y="5"/>
            <a:ext cx="3078427" cy="513508"/>
          </a:xfrm>
          <a:prstGeom prst="rect">
            <a:avLst/>
          </a:prstGeom>
        </p:spPr>
        <p:txBody>
          <a:bodyPr vert="horz" lIns="94636" tIns="47318" rIns="94636" bIns="47318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4023996" y="5"/>
            <a:ext cx="3078427" cy="513508"/>
          </a:xfrm>
          <a:prstGeom prst="rect">
            <a:avLst/>
          </a:prstGeom>
        </p:spPr>
        <p:txBody>
          <a:bodyPr vert="horz" lIns="94636" tIns="47318" rIns="94636" bIns="47318" rtlCol="0"/>
          <a:lstStyle>
            <a:lvl1pPr algn="r">
              <a:defRPr sz="1200"/>
            </a:lvl1pPr>
          </a:lstStyle>
          <a:p>
            <a:fld id="{4B5BA673-5315-47F0-8EDA-E67277721B2E}" type="datetimeFigureOut">
              <a:rPr kumimoji="1" lang="ja-JP" altLang="en-US" smtClean="0"/>
              <a:t>2024/5/13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057275" y="1279525"/>
            <a:ext cx="4989513" cy="34544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4636" tIns="47318" rIns="94636" bIns="47318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710407" y="4925412"/>
            <a:ext cx="5683250" cy="4029879"/>
          </a:xfrm>
          <a:prstGeom prst="rect">
            <a:avLst/>
          </a:prstGeom>
        </p:spPr>
        <p:txBody>
          <a:bodyPr vert="horz" lIns="94636" tIns="47318" rIns="94636" bIns="47318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5" y="9721107"/>
            <a:ext cx="3078427" cy="513507"/>
          </a:xfrm>
          <a:prstGeom prst="rect">
            <a:avLst/>
          </a:prstGeom>
        </p:spPr>
        <p:txBody>
          <a:bodyPr vert="horz" lIns="94636" tIns="47318" rIns="94636" bIns="47318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4023996" y="9721107"/>
            <a:ext cx="3078427" cy="513507"/>
          </a:xfrm>
          <a:prstGeom prst="rect">
            <a:avLst/>
          </a:prstGeom>
        </p:spPr>
        <p:txBody>
          <a:bodyPr vert="horz" lIns="94636" tIns="47318" rIns="94636" bIns="47318" rtlCol="0" anchor="b"/>
          <a:lstStyle>
            <a:lvl1pPr algn="r">
              <a:defRPr sz="1200"/>
            </a:lvl1pPr>
          </a:lstStyle>
          <a:p>
            <a:fld id="{07D5BFDC-79CC-48B4-B944-E8F405C205D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500095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D5BFDC-79CC-48B4-B944-E8F405C205DD}" type="slidenum">
              <a:rPr kumimoji="1" lang="ja-JP" altLang="en-US" smtClean="0"/>
              <a:t>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249546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1122363"/>
            <a:ext cx="84201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38250" y="3602038"/>
            <a:ext cx="74295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B7BACE-784E-436D-8805-0E125D447DA1}" type="datetimeFigureOut">
              <a:rPr kumimoji="1" lang="ja-JP" altLang="en-US" smtClean="0"/>
              <a:t>2024/5/13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8BA650-F2AB-4AFA-AF86-3738A689857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026678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B7BACE-784E-436D-8805-0E125D447DA1}" type="datetimeFigureOut">
              <a:rPr kumimoji="1" lang="ja-JP" altLang="en-US" smtClean="0"/>
              <a:t>2024/5/13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8BA650-F2AB-4AFA-AF86-3738A689857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905115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88982" y="365125"/>
            <a:ext cx="2135981" cy="5811838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1038" y="365125"/>
            <a:ext cx="6284119" cy="5811838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B7BACE-784E-436D-8805-0E125D447DA1}" type="datetimeFigureOut">
              <a:rPr kumimoji="1" lang="ja-JP" altLang="en-US" smtClean="0"/>
              <a:t>2024/5/13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8BA650-F2AB-4AFA-AF86-3738A689857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955112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B7BACE-784E-436D-8805-0E125D447DA1}" type="datetimeFigureOut">
              <a:rPr kumimoji="1" lang="ja-JP" altLang="en-US" smtClean="0"/>
              <a:t>2024/5/13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8BA650-F2AB-4AFA-AF86-3738A689857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529108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5879" y="1709740"/>
            <a:ext cx="8543925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879" y="4589465"/>
            <a:ext cx="8543925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B7BACE-784E-436D-8805-0E125D447DA1}" type="datetimeFigureOut">
              <a:rPr kumimoji="1" lang="ja-JP" altLang="en-US" smtClean="0"/>
              <a:t>2024/5/13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8BA650-F2AB-4AFA-AF86-3738A689857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273302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1038" y="1825625"/>
            <a:ext cx="421005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14913" y="1825625"/>
            <a:ext cx="421005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B7BACE-784E-436D-8805-0E125D447DA1}" type="datetimeFigureOut">
              <a:rPr kumimoji="1" lang="ja-JP" altLang="en-US" smtClean="0"/>
              <a:t>2024/5/13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8BA650-F2AB-4AFA-AF86-3738A689857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620902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365127"/>
            <a:ext cx="8543925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2329" y="1681163"/>
            <a:ext cx="4190702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2329" y="2505075"/>
            <a:ext cx="4190702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4913" y="1681163"/>
            <a:ext cx="4211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14913" y="2505075"/>
            <a:ext cx="4211340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B7BACE-784E-436D-8805-0E125D447DA1}" type="datetimeFigureOut">
              <a:rPr kumimoji="1" lang="ja-JP" altLang="en-US" smtClean="0"/>
              <a:t>2024/5/13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8BA650-F2AB-4AFA-AF86-3738A689857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509578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B7BACE-784E-436D-8805-0E125D447DA1}" type="datetimeFigureOut">
              <a:rPr kumimoji="1" lang="ja-JP" altLang="en-US" smtClean="0"/>
              <a:t>2024/5/13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8BA650-F2AB-4AFA-AF86-3738A689857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542372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B7BACE-784E-436D-8805-0E125D447DA1}" type="datetimeFigureOut">
              <a:rPr kumimoji="1" lang="ja-JP" altLang="en-US" smtClean="0"/>
              <a:t>2024/5/13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8BA650-F2AB-4AFA-AF86-3738A689857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90261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11340" y="987427"/>
            <a:ext cx="5014913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B7BACE-784E-436D-8805-0E125D447DA1}" type="datetimeFigureOut">
              <a:rPr kumimoji="1" lang="ja-JP" altLang="en-US" smtClean="0"/>
              <a:t>2024/5/13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8BA650-F2AB-4AFA-AF86-3738A689857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702327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211340" y="987427"/>
            <a:ext cx="5014913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B7BACE-784E-436D-8805-0E125D447DA1}" type="datetimeFigureOut">
              <a:rPr kumimoji="1" lang="ja-JP" altLang="en-US" smtClean="0"/>
              <a:t>2024/5/13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8BA650-F2AB-4AFA-AF86-3738A689857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620640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1038" y="365127"/>
            <a:ext cx="854392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1038" y="1825625"/>
            <a:ext cx="854392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B7BACE-784E-436D-8805-0E125D447DA1}" type="datetimeFigureOut">
              <a:rPr kumimoji="1" lang="ja-JP" altLang="en-US" smtClean="0"/>
              <a:t>2024/5/13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8BA650-F2AB-4AFA-AF86-3738A689857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159323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emf"/><Relationship Id="rId4" Type="http://schemas.openxmlformats.org/officeDocument/2006/relationships/oleObject" Target="../embeddings/oleObject1.bin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emf"/><Relationship Id="rId4" Type="http://schemas.openxmlformats.org/officeDocument/2006/relationships/oleObject" Target="../embeddings/oleObject2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/>
          <p:cNvSpPr txBox="1"/>
          <p:nvPr/>
        </p:nvSpPr>
        <p:spPr>
          <a:xfrm>
            <a:off x="0" y="801867"/>
            <a:ext cx="10087165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32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ゆうゆう８月号　</a:t>
            </a:r>
            <a:r>
              <a:rPr lang="ja-JP" altLang="en-US" sz="32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臨時</a:t>
            </a:r>
            <a:r>
              <a:rPr kumimoji="1" lang="ja-JP" altLang="en-US" sz="32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増刊</a:t>
            </a:r>
            <a:endParaRPr lang="en-US" altLang="ja-JP" sz="3200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algn="ctr"/>
            <a:r>
              <a:rPr lang="ja-JP" altLang="en-US" sz="3600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メイリオ" panose="020B0604030504040204" pitchFamily="50" charset="-128"/>
                <a:ea typeface="メイリオ" panose="020B0604030504040204" pitchFamily="50" charset="-128"/>
              </a:rPr>
              <a:t>　　「幸せをつかむ生き方のコツ」</a:t>
            </a:r>
            <a:r>
              <a:rPr lang="ja-JP" altLang="en-US" sz="3600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メイリオ" panose="020B0604030504040204" pitchFamily="50" charset="-128"/>
                <a:ea typeface="メイリオ" panose="020B0604030504040204" pitchFamily="50" charset="-128"/>
              </a:rPr>
              <a:t>（仮）</a:t>
            </a:r>
            <a:endParaRPr lang="en-US" altLang="ja-JP" sz="3600" dirty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algn="ctr"/>
            <a:r>
              <a:rPr kumimoji="1" lang="en-US" altLang="ja-JP" sz="36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2024</a:t>
            </a:r>
            <a:r>
              <a:rPr kumimoji="1" lang="ja-JP" altLang="en-US" sz="36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年</a:t>
            </a:r>
            <a:r>
              <a:rPr kumimoji="1" lang="en-US" altLang="ja-JP" sz="36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7</a:t>
            </a:r>
            <a:r>
              <a:rPr kumimoji="1" lang="ja-JP" altLang="en-US" sz="36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月</a:t>
            </a:r>
            <a:r>
              <a:rPr kumimoji="1" lang="en-US" altLang="ja-JP" sz="36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1</a:t>
            </a:r>
            <a:r>
              <a:rPr kumimoji="1" lang="ja-JP" altLang="en-US" sz="36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日発売予定</a:t>
            </a:r>
            <a:endParaRPr kumimoji="1" lang="en-US" altLang="ja-JP" sz="36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algn="ctr"/>
            <a:r>
              <a:rPr kumimoji="1" lang="ja-JP" altLang="en-US" sz="28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特集予定のご案内</a:t>
            </a:r>
          </a:p>
        </p:txBody>
      </p:sp>
      <p:pic>
        <p:nvPicPr>
          <p:cNvPr id="5" name="図 4">
            <a:extLst>
              <a:ext uri="{FF2B5EF4-FFF2-40B4-BE49-F238E27FC236}">
                <a16:creationId xmlns:a16="http://schemas.microsoft.com/office/drawing/2014/main" id="{2788547C-9DB7-4EDE-8FA1-31BEB5292D5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89724" y="6242042"/>
            <a:ext cx="2088815" cy="323106"/>
          </a:xfrm>
          <a:prstGeom prst="rect">
            <a:avLst/>
          </a:prstGeom>
        </p:spPr>
      </p:pic>
      <p:pic>
        <p:nvPicPr>
          <p:cNvPr id="10" name="図 9" descr="タイムライン が含まれている画像&#10;&#10;自動的に生成された説明">
            <a:extLst>
              <a:ext uri="{FF2B5EF4-FFF2-40B4-BE49-F238E27FC236}">
                <a16:creationId xmlns:a16="http://schemas.microsoft.com/office/drawing/2014/main" id="{3480EC24-60E1-C111-0717-EF857977D8AC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093" r="6513" b="8833"/>
          <a:stretch/>
        </p:blipFill>
        <p:spPr>
          <a:xfrm rot="16200000">
            <a:off x="1939086" y="3525327"/>
            <a:ext cx="2652870" cy="2098189"/>
          </a:xfrm>
          <a:prstGeom prst="rect">
            <a:avLst/>
          </a:prstGeom>
        </p:spPr>
      </p:pic>
      <p:graphicFrame>
        <p:nvGraphicFramePr>
          <p:cNvPr id="2" name="オブジェクト 1">
            <a:extLst>
              <a:ext uri="{FF2B5EF4-FFF2-40B4-BE49-F238E27FC236}">
                <a16:creationId xmlns:a16="http://schemas.microsoft.com/office/drawing/2014/main" id="{98277ED7-5240-D8D1-93A1-D86D8F6CC65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42618491"/>
              </p:ext>
            </p:extLst>
          </p:nvPr>
        </p:nvGraphicFramePr>
        <p:xfrm>
          <a:off x="5247705" y="3247986"/>
          <a:ext cx="2098189" cy="268491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Acrobat Document" r:id="rId4" imgW="4178105" imgH="5346415" progId="AcroExch.Document.DC">
                  <p:embed/>
                </p:oleObj>
              </mc:Choice>
              <mc:Fallback>
                <p:oleObj name="Acrobat Document" r:id="rId4" imgW="4178105" imgH="5346415" progId="AcroExch.Document.DC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5247705" y="3247986"/>
                        <a:ext cx="2098189" cy="268491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29315697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正方形/長方形 6"/>
          <p:cNvSpPr/>
          <p:nvPr/>
        </p:nvSpPr>
        <p:spPr>
          <a:xfrm>
            <a:off x="193620" y="1058190"/>
            <a:ext cx="4369034" cy="555498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4753910" y="2233059"/>
            <a:ext cx="4471416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6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⬛広告料金（定価）</a:t>
            </a:r>
            <a:endParaRPr kumimoji="1" lang="en-US" altLang="ja-JP" sz="1600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lang="ja-JP" altLang="en-US" sz="16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表</a:t>
            </a:r>
            <a:r>
              <a:rPr lang="en-US" altLang="ja-JP" sz="16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4</a:t>
            </a:r>
            <a:r>
              <a:rPr lang="ja-JP" altLang="en-US" sz="16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　</a:t>
            </a:r>
            <a:r>
              <a:rPr lang="en-US" altLang="ja-JP" sz="16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120</a:t>
            </a:r>
            <a:r>
              <a:rPr lang="ja-JP" altLang="en-US" sz="16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万円／</a:t>
            </a:r>
            <a:r>
              <a:rPr lang="ja-JP" altLang="en-US" sz="1600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天地</a:t>
            </a:r>
            <a:r>
              <a:rPr lang="en-US" altLang="ja-JP" sz="1600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266mm×</a:t>
            </a:r>
            <a:r>
              <a:rPr lang="ja-JP" altLang="en-US" sz="1600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左右</a:t>
            </a:r>
            <a:r>
              <a:rPr lang="en-US" altLang="ja-JP" sz="1600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200mm</a:t>
            </a:r>
          </a:p>
          <a:p>
            <a:r>
              <a:rPr lang="ja-JP" altLang="en-US" sz="16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表</a:t>
            </a:r>
            <a:r>
              <a:rPr lang="en-US" altLang="ja-JP" sz="16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2</a:t>
            </a:r>
            <a:r>
              <a:rPr lang="ja-JP" altLang="en-US" sz="16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　</a:t>
            </a:r>
            <a:r>
              <a:rPr lang="en-US" altLang="ja-JP" sz="16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100</a:t>
            </a:r>
            <a:r>
              <a:rPr lang="ja-JP" altLang="en-US" sz="16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万円／</a:t>
            </a:r>
            <a:r>
              <a:rPr lang="ja-JP" altLang="en-US" sz="1600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天地</a:t>
            </a:r>
            <a:r>
              <a:rPr lang="en-US" altLang="ja-JP" sz="1600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282mm×</a:t>
            </a:r>
            <a:r>
              <a:rPr lang="ja-JP" altLang="en-US" sz="1600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左右</a:t>
            </a:r>
            <a:r>
              <a:rPr lang="en-US" altLang="ja-JP" sz="1600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210mm</a:t>
            </a:r>
          </a:p>
          <a:p>
            <a:r>
              <a:rPr lang="ja-JP" altLang="en-US" sz="16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表</a:t>
            </a:r>
            <a:r>
              <a:rPr lang="en-US" altLang="ja-JP" sz="16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3</a:t>
            </a:r>
            <a:r>
              <a:rPr lang="ja-JP" altLang="en-US" sz="16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　　</a:t>
            </a:r>
            <a:r>
              <a:rPr lang="en-US" altLang="ja-JP" sz="16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80</a:t>
            </a:r>
            <a:r>
              <a:rPr lang="ja-JP" altLang="en-US" sz="16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万円／</a:t>
            </a:r>
            <a:r>
              <a:rPr lang="ja-JP" altLang="en-US" sz="1600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天地</a:t>
            </a:r>
            <a:r>
              <a:rPr lang="en-US" altLang="ja-JP" sz="1600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282mm×</a:t>
            </a:r>
            <a:r>
              <a:rPr lang="ja-JP" altLang="en-US" sz="1600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左右</a:t>
            </a:r>
            <a:r>
              <a:rPr lang="en-US" altLang="ja-JP" sz="1600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210mm</a:t>
            </a:r>
          </a:p>
          <a:p>
            <a:r>
              <a:rPr lang="en-US" altLang="ja-JP" sz="1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※</a:t>
            </a:r>
            <a:r>
              <a:rPr lang="ja-JP" altLang="en-US" sz="1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広告スペースは表周りのみになります。</a:t>
            </a:r>
            <a:endParaRPr lang="en-US" altLang="ja-JP" sz="14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5067771" y="3664944"/>
            <a:ext cx="5156454" cy="1046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400" b="1" dirty="0">
                <a:solidFill>
                  <a:srgbClr val="FF66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★ゆうゆう本誌（</a:t>
            </a:r>
            <a:r>
              <a:rPr lang="ja-JP" altLang="en-US" sz="1400" b="1" dirty="0">
                <a:solidFill>
                  <a:srgbClr val="FF66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８</a:t>
            </a:r>
            <a:r>
              <a:rPr kumimoji="1" lang="ja-JP" altLang="en-US" sz="1400" b="1" dirty="0">
                <a:solidFill>
                  <a:srgbClr val="FF66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月号）とのお得なセットプラン</a:t>
            </a:r>
            <a:endParaRPr kumimoji="1" lang="en-US" altLang="ja-JP" sz="1400" b="1" dirty="0">
              <a:solidFill>
                <a:srgbClr val="FF660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lang="ja-JP" altLang="en-US" sz="1600" u="sng" dirty="0">
                <a:latin typeface="メイリオ" panose="020B0604030504040204" pitchFamily="50" charset="-128"/>
                <a:ea typeface="メイリオ" panose="020B0604030504040204" pitchFamily="50" charset="-128"/>
              </a:rPr>
              <a:t>ゆうゆう中面</a:t>
            </a:r>
            <a:r>
              <a:rPr lang="en-US" altLang="ja-JP" sz="1600" u="sng" dirty="0">
                <a:latin typeface="メイリオ" panose="020B0604030504040204" pitchFamily="50" charset="-128"/>
                <a:ea typeface="メイリオ" panose="020B0604030504040204" pitchFamily="50" charset="-128"/>
              </a:rPr>
              <a:t>4C1P+</a:t>
            </a:r>
            <a:r>
              <a:rPr lang="ja-JP" altLang="en-US" sz="1600" u="sng" dirty="0">
                <a:latin typeface="メイリオ" panose="020B0604030504040204" pitchFamily="50" charset="-128"/>
                <a:ea typeface="メイリオ" panose="020B0604030504040204" pitchFamily="50" charset="-128"/>
              </a:rPr>
              <a:t>増刊号表</a:t>
            </a:r>
            <a:r>
              <a:rPr lang="en-US" altLang="ja-JP" sz="1600" u="sng" dirty="0">
                <a:latin typeface="メイリオ" panose="020B0604030504040204" pitchFamily="50" charset="-128"/>
                <a:ea typeface="メイリオ" panose="020B0604030504040204" pitchFamily="50" charset="-128"/>
              </a:rPr>
              <a:t>4</a:t>
            </a:r>
            <a:r>
              <a:rPr lang="ja-JP" altLang="en-US" sz="1600" u="sng" dirty="0">
                <a:latin typeface="メイリオ" panose="020B0604030504040204" pitchFamily="50" charset="-128"/>
                <a:ea typeface="メイリオ" panose="020B0604030504040204" pitchFamily="50" charset="-128"/>
              </a:rPr>
              <a:t>⇨</a:t>
            </a:r>
            <a:r>
              <a:rPr lang="en-US" altLang="ja-JP" sz="1600" u="sng" dirty="0">
                <a:latin typeface="メイリオ" panose="020B0604030504040204" pitchFamily="50" charset="-128"/>
                <a:ea typeface="メイリオ" panose="020B0604030504040204" pitchFamily="50" charset="-128"/>
              </a:rPr>
              <a:t>G120</a:t>
            </a:r>
            <a:r>
              <a:rPr lang="ja-JP" altLang="en-US" sz="1600" u="sng" dirty="0">
                <a:latin typeface="メイリオ" panose="020B0604030504040204" pitchFamily="50" charset="-128"/>
                <a:ea typeface="メイリオ" panose="020B0604030504040204" pitchFamily="50" charset="-128"/>
              </a:rPr>
              <a:t>万円</a:t>
            </a:r>
            <a:endParaRPr lang="en-US" altLang="ja-JP" sz="1600" u="sng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lang="ja-JP" altLang="en-US" sz="1600" u="sng" dirty="0">
                <a:latin typeface="メイリオ" panose="020B0604030504040204" pitchFamily="50" charset="-128"/>
                <a:ea typeface="メイリオ" panose="020B0604030504040204" pitchFamily="50" charset="-128"/>
              </a:rPr>
              <a:t>　　　</a:t>
            </a:r>
            <a:r>
              <a:rPr kumimoji="1" lang="en-US" altLang="ja-JP" sz="1600" u="sng" dirty="0">
                <a:latin typeface="メイリオ" panose="020B0604030504040204" pitchFamily="50" charset="-128"/>
                <a:ea typeface="メイリオ" panose="020B0604030504040204" pitchFamily="50" charset="-128"/>
              </a:rPr>
              <a:t>〃</a:t>
            </a:r>
            <a:r>
              <a:rPr lang="ja-JP" altLang="en-US" sz="1600" u="sng" dirty="0">
                <a:latin typeface="メイリオ" panose="020B0604030504040204" pitchFamily="50" charset="-128"/>
                <a:ea typeface="メイリオ" panose="020B0604030504040204" pitchFamily="50" charset="-128"/>
              </a:rPr>
              <a:t>             </a:t>
            </a:r>
            <a:r>
              <a:rPr kumimoji="1" lang="en-US" altLang="ja-JP" sz="1600" u="sng" dirty="0">
                <a:latin typeface="メイリオ" panose="020B0604030504040204" pitchFamily="50" charset="-128"/>
                <a:ea typeface="メイリオ" panose="020B0604030504040204" pitchFamily="50" charset="-128"/>
              </a:rPr>
              <a:t>+</a:t>
            </a:r>
            <a:r>
              <a:rPr kumimoji="1" lang="ja-JP" altLang="en-US" sz="1600" u="sng" dirty="0">
                <a:latin typeface="メイリオ" panose="020B0604030504040204" pitchFamily="50" charset="-128"/>
                <a:ea typeface="メイリオ" panose="020B0604030504040204" pitchFamily="50" charset="-128"/>
              </a:rPr>
              <a:t>　</a:t>
            </a:r>
            <a:r>
              <a:rPr kumimoji="1" lang="en-US" altLang="ja-JP" sz="1600" u="sng" dirty="0">
                <a:latin typeface="メイリオ" panose="020B0604030504040204" pitchFamily="50" charset="-128"/>
                <a:ea typeface="メイリオ" panose="020B0604030504040204" pitchFamily="50" charset="-128"/>
              </a:rPr>
              <a:t>〃</a:t>
            </a:r>
            <a:r>
              <a:rPr kumimoji="1" lang="ja-JP" altLang="en-US" sz="1600" u="sng" dirty="0">
                <a:latin typeface="メイリオ" panose="020B0604030504040204" pitchFamily="50" charset="-128"/>
                <a:ea typeface="メイリオ" panose="020B0604030504040204" pitchFamily="50" charset="-128"/>
              </a:rPr>
              <a:t>　表</a:t>
            </a:r>
            <a:r>
              <a:rPr kumimoji="1" lang="en-US" altLang="ja-JP" sz="1600" u="sng" dirty="0">
                <a:latin typeface="メイリオ" panose="020B0604030504040204" pitchFamily="50" charset="-128"/>
                <a:ea typeface="メイリオ" panose="020B0604030504040204" pitchFamily="50" charset="-128"/>
              </a:rPr>
              <a:t>2</a:t>
            </a:r>
            <a:r>
              <a:rPr kumimoji="1" lang="ja-JP" altLang="en-US" sz="1600" u="sng" dirty="0">
                <a:latin typeface="メイリオ" panose="020B0604030504040204" pitchFamily="50" charset="-128"/>
                <a:ea typeface="メイリオ" panose="020B0604030504040204" pitchFamily="50" charset="-128"/>
              </a:rPr>
              <a:t>⇨</a:t>
            </a:r>
            <a:r>
              <a:rPr kumimoji="1" lang="en-US" altLang="ja-JP" sz="1600" u="sng" dirty="0">
                <a:latin typeface="メイリオ" panose="020B0604030504040204" pitchFamily="50" charset="-128"/>
                <a:ea typeface="メイリオ" panose="020B0604030504040204" pitchFamily="50" charset="-128"/>
              </a:rPr>
              <a:t>G</a:t>
            </a:r>
            <a:r>
              <a:rPr lang="en-US" altLang="ja-JP" sz="1600" u="sng" dirty="0">
                <a:latin typeface="メイリオ" panose="020B0604030504040204" pitchFamily="50" charset="-128"/>
                <a:ea typeface="メイリオ" panose="020B0604030504040204" pitchFamily="50" charset="-128"/>
              </a:rPr>
              <a:t>10</a:t>
            </a:r>
            <a:r>
              <a:rPr kumimoji="1" lang="en-US" altLang="ja-JP" sz="1600" u="sng" dirty="0">
                <a:latin typeface="メイリオ" panose="020B0604030504040204" pitchFamily="50" charset="-128"/>
                <a:ea typeface="メイリオ" panose="020B0604030504040204" pitchFamily="50" charset="-128"/>
              </a:rPr>
              <a:t>0</a:t>
            </a:r>
            <a:r>
              <a:rPr kumimoji="1" lang="ja-JP" altLang="en-US" sz="1600" u="sng" dirty="0">
                <a:latin typeface="メイリオ" panose="020B0604030504040204" pitchFamily="50" charset="-128"/>
                <a:ea typeface="メイリオ" panose="020B0604030504040204" pitchFamily="50" charset="-128"/>
              </a:rPr>
              <a:t>万円</a:t>
            </a:r>
            <a:endParaRPr kumimoji="1" lang="en-US" altLang="ja-JP" sz="1600" u="sng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lang="ja-JP" altLang="en-US" sz="1600" u="sng" dirty="0">
                <a:latin typeface="メイリオ" panose="020B0604030504040204" pitchFamily="50" charset="-128"/>
                <a:ea typeface="メイリオ" panose="020B0604030504040204" pitchFamily="50" charset="-128"/>
              </a:rPr>
              <a:t>　　　</a:t>
            </a:r>
            <a:r>
              <a:rPr lang="en-US" altLang="ja-JP" sz="1600" u="sng" dirty="0">
                <a:latin typeface="メイリオ" panose="020B0604030504040204" pitchFamily="50" charset="-128"/>
                <a:ea typeface="メイリオ" panose="020B0604030504040204" pitchFamily="50" charset="-128"/>
              </a:rPr>
              <a:t>〃</a:t>
            </a:r>
            <a:r>
              <a:rPr lang="ja-JP" altLang="en-US" sz="1600" u="sng" dirty="0">
                <a:latin typeface="メイリオ" panose="020B0604030504040204" pitchFamily="50" charset="-128"/>
                <a:ea typeface="メイリオ" panose="020B0604030504040204" pitchFamily="50" charset="-128"/>
              </a:rPr>
              <a:t>             </a:t>
            </a:r>
            <a:r>
              <a:rPr lang="en-US" altLang="ja-JP" sz="1600" u="sng" dirty="0">
                <a:latin typeface="メイリオ" panose="020B0604030504040204" pitchFamily="50" charset="-128"/>
                <a:ea typeface="メイリオ" panose="020B0604030504040204" pitchFamily="50" charset="-128"/>
              </a:rPr>
              <a:t>+</a:t>
            </a:r>
            <a:r>
              <a:rPr lang="ja-JP" altLang="en-US" sz="1600" u="sng" dirty="0">
                <a:latin typeface="メイリオ" panose="020B0604030504040204" pitchFamily="50" charset="-128"/>
                <a:ea typeface="メイリオ" panose="020B0604030504040204" pitchFamily="50" charset="-128"/>
              </a:rPr>
              <a:t>　</a:t>
            </a:r>
            <a:r>
              <a:rPr lang="en-US" altLang="ja-JP" sz="1600" u="sng" dirty="0">
                <a:latin typeface="メイリオ" panose="020B0604030504040204" pitchFamily="50" charset="-128"/>
                <a:ea typeface="メイリオ" panose="020B0604030504040204" pitchFamily="50" charset="-128"/>
              </a:rPr>
              <a:t>〃</a:t>
            </a:r>
            <a:r>
              <a:rPr lang="ja-JP" altLang="en-US" sz="1600" u="sng" dirty="0">
                <a:latin typeface="メイリオ" panose="020B0604030504040204" pitchFamily="50" charset="-128"/>
                <a:ea typeface="メイリオ" panose="020B0604030504040204" pitchFamily="50" charset="-128"/>
              </a:rPr>
              <a:t>　表</a:t>
            </a:r>
            <a:r>
              <a:rPr lang="en-US" altLang="ja-JP" sz="1600" u="sng" dirty="0">
                <a:latin typeface="メイリオ" panose="020B0604030504040204" pitchFamily="50" charset="-128"/>
                <a:ea typeface="メイリオ" panose="020B0604030504040204" pitchFamily="50" charset="-128"/>
              </a:rPr>
              <a:t>3</a:t>
            </a:r>
            <a:r>
              <a:rPr lang="ja-JP" altLang="en-US" sz="1600" u="sng" dirty="0">
                <a:latin typeface="メイリオ" panose="020B0604030504040204" pitchFamily="50" charset="-128"/>
                <a:ea typeface="メイリオ" panose="020B0604030504040204" pitchFamily="50" charset="-128"/>
              </a:rPr>
              <a:t>⇨</a:t>
            </a:r>
            <a:r>
              <a:rPr lang="en-US" altLang="ja-JP" sz="1600" u="sng" dirty="0">
                <a:latin typeface="メイリオ" panose="020B0604030504040204" pitchFamily="50" charset="-128"/>
                <a:ea typeface="メイリオ" panose="020B0604030504040204" pitchFamily="50" charset="-128"/>
              </a:rPr>
              <a:t>G</a:t>
            </a:r>
            <a:r>
              <a:rPr lang="ja-JP" altLang="en-US" sz="1600" u="sng" dirty="0">
                <a:latin typeface="メイリオ" panose="020B0604030504040204" pitchFamily="50" charset="-128"/>
                <a:ea typeface="メイリオ" panose="020B0604030504040204" pitchFamily="50" charset="-128"/>
              </a:rPr>
              <a:t>  </a:t>
            </a:r>
            <a:r>
              <a:rPr lang="en-US" altLang="ja-JP" sz="1600" u="sng" dirty="0">
                <a:latin typeface="メイリオ" panose="020B0604030504040204" pitchFamily="50" charset="-128"/>
                <a:ea typeface="メイリオ" panose="020B0604030504040204" pitchFamily="50" charset="-128"/>
              </a:rPr>
              <a:t>80</a:t>
            </a:r>
            <a:r>
              <a:rPr lang="ja-JP" altLang="en-US" sz="1600" u="sng" dirty="0">
                <a:latin typeface="メイリオ" panose="020B0604030504040204" pitchFamily="50" charset="-128"/>
                <a:ea typeface="メイリオ" panose="020B0604030504040204" pitchFamily="50" charset="-128"/>
              </a:rPr>
              <a:t>万円</a:t>
            </a:r>
            <a:endParaRPr lang="en-US" altLang="ja-JP" sz="1600" u="sng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12" name="正方形/長方形 11"/>
          <p:cNvSpPr/>
          <p:nvPr/>
        </p:nvSpPr>
        <p:spPr>
          <a:xfrm>
            <a:off x="4799583" y="3543466"/>
            <a:ext cx="4879014" cy="1230407"/>
          </a:xfrm>
          <a:prstGeom prst="rect">
            <a:avLst/>
          </a:prstGeom>
          <a:noFill/>
          <a:ln w="60325" cmpd="tri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4772787" y="4809363"/>
            <a:ext cx="221683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6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⬛入稿</a:t>
            </a:r>
            <a:r>
              <a:rPr lang="ja-JP" altLang="en-US" sz="16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〆切</a:t>
            </a:r>
            <a:endParaRPr lang="en-US" altLang="ja-JP" sz="1600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lang="ja-JP" altLang="en-US" sz="16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　</a:t>
            </a:r>
            <a:r>
              <a:rPr lang="en-US" altLang="ja-JP" sz="16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6</a:t>
            </a:r>
            <a:r>
              <a:rPr lang="ja-JP" altLang="en-US" sz="16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月</a:t>
            </a:r>
            <a:r>
              <a:rPr lang="en-US" altLang="ja-JP" sz="16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7</a:t>
            </a:r>
            <a:r>
              <a:rPr lang="ja-JP" altLang="en-US" sz="16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日（金）</a:t>
            </a:r>
            <a:endParaRPr lang="en-US" altLang="ja-JP" sz="1600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6" name="円形吹き出し 5"/>
          <p:cNvSpPr/>
          <p:nvPr/>
        </p:nvSpPr>
        <p:spPr>
          <a:xfrm>
            <a:off x="8911022" y="2739568"/>
            <a:ext cx="994015" cy="723900"/>
          </a:xfrm>
          <a:prstGeom prst="wedgeEllipseCallout">
            <a:avLst>
              <a:gd name="adj1" fmla="val -39683"/>
              <a:gd name="adj2" fmla="val 61871"/>
            </a:avLst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テキスト ボックス 8"/>
          <p:cNvSpPr txBox="1"/>
          <p:nvPr/>
        </p:nvSpPr>
        <p:spPr>
          <a:xfrm>
            <a:off x="8962645" y="2909814"/>
            <a:ext cx="1152525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100" b="1" dirty="0">
                <a:solidFill>
                  <a:srgbClr val="FF66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2</a:t>
            </a:r>
            <a:r>
              <a:rPr kumimoji="1" lang="ja-JP" altLang="en-US" sz="1100" b="1" dirty="0">
                <a:solidFill>
                  <a:srgbClr val="FF66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誌あわせて</a:t>
            </a:r>
            <a:endParaRPr kumimoji="1" lang="en-US" altLang="ja-JP" sz="1100" b="1" dirty="0">
              <a:solidFill>
                <a:srgbClr val="FF660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kumimoji="1" lang="ja-JP" altLang="en-US" sz="1100" b="1" dirty="0">
                <a:solidFill>
                  <a:srgbClr val="FF66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約</a:t>
            </a:r>
            <a:r>
              <a:rPr kumimoji="1" lang="en-US" altLang="ja-JP" sz="1100" b="1" dirty="0">
                <a:solidFill>
                  <a:srgbClr val="FF66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15</a:t>
            </a:r>
            <a:r>
              <a:rPr kumimoji="1" lang="ja-JP" altLang="en-US" sz="1100" b="1" dirty="0">
                <a:solidFill>
                  <a:srgbClr val="FF66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万部！</a:t>
            </a:r>
          </a:p>
        </p:txBody>
      </p:sp>
      <p:sp>
        <p:nvSpPr>
          <p:cNvPr id="3" name="Rectangle 1">
            <a:extLst>
              <a:ext uri="{FF2B5EF4-FFF2-40B4-BE49-F238E27FC236}">
                <a16:creationId xmlns:a16="http://schemas.microsoft.com/office/drawing/2014/main" id="{28C5C012-89E9-4796-A43A-D5727738DAA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8348" y="154684"/>
            <a:ext cx="9030036" cy="738664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ja-JP" altLang="en-US" sz="14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毎回、ご好評をいただいております</a:t>
            </a:r>
            <a:r>
              <a:rPr kumimoji="0" lang="ja-JP" altLang="ja-JP" sz="1400" b="0" i="0" u="none" strike="noStrike" cap="none" normalizeH="0" baseline="0" dirty="0">
                <a:ln>
                  <a:noFill/>
                </a:ln>
                <a:solidFill>
                  <a:schemeClr val="accent2"/>
                </a:solidFill>
                <a:effectLst/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「ゆうゆう臨時増刊」</a:t>
            </a:r>
            <a:r>
              <a:rPr kumimoji="0" lang="ja-JP" altLang="ja-JP" sz="1400" b="0" i="0" u="none" strike="noStrike" cap="none" normalizeH="0" baseline="0" dirty="0">
                <a:ln>
                  <a:noFill/>
                </a:ln>
                <a:effectLst/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。</a:t>
            </a:r>
            <a:r>
              <a:rPr kumimoji="0" lang="ja-JP" altLang="en-US" sz="14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２０２４年７月売りで、</a:t>
            </a:r>
            <a:r>
              <a:rPr kumimoji="0" lang="ja-JP" altLang="en-US" sz="1400" b="0" i="0" u="none" strike="noStrike" cap="none" normalizeH="0" baseline="0" dirty="0">
                <a:ln>
                  <a:noFill/>
                </a:ln>
                <a:effectLst/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第</a:t>
            </a:r>
            <a:r>
              <a:rPr kumimoji="0" lang="en-US" altLang="ja-JP" sz="1400" b="0" i="0" u="none" strike="noStrike" cap="none" normalizeH="0" baseline="0" dirty="0">
                <a:ln>
                  <a:noFill/>
                </a:ln>
                <a:effectLst/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2</a:t>
            </a:r>
            <a:r>
              <a:rPr kumimoji="0" lang="ja-JP" altLang="en-US" sz="1400" b="0" i="0" u="none" strike="noStrike" cap="none" normalizeH="0" baseline="0" dirty="0">
                <a:ln>
                  <a:noFill/>
                </a:ln>
                <a:effectLst/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６弾の刊行が決定</a:t>
            </a:r>
            <a:r>
              <a:rPr kumimoji="0" lang="ja-JP" altLang="en-US" sz="14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致しました</a:t>
            </a:r>
            <a:r>
              <a:rPr kumimoji="0" lang="ja-JP" altLang="en-US" sz="1400" b="0" i="0" u="none" strike="noStrike" cap="none" normalizeH="0" baseline="0" dirty="0">
                <a:ln>
                  <a:noFill/>
                </a:ln>
                <a:effectLst/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。</a:t>
            </a:r>
            <a:endParaRPr kumimoji="0" lang="en-US" altLang="ja-JP" sz="1400" b="0" i="0" u="none" strike="noStrike" cap="none" normalizeH="0" baseline="0" dirty="0">
              <a:ln>
                <a:noFill/>
              </a:ln>
              <a:effectLst/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ja-JP" altLang="en-US" sz="1400" b="0" i="0" u="none" strike="noStrike" cap="none" normalizeH="0" baseline="0" dirty="0">
                <a:ln>
                  <a:noFill/>
                </a:ln>
                <a:effectLst/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「ゆうゆう」本誌同様に、読者からの強い支持をいただき、常に安定した</a:t>
            </a:r>
            <a:r>
              <a:rPr kumimoji="0" lang="ja-JP" altLang="en-US" sz="14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実売をいただいております。</a:t>
            </a:r>
            <a:endParaRPr kumimoji="0" lang="en-US" altLang="ja-JP" sz="1400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ja-JP" altLang="en-US" sz="1400" dirty="0">
                <a:solidFill>
                  <a:schemeClr val="accent2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「幸せをつかむ生き方のコツ</a:t>
            </a:r>
            <a:r>
              <a:rPr kumimoji="0" lang="ja-JP" altLang="ja-JP" sz="1400" b="0" i="0" u="none" strike="noStrike" cap="none" normalizeH="0" baseline="0" dirty="0">
                <a:ln>
                  <a:noFill/>
                </a:ln>
                <a:solidFill>
                  <a:schemeClr val="accent2"/>
                </a:solidFill>
                <a:effectLst/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」</a:t>
            </a:r>
            <a:r>
              <a:rPr kumimoji="0" lang="ja-JP" altLang="ja-JP" sz="1400" b="0" i="0" u="none" strike="noStrike" cap="none" normalizeH="0" baseline="0" dirty="0">
                <a:ln>
                  <a:noFill/>
                </a:ln>
                <a:effectLst/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をテーマに、</a:t>
            </a:r>
            <a:r>
              <a:rPr kumimoji="0" lang="ja-JP" altLang="en-US" sz="1400" b="0" i="0" u="none" strike="noStrike" cap="none" normalizeH="0" baseline="0" dirty="0">
                <a:ln>
                  <a:noFill/>
                </a:ln>
                <a:effectLst/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著名人のを中心とした</a:t>
            </a:r>
            <a:r>
              <a:rPr kumimoji="0" lang="ja-JP" altLang="en-US" sz="14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生活</a:t>
            </a:r>
            <a:r>
              <a:rPr kumimoji="0" lang="ja-JP" altLang="ja-JP" sz="1400" b="0" i="0" u="none" strike="noStrike" cap="none" normalizeH="0" baseline="0" dirty="0">
                <a:ln>
                  <a:noFill/>
                </a:ln>
                <a:effectLst/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に役立つ</a:t>
            </a:r>
            <a:r>
              <a:rPr kumimoji="0" lang="ja-JP" altLang="en-US" sz="1400" b="0" i="0" u="none" strike="noStrike" cap="none" normalizeH="0" baseline="0" dirty="0">
                <a:ln>
                  <a:noFill/>
                </a:ln>
                <a:effectLst/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情報を提供致します。</a:t>
            </a:r>
            <a:endParaRPr kumimoji="0" lang="ja-JP" altLang="ja-JP" sz="1400" b="0" i="0" u="none" strike="noStrike" cap="none" normalizeH="0" baseline="0" dirty="0">
              <a:ln>
                <a:noFill/>
              </a:ln>
              <a:effectLst/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73A305A2-73E8-4193-9CD6-18F51790F21C}"/>
              </a:ext>
            </a:extLst>
          </p:cNvPr>
          <p:cNvSpPr txBox="1"/>
          <p:nvPr/>
        </p:nvSpPr>
        <p:spPr>
          <a:xfrm>
            <a:off x="4660583" y="1051712"/>
            <a:ext cx="5182157" cy="12388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6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⬛</a:t>
            </a:r>
            <a:r>
              <a:rPr kumimoji="1" lang="en-US" altLang="ja-JP" sz="16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MEDIA DATA</a:t>
            </a:r>
          </a:p>
          <a:p>
            <a:r>
              <a:rPr lang="ja-JP" altLang="en-US" sz="16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・発売日：</a:t>
            </a:r>
            <a:r>
              <a:rPr lang="en-US" altLang="ja-JP" sz="16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2024</a:t>
            </a:r>
            <a:r>
              <a:rPr lang="ja-JP" altLang="en-US" sz="16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年７月１日（予定）</a:t>
            </a:r>
            <a:endParaRPr lang="en-US" altLang="ja-JP" sz="16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kumimoji="1" lang="ja-JP" altLang="en-US" sz="16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・予定発行部数：</a:t>
            </a:r>
            <a:r>
              <a:rPr lang="en-US" altLang="ja-JP" sz="16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65</a:t>
            </a:r>
            <a:r>
              <a:rPr kumimoji="1" lang="en-US" altLang="ja-JP" sz="16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,000</a:t>
            </a:r>
            <a:r>
              <a:rPr kumimoji="1" lang="ja-JP" altLang="en-US" sz="16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部</a:t>
            </a:r>
            <a:endParaRPr kumimoji="1" lang="en-US" altLang="ja-JP" sz="16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lang="ja-JP" altLang="en-US" sz="16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・判型：</a:t>
            </a:r>
            <a:r>
              <a:rPr lang="en-US" altLang="ja-JP" sz="16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A4</a:t>
            </a:r>
            <a:r>
              <a:rPr lang="ja-JP" altLang="en-US" sz="16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変型　平綴じ　</a:t>
            </a:r>
            <a:r>
              <a:rPr lang="en-US" altLang="ja-JP" sz="1050" dirty="0">
                <a:latin typeface="メイリオ" panose="020B0604030504040204" pitchFamily="50" charset="-128"/>
                <a:ea typeface="メイリオ" panose="020B0604030504040204" pitchFamily="50" charset="-128"/>
              </a:rPr>
              <a:t>※</a:t>
            </a:r>
            <a:r>
              <a:rPr lang="ja-JP" altLang="en-US" sz="1050" strike="dblStrike" dirty="0">
                <a:latin typeface="メイリオ" panose="020B0604030504040204" pitchFamily="50" charset="-128"/>
                <a:ea typeface="メイリオ" panose="020B0604030504040204" pitchFamily="50" charset="-128"/>
              </a:rPr>
              <a:t>ゆうゆう通常版と判型が異なります</a:t>
            </a:r>
            <a:r>
              <a:rPr lang="ja-JP" altLang="en-US" sz="105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。</a:t>
            </a:r>
            <a:endParaRPr lang="en-US" altLang="ja-JP" sz="105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kumimoji="1" lang="ja-JP" altLang="en-US" sz="105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　　　　　　　　　　　　　</a:t>
            </a:r>
            <a:r>
              <a:rPr kumimoji="1" lang="ja-JP" altLang="en-US" sz="105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→ゆうゆう通常版と同じ判型になりました！</a:t>
            </a:r>
          </a:p>
        </p:txBody>
      </p:sp>
      <p:pic>
        <p:nvPicPr>
          <p:cNvPr id="15" name="図 14" descr="テキスト&#10;&#10;低い精度で自動的に生成された説明">
            <a:extLst>
              <a:ext uri="{FF2B5EF4-FFF2-40B4-BE49-F238E27FC236}">
                <a16:creationId xmlns:a16="http://schemas.microsoft.com/office/drawing/2014/main" id="{98DF12B6-D662-40F5-8389-CDD46437996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505" t="6052" r="8473" b="3791"/>
          <a:stretch/>
        </p:blipFill>
        <p:spPr>
          <a:xfrm rot="16200000">
            <a:off x="6294388" y="5207711"/>
            <a:ext cx="1547312" cy="1201684"/>
          </a:xfrm>
          <a:prstGeom prst="rect">
            <a:avLst/>
          </a:prstGeom>
        </p:spPr>
      </p:pic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B8DA0710-1A86-841F-4A31-76B3A7940207}"/>
              </a:ext>
            </a:extLst>
          </p:cNvPr>
          <p:cNvSpPr txBox="1"/>
          <p:nvPr/>
        </p:nvSpPr>
        <p:spPr>
          <a:xfrm>
            <a:off x="274648" y="1260956"/>
            <a:ext cx="5071532" cy="49782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altLang="ja-JP" sz="1400" kern="100" dirty="0">
                <a:solidFill>
                  <a:srgbClr val="000000"/>
                </a:solidFill>
                <a:latin typeface="Century" panose="020406040505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【</a:t>
            </a:r>
            <a:r>
              <a:rPr lang="ja-JP" altLang="en-US" sz="1400" kern="100" dirty="0">
                <a:solidFill>
                  <a:srgbClr val="000000"/>
                </a:solidFill>
                <a:latin typeface="Century" panose="020406040505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内容</a:t>
            </a:r>
            <a:r>
              <a:rPr lang="en-US" altLang="ja-JP" sz="1400" kern="100" dirty="0">
                <a:solidFill>
                  <a:srgbClr val="000000"/>
                </a:solidFill>
                <a:latin typeface="Century" panose="020406040505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】</a:t>
            </a:r>
          </a:p>
          <a:p>
            <a:endParaRPr lang="en-US" altLang="ja-JP" sz="1400" kern="100" dirty="0">
              <a:effectLst/>
              <a:latin typeface="游ゴシック" panose="020B0400000000000000" pitchFamily="50" charset="-128"/>
              <a:ea typeface="游ゴシック" panose="020B0400000000000000" pitchFamily="50" charset="-128"/>
              <a:cs typeface="Courier New" panose="02070309020205020404" pitchFamily="49" charset="0"/>
            </a:endParaRPr>
          </a:p>
          <a:p>
            <a:r>
              <a:rPr lang="ja-JP" altLang="en-US" sz="1400" b="1" kern="100" dirty="0">
                <a:latin typeface="游ゴシック" panose="020B0400000000000000" pitchFamily="50" charset="-128"/>
                <a:ea typeface="游ゴシック" panose="020B0400000000000000" pitchFamily="50" charset="-128"/>
                <a:cs typeface="Courier New" panose="02070309020205020404" pitchFamily="49" charset="0"/>
              </a:rPr>
              <a:t>①年齢を前向きにとらえる生き方</a:t>
            </a:r>
            <a:endParaRPr lang="en-US" altLang="ja-JP" sz="1400" b="1" kern="100" dirty="0">
              <a:latin typeface="游ゴシック" panose="020B0400000000000000" pitchFamily="50" charset="-128"/>
              <a:ea typeface="游ゴシック" panose="020B0400000000000000" pitchFamily="50" charset="-128"/>
              <a:cs typeface="Courier New" panose="02070309020205020404" pitchFamily="49" charset="0"/>
            </a:endParaRPr>
          </a:p>
          <a:p>
            <a:r>
              <a:rPr lang="ja-JP" altLang="en-US" sz="1400" kern="100" dirty="0">
                <a:effectLst/>
                <a:latin typeface="游ゴシック" panose="020B0400000000000000" pitchFamily="50" charset="-128"/>
                <a:ea typeface="游ゴシック" panose="020B0400000000000000" pitchFamily="50" charset="-128"/>
                <a:cs typeface="Courier New" panose="02070309020205020404" pitchFamily="49" charset="0"/>
              </a:rPr>
              <a:t>　前田美波里さん、清水ミチコさん</a:t>
            </a:r>
            <a:endParaRPr lang="en-US" altLang="ja-JP" sz="1400" kern="100" dirty="0">
              <a:effectLst/>
              <a:latin typeface="游ゴシック" panose="020B0400000000000000" pitchFamily="50" charset="-128"/>
              <a:ea typeface="游ゴシック" panose="020B0400000000000000" pitchFamily="50" charset="-128"/>
              <a:cs typeface="Courier New" panose="02070309020205020404" pitchFamily="49" charset="0"/>
            </a:endParaRPr>
          </a:p>
          <a:p>
            <a:r>
              <a:rPr lang="ja-JP" altLang="en-US" sz="1400" kern="100" dirty="0">
                <a:latin typeface="游ゴシック" panose="020B0400000000000000" pitchFamily="50" charset="-128"/>
                <a:ea typeface="游ゴシック" panose="020B0400000000000000" pitchFamily="50" charset="-128"/>
                <a:cs typeface="Courier New" panose="02070309020205020404" pitchFamily="49" charset="0"/>
              </a:rPr>
              <a:t>　中田喜子さん、阿川佐和子さん</a:t>
            </a:r>
            <a:endParaRPr lang="en-US" altLang="ja-JP" sz="1400" kern="100" dirty="0">
              <a:effectLst/>
              <a:latin typeface="游ゴシック" panose="020B0400000000000000" pitchFamily="50" charset="-128"/>
              <a:ea typeface="游ゴシック" panose="020B0400000000000000" pitchFamily="50" charset="-128"/>
              <a:cs typeface="Courier New" panose="02070309020205020404" pitchFamily="49" charset="0"/>
            </a:endParaRPr>
          </a:p>
          <a:p>
            <a:endParaRPr lang="ja-JP" altLang="ja-JP" sz="1400" kern="100" dirty="0">
              <a:effectLst/>
              <a:latin typeface="游ゴシック" panose="020B0400000000000000" pitchFamily="50" charset="-128"/>
              <a:ea typeface="游ゴシック" panose="020B0400000000000000" pitchFamily="50" charset="-128"/>
              <a:cs typeface="Courier New" panose="02070309020205020404" pitchFamily="49" charset="0"/>
            </a:endParaRPr>
          </a:p>
          <a:p>
            <a:r>
              <a:rPr lang="ja-JP" altLang="en-US" sz="1400" b="1" kern="100" dirty="0">
                <a:latin typeface="游ゴシック" panose="020B0400000000000000" pitchFamily="50" charset="-128"/>
                <a:ea typeface="游ゴシック" panose="020B0400000000000000" pitchFamily="50" charset="-128"/>
                <a:cs typeface="Courier New" panose="02070309020205020404" pitchFamily="49" charset="0"/>
              </a:rPr>
              <a:t>②「自分磨き」はじめての一歩</a:t>
            </a:r>
            <a:endParaRPr lang="en-US" altLang="ja-JP" sz="1400" b="1" kern="100" dirty="0">
              <a:latin typeface="游ゴシック" panose="020B0400000000000000" pitchFamily="50" charset="-128"/>
              <a:ea typeface="游ゴシック" panose="020B0400000000000000" pitchFamily="50" charset="-128"/>
              <a:cs typeface="Courier New" panose="02070309020205020404" pitchFamily="49" charset="0"/>
            </a:endParaRPr>
          </a:p>
          <a:p>
            <a:r>
              <a:rPr lang="ja-JP" altLang="en-US" sz="1400" kern="100" dirty="0">
                <a:effectLst/>
                <a:latin typeface="游ゴシック" panose="020B0400000000000000" pitchFamily="50" charset="-128"/>
                <a:ea typeface="游ゴシック" panose="020B0400000000000000" pitchFamily="50" charset="-128"/>
                <a:cs typeface="Courier New" panose="02070309020205020404" pitchFamily="49" charset="0"/>
              </a:rPr>
              <a:t>　恵俊彰さん、吉崎典子さん、横森理香さん</a:t>
            </a:r>
            <a:endParaRPr lang="en-US" altLang="ja-JP" sz="1400" kern="100" dirty="0">
              <a:effectLst/>
              <a:latin typeface="游ゴシック" panose="020B0400000000000000" pitchFamily="50" charset="-128"/>
              <a:ea typeface="游ゴシック" panose="020B0400000000000000" pitchFamily="50" charset="-128"/>
              <a:cs typeface="Courier New" panose="02070309020205020404" pitchFamily="49" charset="0"/>
            </a:endParaRPr>
          </a:p>
          <a:p>
            <a:endParaRPr lang="ja-JP" altLang="ja-JP" sz="1400" kern="100" dirty="0">
              <a:effectLst/>
              <a:latin typeface="游ゴシック" panose="020B0400000000000000" pitchFamily="50" charset="-128"/>
              <a:ea typeface="游ゴシック" panose="020B0400000000000000" pitchFamily="50" charset="-128"/>
              <a:cs typeface="Courier New" panose="02070309020205020404" pitchFamily="49" charset="0"/>
            </a:endParaRPr>
          </a:p>
          <a:p>
            <a:r>
              <a:rPr lang="ja-JP" altLang="en-US" sz="1400" b="1" kern="100" dirty="0">
                <a:latin typeface="游ゴシック" panose="020B0400000000000000" pitchFamily="50" charset="-128"/>
                <a:ea typeface="游ゴシック" panose="020B0400000000000000" pitchFamily="50" charset="-128"/>
                <a:cs typeface="Courier New" panose="02070309020205020404" pitchFamily="49" charset="0"/>
              </a:rPr>
              <a:t>③幸福力を高める生き方</a:t>
            </a:r>
            <a:endParaRPr lang="en-US" altLang="ja-JP" sz="1400" b="1" kern="100" dirty="0">
              <a:latin typeface="游ゴシック" panose="020B0400000000000000" pitchFamily="50" charset="-128"/>
              <a:ea typeface="游ゴシック" panose="020B0400000000000000" pitchFamily="50" charset="-128"/>
              <a:cs typeface="Courier New" panose="02070309020205020404" pitchFamily="49" charset="0"/>
            </a:endParaRPr>
          </a:p>
          <a:p>
            <a:r>
              <a:rPr lang="ja-JP" altLang="en-US" sz="1400" kern="100" dirty="0">
                <a:effectLst/>
                <a:latin typeface="游ゴシック" panose="020B0400000000000000" pitchFamily="50" charset="-128"/>
                <a:ea typeface="游ゴシック" panose="020B0400000000000000" pitchFamily="50" charset="-128"/>
                <a:cs typeface="Courier New" panose="02070309020205020404" pitchFamily="49" charset="0"/>
              </a:rPr>
              <a:t>　前野マドカさん、麻倉未稀さん</a:t>
            </a:r>
            <a:r>
              <a:rPr lang="ja-JP" altLang="en-US" sz="1400" kern="100" dirty="0">
                <a:latin typeface="游ゴシック" panose="020B0400000000000000" pitchFamily="50" charset="-128"/>
                <a:ea typeface="游ゴシック" panose="020B0400000000000000" pitchFamily="50" charset="-128"/>
                <a:cs typeface="Courier New" panose="02070309020205020404" pitchFamily="49" charset="0"/>
              </a:rPr>
              <a:t>、松本伊代さん</a:t>
            </a:r>
            <a:endParaRPr lang="en-US" altLang="ja-JP" sz="1400" kern="100" dirty="0">
              <a:effectLst/>
              <a:latin typeface="游ゴシック" panose="020B0400000000000000" pitchFamily="50" charset="-128"/>
              <a:ea typeface="游ゴシック" panose="020B0400000000000000" pitchFamily="50" charset="-128"/>
              <a:cs typeface="Courier New" panose="02070309020205020404" pitchFamily="49" charset="0"/>
            </a:endParaRPr>
          </a:p>
          <a:p>
            <a:endParaRPr lang="ja-JP" altLang="ja-JP" sz="1400" kern="100" dirty="0">
              <a:effectLst/>
              <a:latin typeface="游ゴシック" panose="020B0400000000000000" pitchFamily="50" charset="-128"/>
              <a:ea typeface="游ゴシック" panose="020B0400000000000000" pitchFamily="50" charset="-128"/>
              <a:cs typeface="Courier New" panose="02070309020205020404" pitchFamily="49" charset="0"/>
            </a:endParaRPr>
          </a:p>
          <a:p>
            <a:r>
              <a:rPr lang="ja-JP" altLang="en-US" sz="1400" b="1" kern="100" dirty="0">
                <a:latin typeface="游ゴシック" panose="020B0400000000000000" pitchFamily="50" charset="-128"/>
                <a:ea typeface="游ゴシック" panose="020B0400000000000000" pitchFamily="50" charset="-128"/>
                <a:cs typeface="Courier New" panose="02070309020205020404" pitchFamily="49" charset="0"/>
              </a:rPr>
              <a:t>④もう、家族疲れで悩まない</a:t>
            </a:r>
            <a:endParaRPr lang="en-US" altLang="ja-JP" sz="1400" b="1" kern="100" dirty="0">
              <a:latin typeface="游ゴシック" panose="020B0400000000000000" pitchFamily="50" charset="-128"/>
              <a:ea typeface="游ゴシック" panose="020B0400000000000000" pitchFamily="50" charset="-128"/>
              <a:cs typeface="Courier New" panose="02070309020205020404" pitchFamily="49" charset="0"/>
            </a:endParaRPr>
          </a:p>
          <a:p>
            <a:r>
              <a:rPr lang="ja-JP" altLang="en-US" sz="1400" kern="100" dirty="0">
                <a:effectLst/>
                <a:latin typeface="游ゴシック" panose="020B0400000000000000" pitchFamily="50" charset="-128"/>
                <a:ea typeface="游ゴシック" panose="020B0400000000000000" pitchFamily="50" charset="-128"/>
                <a:cs typeface="Courier New" panose="02070309020205020404" pitchFamily="49" charset="0"/>
              </a:rPr>
              <a:t>　青木さやかさん、下重暁子さん</a:t>
            </a:r>
            <a:endParaRPr lang="en-US" altLang="ja-JP" sz="1400" kern="100" dirty="0">
              <a:effectLst/>
              <a:latin typeface="游ゴシック" panose="020B0400000000000000" pitchFamily="50" charset="-128"/>
              <a:ea typeface="游ゴシック" panose="020B0400000000000000" pitchFamily="50" charset="-128"/>
              <a:cs typeface="Courier New" panose="02070309020205020404" pitchFamily="49" charset="0"/>
            </a:endParaRPr>
          </a:p>
          <a:p>
            <a:endParaRPr lang="en-US" altLang="ja-JP" sz="1400" kern="100" dirty="0">
              <a:latin typeface="游ゴシック" panose="020B0400000000000000" pitchFamily="50" charset="-128"/>
              <a:ea typeface="游ゴシック" panose="020B0400000000000000" pitchFamily="50" charset="-128"/>
              <a:cs typeface="Courier New" panose="02070309020205020404" pitchFamily="49" charset="0"/>
            </a:endParaRPr>
          </a:p>
          <a:p>
            <a:r>
              <a:rPr lang="ja-JP" altLang="en-US" sz="1400" b="1" kern="100" dirty="0">
                <a:effectLst/>
                <a:latin typeface="游ゴシック" panose="020B0400000000000000" pitchFamily="50" charset="-128"/>
                <a:ea typeface="游ゴシック" panose="020B0400000000000000" pitchFamily="50" charset="-128"/>
                <a:cs typeface="Courier New" panose="02070309020205020404" pitchFamily="49" charset="0"/>
              </a:rPr>
              <a:t>⑤やめて、手放しにラクになる</a:t>
            </a:r>
            <a:endParaRPr lang="en-US" altLang="ja-JP" sz="1400" b="1" kern="100" dirty="0">
              <a:effectLst/>
              <a:latin typeface="游ゴシック" panose="020B0400000000000000" pitchFamily="50" charset="-128"/>
              <a:ea typeface="游ゴシック" panose="020B0400000000000000" pitchFamily="50" charset="-128"/>
              <a:cs typeface="Courier New" panose="02070309020205020404" pitchFamily="49" charset="0"/>
            </a:endParaRPr>
          </a:p>
          <a:p>
            <a:r>
              <a:rPr lang="ja-JP" altLang="en-US" sz="1400" kern="100" dirty="0">
                <a:latin typeface="游ゴシック" panose="020B0400000000000000" pitchFamily="50" charset="-128"/>
                <a:ea typeface="游ゴシック" panose="020B0400000000000000" pitchFamily="50" charset="-128"/>
                <a:cs typeface="Courier New" panose="02070309020205020404" pitchFamily="49" charset="0"/>
              </a:rPr>
              <a:t>　やましたひでこさん、沖幸子さん</a:t>
            </a:r>
            <a:endParaRPr lang="en-US" altLang="ja-JP" sz="1400" kern="100" dirty="0">
              <a:latin typeface="游ゴシック" panose="020B0400000000000000" pitchFamily="50" charset="-128"/>
              <a:ea typeface="游ゴシック" panose="020B0400000000000000" pitchFamily="50" charset="-128"/>
              <a:cs typeface="Courier New" panose="02070309020205020404" pitchFamily="49" charset="0"/>
            </a:endParaRPr>
          </a:p>
          <a:p>
            <a:endParaRPr lang="en-US" altLang="ja-JP" sz="1400" kern="100" dirty="0">
              <a:effectLst/>
              <a:latin typeface="游ゴシック" panose="020B0400000000000000" pitchFamily="50" charset="-128"/>
              <a:ea typeface="游ゴシック" panose="020B0400000000000000" pitchFamily="50" charset="-128"/>
              <a:cs typeface="Courier New" panose="02070309020205020404" pitchFamily="49" charset="0"/>
            </a:endParaRPr>
          </a:p>
          <a:p>
            <a:r>
              <a:rPr lang="ja-JP" altLang="en-US" sz="1400" b="1" kern="100" dirty="0">
                <a:effectLst/>
                <a:latin typeface="游ゴシック" panose="020B0400000000000000" pitchFamily="50" charset="-128"/>
                <a:ea typeface="游ゴシック" panose="020B0400000000000000" pitchFamily="50" charset="-128"/>
                <a:cs typeface="Courier New" panose="02070309020205020404" pitchFamily="49" charset="0"/>
              </a:rPr>
              <a:t>⑥病と向き合って生きる</a:t>
            </a:r>
            <a:endParaRPr lang="en-US" altLang="ja-JP" sz="1400" b="1" kern="100" dirty="0">
              <a:effectLst/>
              <a:latin typeface="游ゴシック" panose="020B0400000000000000" pitchFamily="50" charset="-128"/>
              <a:ea typeface="游ゴシック" panose="020B0400000000000000" pitchFamily="50" charset="-128"/>
              <a:cs typeface="Courier New" panose="02070309020205020404" pitchFamily="49" charset="0"/>
            </a:endParaRPr>
          </a:p>
          <a:p>
            <a:r>
              <a:rPr lang="ja-JP" altLang="en-US" sz="1400" kern="100" dirty="0">
                <a:latin typeface="游ゴシック" panose="020B0400000000000000" pitchFamily="50" charset="-128"/>
                <a:ea typeface="游ゴシック" panose="020B0400000000000000" pitchFamily="50" charset="-128"/>
                <a:cs typeface="Courier New" panose="02070309020205020404" pitchFamily="49" charset="0"/>
              </a:rPr>
              <a:t>　堀ちえみさん、山本譲二さん他</a:t>
            </a:r>
            <a:endParaRPr lang="ja-JP" altLang="ja-JP" sz="1400" kern="100" dirty="0">
              <a:effectLst/>
              <a:latin typeface="游ゴシック" panose="020B0400000000000000" pitchFamily="50" charset="-128"/>
              <a:ea typeface="游ゴシック" panose="020B0400000000000000" pitchFamily="50" charset="-128"/>
              <a:cs typeface="Courier New" panose="02070309020205020404" pitchFamily="49" charset="0"/>
            </a:endParaRPr>
          </a:p>
          <a:p>
            <a:pPr algn="just"/>
            <a:endParaRPr lang="ja-JP" altLang="ja-JP" sz="900" kern="100" dirty="0">
              <a:effectLst/>
              <a:latin typeface="Century" panose="02040604050505020304" pitchFamily="18" charset="0"/>
              <a:ea typeface="ＭＳ 明朝" panose="02020609040205080304" pitchFamily="17" charset="-128"/>
              <a:cs typeface="Times New Roman" panose="02020603050405020304" pitchFamily="18" charset="0"/>
            </a:endParaRPr>
          </a:p>
          <a:p>
            <a:pPr algn="just"/>
            <a:r>
              <a:rPr lang="en-US" altLang="ja-JP" sz="1050" kern="100" dirty="0">
                <a:solidFill>
                  <a:srgbClr val="000000"/>
                </a:solidFill>
                <a:effectLst/>
                <a:latin typeface="Century" panose="020406040505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 </a:t>
            </a:r>
            <a:endParaRPr lang="ja-JP" altLang="ja-JP" sz="900" kern="100" dirty="0">
              <a:effectLst/>
              <a:latin typeface="Century" panose="02040604050505020304" pitchFamily="18" charset="0"/>
              <a:ea typeface="ＭＳ 明朝" panose="02020609040205080304" pitchFamily="17" charset="-128"/>
              <a:cs typeface="Times New Roman" panose="02020603050405020304" pitchFamily="18" charset="0"/>
            </a:endParaRPr>
          </a:p>
          <a:p>
            <a:pPr algn="just"/>
            <a:endParaRPr lang="ja-JP" altLang="ja-JP" sz="900" kern="100" dirty="0">
              <a:effectLst/>
              <a:latin typeface="Century" panose="02040604050505020304" pitchFamily="18" charset="0"/>
              <a:ea typeface="ＭＳ 明朝" panose="02020609040205080304" pitchFamily="17" charset="-128"/>
              <a:cs typeface="Times New Roman" panose="02020603050405020304" pitchFamily="18" charset="0"/>
            </a:endParaRPr>
          </a:p>
        </p:txBody>
      </p:sp>
      <p:graphicFrame>
        <p:nvGraphicFramePr>
          <p:cNvPr id="2" name="オブジェクト 1">
            <a:extLst>
              <a:ext uri="{FF2B5EF4-FFF2-40B4-BE49-F238E27FC236}">
                <a16:creationId xmlns:a16="http://schemas.microsoft.com/office/drawing/2014/main" id="{EAEB8F15-7850-D456-7346-8698C4C68BB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55999588"/>
              </p:ext>
            </p:extLst>
          </p:nvPr>
        </p:nvGraphicFramePr>
        <p:xfrm>
          <a:off x="7902137" y="5043071"/>
          <a:ext cx="1202794" cy="15391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Acrobat Document" r:id="rId4" imgW="4178041" imgH="5346331" progId="Acrobat.Document.DC">
                  <p:embed/>
                </p:oleObj>
              </mc:Choice>
              <mc:Fallback>
                <p:oleObj name="Acrobat Document" r:id="rId4" imgW="4178041" imgH="5346331" progId="Acrobat.Document.DC">
                  <p:embed/>
                  <p:pic>
                    <p:nvPicPr>
                      <p:cNvPr id="6" name="オブジェクト 5">
                        <a:extLst>
                          <a:ext uri="{FF2B5EF4-FFF2-40B4-BE49-F238E27FC236}">
                            <a16:creationId xmlns:a16="http://schemas.microsoft.com/office/drawing/2014/main" id="{AE2B3915-E58F-03FD-715D-411D74C9574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7902137" y="5043071"/>
                        <a:ext cx="1202794" cy="15391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60108787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4049</TotalTime>
  <Words>365</Words>
  <Application>Microsoft Office PowerPoint</Application>
  <PresentationFormat>A4 210 x 297 mm</PresentationFormat>
  <Paragraphs>48</Paragraphs>
  <Slides>2</Slides>
  <Notes>1</Notes>
  <HiddenSlides>0</HiddenSlides>
  <MMClips>0</MMClips>
  <ScaleCrop>false</ScaleCrop>
  <HeadingPairs>
    <vt:vector size="8" baseType="variant">
      <vt:variant>
        <vt:lpstr>使用されているフォント</vt:lpstr>
      </vt:variant>
      <vt:variant>
        <vt:i4>7</vt:i4>
      </vt:variant>
      <vt:variant>
        <vt:lpstr>テーマ</vt:lpstr>
      </vt:variant>
      <vt:variant>
        <vt:i4>1</vt:i4>
      </vt:variant>
      <vt:variant>
        <vt:lpstr>埋め込まれた OLE サーバー</vt:lpstr>
      </vt:variant>
      <vt:variant>
        <vt:i4>1</vt:i4>
      </vt:variant>
      <vt:variant>
        <vt:lpstr>スライド タイトル</vt:lpstr>
      </vt:variant>
      <vt:variant>
        <vt:i4>2</vt:i4>
      </vt:variant>
    </vt:vector>
  </HeadingPairs>
  <TitlesOfParts>
    <vt:vector size="11" baseType="lpstr">
      <vt:lpstr>BIZ UDPゴシック</vt:lpstr>
      <vt:lpstr>メイリオ</vt:lpstr>
      <vt:lpstr>游ゴシック</vt:lpstr>
      <vt:lpstr>Arial</vt:lpstr>
      <vt:lpstr>Calibri</vt:lpstr>
      <vt:lpstr>Calibri Light</vt:lpstr>
      <vt:lpstr>Century</vt:lpstr>
      <vt:lpstr>Office テーマ</vt:lpstr>
      <vt:lpstr>Acrobat Document</vt:lpstr>
      <vt:lpstr>PowerPoint プレゼンテーション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滝川 真琴</dc:creator>
  <cp:lastModifiedBy>内之倉 まゆみ</cp:lastModifiedBy>
  <cp:revision>121</cp:revision>
  <cp:lastPrinted>2024-04-11T02:24:18Z</cp:lastPrinted>
  <dcterms:created xsi:type="dcterms:W3CDTF">2017-10-16T10:13:57Z</dcterms:created>
  <dcterms:modified xsi:type="dcterms:W3CDTF">2024-05-13T01:36:19Z</dcterms:modified>
</cp:coreProperties>
</file>