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16256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37">
          <p15:clr>
            <a:srgbClr val="A4A3A4"/>
          </p15:clr>
        </p15:guide>
        <p15:guide id="2" pos="3840">
          <p15:clr>
            <a:srgbClr val="A4A3A4"/>
          </p15:clr>
        </p15:guide>
        <p15:guide id="3" orient="horz" pos="1786">
          <p15:clr>
            <a:srgbClr val="A4A3A4"/>
          </p15:clr>
        </p15:guide>
        <p15:guide id="4" orient="horz" pos="9225">
          <p15:clr>
            <a:srgbClr val="A4A3A4"/>
          </p15:clr>
        </p15:guide>
        <p15:guide id="5" orient="horz" pos="9656">
          <p15:clr>
            <a:srgbClr val="A4A3A4"/>
          </p15:clr>
        </p15:guide>
        <p15:guide id="6" pos="7491">
          <p15:clr>
            <a:srgbClr val="A4A3A4"/>
          </p15:clr>
        </p15:guide>
        <p15:guide id="7" pos="166">
          <p15:clr>
            <a:srgbClr val="A4A3A4"/>
          </p15:clr>
        </p15:guide>
        <p15:guide id="8" pos="7287">
          <p15:clr>
            <a:srgbClr val="A4A3A4"/>
          </p15:clr>
        </p15:guide>
        <p15:guide id="9" pos="39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hZZSoR2TeLebkPLuMcyVxxcNzC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432" y="-3668"/>
      </p:cViewPr>
      <p:guideLst>
        <p:guide orient="horz" pos="1537"/>
        <p:guide pos="3840"/>
        <p:guide orient="horz" pos="1786"/>
        <p:guide orient="horz" pos="9225"/>
        <p:guide orient="horz" pos="9656"/>
        <p:guide pos="7491"/>
        <p:guide pos="166"/>
        <p:guide pos="7287"/>
        <p:guide pos="393"/>
      </p:guideLst>
    </p:cSldViewPr>
  </p:slideViewPr>
  <p:notesTextViewPr>
    <p:cViewPr>
      <p:scale>
        <a:sx n="1" d="1"/>
        <a:sy n="1" d="1"/>
      </p:scale>
      <p:origin x="0" y="-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14550" y="768350"/>
            <a:ext cx="287655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0" y="4861427"/>
            <a:ext cx="5683225" cy="4605550"/>
          </a:xfrm>
          <a:prstGeom prst="rect">
            <a:avLst/>
          </a:prstGeom>
          <a:noFill/>
          <a:ln>
            <a:noFill/>
          </a:ln>
        </p:spPr>
        <p:txBody>
          <a:bodyPr spcFirstLastPara="1" wrap="square" lIns="91400" tIns="91400" rIns="91400" bIns="914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400" y="4861427"/>
            <a:ext cx="5683225" cy="460555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112963" y="768350"/>
            <a:ext cx="287813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14400" y="2660416"/>
            <a:ext cx="10363200" cy="56594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8538164"/>
            <a:ext cx="9144000" cy="392476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14" name="Google Shape;14;p3"/>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938859" y="4226749"/>
            <a:ext cx="1031428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3151246" y="6439136"/>
            <a:ext cx="1377620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182754" y="3886436"/>
            <a:ext cx="1377620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4327407"/>
            <a:ext cx="10515600" cy="103142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1" y="4052716"/>
            <a:ext cx="10515600" cy="67620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1" y="10878731"/>
            <a:ext cx="10515600" cy="3555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26" name="Google Shape;26;p5"/>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4327407"/>
            <a:ext cx="5181600" cy="103142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4327407"/>
            <a:ext cx="5181600" cy="103142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9" y="3984979"/>
            <a:ext cx="5157787" cy="1952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9" name="Google Shape;39;p7"/>
          <p:cNvSpPr txBox="1">
            <a:spLocks noGrp="1"/>
          </p:cNvSpPr>
          <p:nvPr>
            <p:ph type="body" idx="2"/>
          </p:nvPr>
        </p:nvSpPr>
        <p:spPr>
          <a:xfrm>
            <a:off x="839789" y="5937956"/>
            <a:ext cx="5157787" cy="8733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1" y="3984979"/>
            <a:ext cx="5183188" cy="1952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1" name="Google Shape;41;p7"/>
          <p:cNvSpPr txBox="1">
            <a:spLocks noGrp="1"/>
          </p:cNvSpPr>
          <p:nvPr>
            <p:ph type="body" idx="4"/>
          </p:nvPr>
        </p:nvSpPr>
        <p:spPr>
          <a:xfrm>
            <a:off x="6172201" y="5937956"/>
            <a:ext cx="5183188" cy="8733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1083733"/>
            <a:ext cx="3932237" cy="379306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2340567"/>
            <a:ext cx="6172200" cy="11552296"/>
          </a:xfrm>
          <a:prstGeom prst="rect">
            <a:avLst/>
          </a:prstGeom>
          <a:noFill/>
          <a:ln>
            <a:noFill/>
          </a:ln>
        </p:spPr>
        <p:txBody>
          <a:bodyPr spcFirstLastPara="1" wrap="square" lIns="91425" tIns="45700" rIns="91425" bIns="45700" anchor="t" anchorCtr="0">
            <a:norm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7" name="Google Shape;57;p10"/>
          <p:cNvSpPr txBox="1">
            <a:spLocks noGrp="1"/>
          </p:cNvSpPr>
          <p:nvPr>
            <p:ph type="body" idx="2"/>
          </p:nvPr>
        </p:nvSpPr>
        <p:spPr>
          <a:xfrm>
            <a:off x="839788" y="4876800"/>
            <a:ext cx="3932237" cy="90348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8" name="Google Shape;58;p10"/>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1083733"/>
            <a:ext cx="3932237" cy="379306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2340567"/>
            <a:ext cx="6172200" cy="11552296"/>
          </a:xfrm>
          <a:prstGeom prst="rect">
            <a:avLst/>
          </a:prstGeom>
          <a:noFill/>
          <a:ln>
            <a:noFill/>
          </a:ln>
        </p:spPr>
      </p:sp>
      <p:sp>
        <p:nvSpPr>
          <p:cNvPr id="64" name="Google Shape;64;p11"/>
          <p:cNvSpPr txBox="1">
            <a:spLocks noGrp="1"/>
          </p:cNvSpPr>
          <p:nvPr>
            <p:ph type="body" idx="1"/>
          </p:nvPr>
        </p:nvSpPr>
        <p:spPr>
          <a:xfrm>
            <a:off x="839788" y="4876800"/>
            <a:ext cx="3932237" cy="90348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5" name="Google Shape;65;p11"/>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4327407"/>
            <a:ext cx="10515600" cy="10314283"/>
          </a:xfrm>
          <a:prstGeom prst="rect">
            <a:avLst/>
          </a:prstGeom>
          <a:noFill/>
          <a:ln>
            <a:noFill/>
          </a:ln>
        </p:spPr>
        <p:txBody>
          <a:bodyPr spcFirstLastPara="1" wrap="square" lIns="91425" tIns="45700" rIns="91425" bIns="45700" anchor="t" anchorCtr="0">
            <a:norm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14917212"/>
            <a:ext cx="11530009"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ja-JP" sz="1800" b="1" i="0" u="none" strike="noStrike" cap="none" dirty="0">
                <a:solidFill>
                  <a:srgbClr val="A5A5A5"/>
                </a:solidFill>
                <a:latin typeface="Calibri"/>
                <a:ea typeface="Calibri"/>
                <a:cs typeface="Calibri"/>
                <a:sym typeface="Calibri"/>
              </a:rPr>
              <a:t>※企画は一部変更する場合があります。予めご了承くださ</a:t>
            </a:r>
            <a:r>
              <a:rPr lang="ja-JP" altLang="en-US" sz="1800" b="1" i="0" u="none" strike="noStrike" cap="none" dirty="0">
                <a:solidFill>
                  <a:srgbClr val="A5A5A5"/>
                </a:solidFill>
                <a:latin typeface="Calibri"/>
                <a:ea typeface="Calibri"/>
                <a:cs typeface="Calibri"/>
                <a:sym typeface="Calibri"/>
              </a:rPr>
              <a:t>い</a:t>
            </a:r>
            <a:endParaRPr sz="900" b="1"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800"/>
              <a:buFont typeface="Arial"/>
              <a:buNone/>
            </a:pPr>
            <a:r>
              <a:rPr lang="ja-JP" sz="1800" b="1" i="0" u="none" strike="noStrike" cap="none" dirty="0">
                <a:solidFill>
                  <a:schemeClr val="dk1"/>
                </a:solidFill>
                <a:latin typeface="Calibri"/>
                <a:ea typeface="Calibri"/>
                <a:cs typeface="Calibri"/>
                <a:sym typeface="Calibri"/>
              </a:rPr>
              <a:t>株式会社主婦の友社 メディア営業部 TEL03-5280-7510</a:t>
            </a:r>
            <a:endParaRPr sz="1800" b="1"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800"/>
              <a:buFont typeface="Arial"/>
              <a:buNone/>
            </a:pPr>
            <a:r>
              <a:rPr lang="ja-JP" sz="1800" b="1" i="0" u="none" strike="noStrike" cap="none" dirty="0">
                <a:solidFill>
                  <a:schemeClr val="dk1"/>
                </a:solidFill>
                <a:latin typeface="Calibri"/>
                <a:ea typeface="Calibri"/>
                <a:cs typeface="Calibri"/>
                <a:sym typeface="Calibri"/>
              </a:rPr>
              <a:t>URL　</a:t>
            </a:r>
            <a:r>
              <a:rPr lang="ja-JP" sz="1800" b="1" i="0" u="none" strike="noStrike" cap="none" dirty="0">
                <a:solidFill>
                  <a:srgbClr val="FF0066"/>
                </a:solidFill>
                <a:latin typeface="Calibri"/>
                <a:ea typeface="Calibri"/>
                <a:cs typeface="Calibri"/>
                <a:sym typeface="Calibri"/>
              </a:rPr>
              <a:t>http://maturist.jp/stories/1050</a:t>
            </a:r>
            <a:endParaRPr sz="1800" b="1" i="0" u="none" strike="noStrike" cap="none" dirty="0">
              <a:solidFill>
                <a:srgbClr val="FF0066"/>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a:stretch/>
        </p:blipFill>
        <p:spPr>
          <a:xfrm>
            <a:off x="3959107" y="330871"/>
            <a:ext cx="3867719" cy="1376003"/>
          </a:xfrm>
          <a:prstGeom prst="rect">
            <a:avLst/>
          </a:prstGeom>
          <a:noFill/>
          <a:ln>
            <a:noFill/>
          </a:ln>
        </p:spPr>
      </p:pic>
      <p:sp>
        <p:nvSpPr>
          <p:cNvPr id="86" name="Google Shape;86;p1"/>
          <p:cNvSpPr/>
          <p:nvPr/>
        </p:nvSpPr>
        <p:spPr>
          <a:xfrm>
            <a:off x="489675" y="412959"/>
            <a:ext cx="3158959" cy="1476250"/>
          </a:xfrm>
          <a:prstGeom prst="ellipse">
            <a:avLst/>
          </a:prstGeom>
          <a:solidFill>
            <a:srgbClr val="FF00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dirty="0">
                <a:solidFill>
                  <a:schemeClr val="lt1"/>
                </a:solidFill>
                <a:latin typeface="游明朝" panose="02020400000000000000" pitchFamily="18" charset="-128"/>
                <a:ea typeface="游明朝" panose="02020400000000000000" pitchFamily="18" charset="-128"/>
                <a:cs typeface="Calibri"/>
                <a:sym typeface="Calibri"/>
              </a:rPr>
              <a:t>５０代から</a:t>
            </a:r>
            <a:endParaRPr sz="3200" b="1" i="0" u="none" strike="noStrike" cap="none" dirty="0">
              <a:solidFill>
                <a:schemeClr val="lt1"/>
              </a:solidFill>
              <a:latin typeface="游明朝" panose="02020400000000000000" pitchFamily="18" charset="-128"/>
              <a:ea typeface="游明朝" panose="02020400000000000000" pitchFamily="18" charset="-128"/>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dirty="0">
                <a:solidFill>
                  <a:schemeClr val="lt1"/>
                </a:solidFill>
                <a:latin typeface="游明朝" panose="02020400000000000000" pitchFamily="18" charset="-128"/>
                <a:ea typeface="游明朝" panose="02020400000000000000" pitchFamily="18" charset="-128"/>
                <a:cs typeface="Calibri"/>
                <a:sym typeface="Calibri"/>
              </a:rPr>
              <a:t>私が主役!</a:t>
            </a:r>
            <a:endParaRPr sz="3200" b="1" i="0" u="none" strike="noStrike" cap="none" dirty="0">
              <a:solidFill>
                <a:schemeClr val="lt1"/>
              </a:solidFill>
              <a:latin typeface="游明朝" panose="02020400000000000000" pitchFamily="18" charset="-128"/>
              <a:ea typeface="游明朝" panose="02020400000000000000" pitchFamily="18" charset="-128"/>
              <a:cs typeface="Calibri"/>
              <a:sym typeface="Calibri"/>
            </a:endParaRPr>
          </a:p>
        </p:txBody>
      </p:sp>
      <p:sp>
        <p:nvSpPr>
          <p:cNvPr id="87" name="Google Shape;87;p1"/>
          <p:cNvSpPr/>
          <p:nvPr/>
        </p:nvSpPr>
        <p:spPr>
          <a:xfrm>
            <a:off x="225935" y="1706874"/>
            <a:ext cx="11529900" cy="7386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b="1" i="0" u="none" strike="noStrike" cap="none" dirty="0">
                <a:solidFill>
                  <a:srgbClr val="A5A5A5"/>
                </a:solidFill>
                <a:latin typeface="游明朝" panose="02020400000000000000" pitchFamily="18" charset="-128"/>
                <a:ea typeface="游明朝" panose="02020400000000000000" pitchFamily="18" charset="-128"/>
                <a:cs typeface="Calibri"/>
                <a:sym typeface="Calibri"/>
              </a:rPr>
              <a:t>２０２４年</a:t>
            </a:r>
            <a:r>
              <a:rPr lang="ja-JP" altLang="en-US" sz="2800" b="1" i="0" u="none" strike="noStrike" cap="none" dirty="0">
                <a:solidFill>
                  <a:srgbClr val="A5A5A5"/>
                </a:solidFill>
                <a:latin typeface="游明朝" panose="02020400000000000000" pitchFamily="18" charset="-128"/>
                <a:ea typeface="游明朝" panose="02020400000000000000" pitchFamily="18" charset="-128"/>
                <a:cs typeface="Calibri"/>
                <a:sym typeface="Calibri"/>
              </a:rPr>
              <a:t>９</a:t>
            </a:r>
            <a:r>
              <a:rPr lang="ja-JP" sz="2800" b="1" i="0" u="none" strike="noStrike" cap="none" dirty="0">
                <a:solidFill>
                  <a:srgbClr val="A5A5A5"/>
                </a:solidFill>
                <a:latin typeface="游明朝" panose="02020400000000000000" pitchFamily="18" charset="-128"/>
                <a:ea typeface="游明朝" panose="02020400000000000000" pitchFamily="18" charset="-128"/>
                <a:cs typeface="Calibri"/>
                <a:sym typeface="Calibri"/>
              </a:rPr>
              <a:t>月号（</a:t>
            </a:r>
            <a:r>
              <a:rPr lang="ja-JP" altLang="en-US" sz="2800" b="1" i="0" u="none" strike="noStrike" cap="none" dirty="0">
                <a:solidFill>
                  <a:srgbClr val="A5A5A5"/>
                </a:solidFill>
                <a:latin typeface="游明朝" panose="02020400000000000000" pitchFamily="18" charset="-128"/>
                <a:ea typeface="游明朝" panose="02020400000000000000" pitchFamily="18" charset="-128"/>
                <a:cs typeface="Calibri"/>
                <a:sym typeface="Calibri"/>
              </a:rPr>
              <a:t>８</a:t>
            </a:r>
            <a:r>
              <a:rPr lang="ja-JP" sz="2800" b="1" i="0" u="none" strike="noStrike" cap="none" dirty="0">
                <a:solidFill>
                  <a:srgbClr val="A5A5A5"/>
                </a:solidFill>
                <a:latin typeface="游明朝" panose="02020400000000000000" pitchFamily="18" charset="-128"/>
                <a:ea typeface="游明朝" panose="02020400000000000000" pitchFamily="18" charset="-128"/>
                <a:cs typeface="Calibri"/>
                <a:sym typeface="Calibri"/>
              </a:rPr>
              <a:t>月１日発売）</a:t>
            </a:r>
            <a:endParaRPr sz="2800" b="0" i="0" u="none" strike="noStrike" cap="none" dirty="0">
              <a:solidFill>
                <a:srgbClr val="000000"/>
              </a:solidFill>
              <a:latin typeface="游明朝" panose="02020400000000000000" pitchFamily="18" charset="-128"/>
              <a:ea typeface="游明朝" panose="02020400000000000000" pitchFamily="18" charset="-128"/>
              <a:sym typeface="Arial"/>
            </a:endParaRPr>
          </a:p>
        </p:txBody>
      </p:sp>
      <p:sp>
        <p:nvSpPr>
          <p:cNvPr id="88" name="Google Shape;88;p1"/>
          <p:cNvSpPr/>
          <p:nvPr/>
        </p:nvSpPr>
        <p:spPr>
          <a:xfrm>
            <a:off x="410400" y="2543574"/>
            <a:ext cx="11371200" cy="12373638"/>
          </a:xfrm>
          <a:prstGeom prst="rect">
            <a:avLst/>
          </a:prstGeom>
          <a:noFill/>
          <a:ln w="101600" cap="flat" cmpd="dbl">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534029" y="2653032"/>
            <a:ext cx="11123944" cy="14448530"/>
          </a:xfrm>
          <a:prstGeom prst="rect">
            <a:avLst/>
          </a:prstGeom>
          <a:noFill/>
          <a:ln>
            <a:noFill/>
          </a:ln>
        </p:spPr>
        <p:txBody>
          <a:bodyPr spcFirstLastPara="1" wrap="square" lIns="91425" tIns="45700" rIns="91425" bIns="45700" anchor="t" anchorCtr="0">
            <a:spAutoFit/>
          </a:bodyPr>
          <a:lstStyle/>
          <a:p>
            <a:pPr>
              <a:buSzPts val="2400"/>
            </a:pPr>
            <a:r>
              <a:rPr lang="ja-JP" altLang="en-US"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dirty="0">
                <a:latin typeface="游明朝" panose="02020400000000000000" pitchFamily="18" charset="-128"/>
                <a:ea typeface="游明朝" panose="02020400000000000000" pitchFamily="18" charset="-128"/>
              </a:rPr>
              <a:t>表紙　風吹ジュンさん</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ja-JP" altLang="en-US" sz="2000" b="1" i="0" u="none" strike="noStrike" cap="none" dirty="0">
                <a:solidFill>
                  <a:srgbClr val="000000"/>
                </a:solidFill>
                <a:latin typeface="游明朝" panose="02020400000000000000" pitchFamily="18" charset="-128"/>
                <a:ea typeface="游明朝" panose="02020400000000000000" pitchFamily="18" charset="-128"/>
                <a:sym typeface="Arial"/>
              </a:rPr>
              <a:t>●この人に聞きたい</a:t>
            </a:r>
            <a:endParaRPr lang="en-US" altLang="ja-JP" sz="2000" b="1" i="0" u="none" strike="noStrike" cap="none" dirty="0">
              <a:solidFill>
                <a:srgbClr val="000000"/>
              </a:solidFill>
              <a:latin typeface="游明朝" panose="02020400000000000000" pitchFamily="18" charset="-128"/>
              <a:ea typeface="游明朝" panose="02020400000000000000" pitchFamily="18" charset="-128"/>
              <a:sym typeface="Arial"/>
            </a:endParaRPr>
          </a:p>
          <a:p>
            <a:pPr marL="0" marR="0" lvl="0" indent="0" algn="l" rtl="0">
              <a:lnSpc>
                <a:spcPct val="100000"/>
              </a:lnSpc>
              <a:spcBef>
                <a:spcPts val="0"/>
              </a:spcBef>
              <a:spcAft>
                <a:spcPts val="0"/>
              </a:spcAft>
              <a:buClr>
                <a:srgbClr val="000000"/>
              </a:buClr>
              <a:buSzPts val="2400"/>
              <a:buFont typeface="Arial"/>
              <a:buNone/>
            </a:pPr>
            <a:r>
              <a:rPr lang="ja-JP" altLang="en-US" dirty="0">
                <a:latin typeface="游明朝" panose="02020400000000000000" pitchFamily="18" charset="-128"/>
                <a:ea typeface="游明朝" panose="02020400000000000000" pitchFamily="18" charset="-128"/>
              </a:rPr>
              <a:t>　堂本光一さん、岡田将生さん、菅田将暉さん、とんねるず（候補）</a:t>
            </a:r>
            <a:endParaRPr i="0" u="none" strike="noStrike" cap="none" dirty="0">
              <a:solidFill>
                <a:srgbClr val="000000"/>
              </a:solidFill>
              <a:latin typeface="游明朝" panose="02020400000000000000" pitchFamily="18" charset="-128"/>
              <a:ea typeface="游明朝" panose="02020400000000000000" pitchFamily="18" charset="-128"/>
              <a:sym typeface="Arial"/>
            </a:endParaRPr>
          </a:p>
          <a:p>
            <a:pPr marL="0" marR="0" lvl="0" indent="0" algn="l" rtl="0">
              <a:lnSpc>
                <a:spcPct val="115000"/>
              </a:lnSpc>
              <a:spcBef>
                <a:spcPts val="0"/>
              </a:spcBef>
              <a:spcAft>
                <a:spcPts val="0"/>
              </a:spcAft>
              <a:buClr>
                <a:srgbClr val="000000"/>
              </a:buClr>
              <a:buSzPts val="1400"/>
              <a:buFont typeface="Arial"/>
              <a:buNone/>
            </a:pPr>
            <a:endParaRPr sz="1400" i="0" u="none" strike="noStrike" cap="none" dirty="0">
              <a:solidFill>
                <a:srgbClr val="000000"/>
              </a:solidFill>
              <a:latin typeface="游明朝" panose="02020400000000000000" pitchFamily="18" charset="-128"/>
              <a:ea typeface="游明朝" panose="02020400000000000000" pitchFamily="18" charset="-128"/>
              <a:sym typeface="Arial"/>
            </a:endParaRPr>
          </a:p>
          <a:p>
            <a:pPr marL="0" marR="0" lvl="0" indent="0" algn="l" rtl="0">
              <a:lnSpc>
                <a:spcPct val="100000"/>
              </a:lnSpc>
              <a:spcBef>
                <a:spcPts val="0"/>
              </a:spcBef>
              <a:spcAft>
                <a:spcPts val="0"/>
              </a:spcAft>
              <a:buNone/>
            </a:pP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i="0" u="none" strike="noStrike" cap="none" dirty="0">
                <a:solidFill>
                  <a:srgbClr val="000000"/>
                </a:solidFill>
                <a:latin typeface="游明朝" panose="02020400000000000000" pitchFamily="18" charset="-128"/>
                <a:ea typeface="游明朝" panose="02020400000000000000" pitchFamily="18" charset="-128"/>
                <a:sym typeface="Arial"/>
              </a:rPr>
              <a:t>大</a:t>
            </a: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特集：</a:t>
            </a:r>
            <a:r>
              <a:rPr lang="ja-JP" altLang="en-US" sz="1600" b="1" i="0" u="none" strike="noStrike" cap="none" dirty="0">
                <a:solidFill>
                  <a:srgbClr val="000000"/>
                </a:solidFill>
                <a:latin typeface="游明朝" panose="02020400000000000000" pitchFamily="18" charset="-128"/>
                <a:ea typeface="游明朝" panose="02020400000000000000" pitchFamily="18" charset="-128"/>
                <a:sym typeface="Arial"/>
              </a:rPr>
              <a:t>ずっと素敵なあの人の元気習慣</a:t>
            </a:r>
            <a:r>
              <a:rPr lang="ja-JP" altLang="en-US" sz="2400" b="1" dirty="0">
                <a:latin typeface="游明朝" panose="02020400000000000000" pitchFamily="18" charset="-128"/>
                <a:ea typeface="游明朝" panose="02020400000000000000" pitchFamily="18" charset="-128"/>
              </a:rPr>
              <a:t>「</a:t>
            </a:r>
            <a:r>
              <a:rPr lang="ja-JP" altLang="en-US" sz="2000" b="1" dirty="0">
                <a:latin typeface="游明朝" panose="02020400000000000000" pitchFamily="18" charset="-128"/>
                <a:ea typeface="游明朝" panose="02020400000000000000" pitchFamily="18" charset="-128"/>
              </a:rPr>
              <a:t>折れない」心と体の育て方</a:t>
            </a:r>
            <a:endParaRPr lang="en-US" altLang="ja-JP" sz="2000" b="1" dirty="0">
              <a:latin typeface="游明朝" panose="02020400000000000000" pitchFamily="18" charset="-128"/>
              <a:ea typeface="游明朝" panose="02020400000000000000" pitchFamily="18" charset="-128"/>
            </a:endParaRPr>
          </a:p>
          <a:p>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　年齢を重ねて衰える体力</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気力に加えて、年々厳しさを増す猛暑、光熱費や食材の高騰など、</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つらいこと、思い通りにならない事が</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あっても「折れない」心と、それを支える体は宝物。</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ずっと</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素敵</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なあの方の生活に取り入れられるヒントを紹介いたします。</a:t>
            </a:r>
            <a:endParaRPr sz="1800" i="0" u="none" strike="noStrike" cap="none" dirty="0">
              <a:solidFill>
                <a:srgbClr val="000000"/>
              </a:solidFill>
              <a:latin typeface="游明朝" panose="02020400000000000000" pitchFamily="18" charset="-128"/>
              <a:ea typeface="游明朝" panose="02020400000000000000" pitchFamily="18" charset="-128"/>
              <a:sym typeface="Arial"/>
            </a:endParaRPr>
          </a:p>
          <a:p>
            <a:pPr algn="just">
              <a:lnSpc>
                <a:spcPct val="115000"/>
              </a:lnSpc>
            </a:pPr>
            <a:r>
              <a:rPr lang="ja-JP" sz="1800" b="1" i="0" u="none" strike="noStrike" cap="none" dirty="0">
                <a:solidFill>
                  <a:srgbClr val="000000"/>
                </a:solidFill>
                <a:latin typeface="游明朝" panose="02020400000000000000" pitchFamily="18" charset="-128"/>
                <a:ea typeface="游明朝" panose="02020400000000000000" pitchFamily="18" charset="-128"/>
                <a:sym typeface="Arial"/>
              </a:rPr>
              <a:t>①</a:t>
            </a:r>
            <a:r>
              <a:rPr lang="ja-JP" altLang="en-US" sz="1800" b="1" i="0" u="none" strike="noStrike" cap="none" dirty="0">
                <a:latin typeface="游明朝" panose="02020400000000000000" pitchFamily="18" charset="-128"/>
                <a:ea typeface="游明朝" panose="02020400000000000000" pitchFamily="18" charset="-128"/>
                <a:sym typeface="Arial"/>
              </a:rPr>
              <a:t>ずっと素敵なあの人の「折れない」秘訣は？</a:t>
            </a:r>
            <a:r>
              <a:rPr lang="ja-JP" altLang="ja-JP" sz="1800" b="1" kern="0" dirty="0">
                <a:solidFill>
                  <a:srgbClr val="000000"/>
                </a:solidFill>
                <a:effectLst/>
                <a:latin typeface="游明朝" panose="02020400000000000000" pitchFamily="18" charset="-128"/>
                <a:ea typeface="游明朝" panose="02020400000000000000" pitchFamily="18" charset="-128"/>
                <a:cs typeface="ＭＳ Ｐゴシック" panose="020B0600070205080204" pitchFamily="50" charset="-128"/>
              </a:rPr>
              <a:t>　</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b="0" i="0" u="none" strike="noStrike" cap="none" dirty="0">
                <a:latin typeface="游明朝" panose="02020400000000000000" pitchFamily="18" charset="-128"/>
                <a:ea typeface="游明朝" panose="02020400000000000000" pitchFamily="18" charset="-128"/>
                <a:sym typeface="Arial"/>
              </a:rPr>
              <a:t>　加賀まりこさん、夏木マリさん、室井滋さん、羽田美智子さん、</a:t>
            </a:r>
            <a:r>
              <a:rPr lang="ja-JP" altLang="en-US" i="0" dirty="0">
                <a:solidFill>
                  <a:srgbClr val="202122"/>
                </a:solidFill>
                <a:effectLst/>
                <a:highlight>
                  <a:srgbClr val="FFFFFF"/>
                </a:highlight>
                <a:latin typeface="游明朝" panose="02020400000000000000" pitchFamily="18" charset="-128"/>
                <a:ea typeface="游明朝" panose="02020400000000000000" pitchFamily="18" charset="-128"/>
              </a:rPr>
              <a:t>秋野 暢子さん、冨永愛さん、小林聡美さん、浅田美代子さんに取材</a:t>
            </a:r>
            <a:endParaRPr b="0" i="0" u="none" strike="noStrike" cap="none" dirty="0">
              <a:solidFill>
                <a:srgbClr val="000000"/>
              </a:solidFill>
              <a:latin typeface="游明朝" panose="02020400000000000000" pitchFamily="18" charset="-128"/>
              <a:ea typeface="游明朝" panose="02020400000000000000" pitchFamily="18" charset="-128"/>
              <a:sym typeface="Arial"/>
            </a:endParaRPr>
          </a:p>
          <a:p>
            <a:pPr algn="just">
              <a:lnSpc>
                <a:spcPct val="115000"/>
              </a:lnSpc>
            </a:pPr>
            <a:r>
              <a:rPr lang="ja-JP" sz="1800" b="1" i="0" u="none" strike="noStrike" cap="none" dirty="0">
                <a:solidFill>
                  <a:srgbClr val="000000"/>
                </a:solidFill>
                <a:latin typeface="游明朝" panose="02020400000000000000" pitchFamily="18" charset="-128"/>
                <a:ea typeface="游明朝" panose="02020400000000000000" pitchFamily="18" charset="-128"/>
                <a:sym typeface="Arial"/>
              </a:rPr>
              <a:t>②</a:t>
            </a:r>
            <a:r>
              <a:rPr lang="ja-JP" altLang="en-US" sz="1800" b="1" i="0" u="none" strike="noStrike" cap="none" dirty="0">
                <a:latin typeface="游明朝" panose="02020400000000000000" pitchFamily="18" charset="-128"/>
                <a:ea typeface="游明朝" panose="02020400000000000000" pitchFamily="18" charset="-128"/>
                <a:sym typeface="Arial"/>
              </a:rPr>
              <a:t>あやみんさん（スタイリスト）の生活術</a:t>
            </a:r>
            <a:endParaRPr b="1" i="0" u="none" strike="noStrike" cap="none" dirty="0">
              <a:solidFill>
                <a:srgbClr val="000000"/>
              </a:solidFill>
              <a:latin typeface="游明朝" panose="02020400000000000000" pitchFamily="18" charset="-128"/>
              <a:ea typeface="游明朝" panose="02020400000000000000" pitchFamily="18" charset="-128"/>
              <a:sym typeface="Arial"/>
            </a:endParaRPr>
          </a:p>
          <a:p>
            <a:pPr algn="just">
              <a:lnSpc>
                <a:spcPct val="115000"/>
              </a:lnSpc>
            </a:pPr>
            <a:r>
              <a:rPr lang="ja-JP" sz="1800" b="1" i="0" u="none" strike="noStrike" cap="none" dirty="0">
                <a:solidFill>
                  <a:srgbClr val="000000"/>
                </a:solidFill>
                <a:latin typeface="游明朝" panose="02020400000000000000" pitchFamily="18" charset="-128"/>
                <a:ea typeface="游明朝" panose="02020400000000000000" pitchFamily="18" charset="-128"/>
                <a:sym typeface="Arial"/>
              </a:rPr>
              <a:t>③ </a:t>
            </a:r>
            <a:r>
              <a:rPr lang="ja-JP" altLang="en-US" sz="1800" b="1" i="0" u="none" strike="noStrike" cap="none" dirty="0">
                <a:latin typeface="游明朝" panose="02020400000000000000" pitchFamily="18" charset="-128"/>
                <a:ea typeface="游明朝" panose="02020400000000000000" pitchFamily="18" charset="-128"/>
                <a:sym typeface="Arial"/>
              </a:rPr>
              <a:t>「折れない」体を作る　藤井恵さんの「大豆」生活</a:t>
            </a:r>
            <a:r>
              <a:rPr lang="ja-JP" altLang="ja-JP" sz="1800" b="1" kern="0" dirty="0">
                <a:solidFill>
                  <a:srgbClr val="000000"/>
                </a:solidFill>
                <a:effectLst/>
                <a:latin typeface="游明朝" panose="02020400000000000000" pitchFamily="18" charset="-128"/>
                <a:ea typeface="游明朝" panose="02020400000000000000" pitchFamily="18" charset="-128"/>
                <a:cs typeface="ＭＳ Ｐゴシック" panose="020B0600070205080204" pitchFamily="50" charset="-128"/>
              </a:rPr>
              <a:t>　</a:t>
            </a:r>
            <a:endParaRPr b="0" i="0" u="none" strike="noStrike" cap="none" dirty="0">
              <a:solidFill>
                <a:srgbClr val="000000"/>
              </a:solidFill>
              <a:latin typeface="游明朝" panose="02020400000000000000" pitchFamily="18" charset="-128"/>
              <a:ea typeface="游明朝" panose="02020400000000000000" pitchFamily="18" charset="-128"/>
              <a:sym typeface="Arial"/>
            </a:endParaRPr>
          </a:p>
          <a:p>
            <a:pPr algn="just">
              <a:lnSpc>
                <a:spcPct val="115000"/>
              </a:lnSpc>
            </a:pPr>
            <a:r>
              <a:rPr lang="ja-JP" sz="1800" b="1" i="0" u="none" strike="noStrike" cap="none" dirty="0">
                <a:solidFill>
                  <a:srgbClr val="000000"/>
                </a:solidFill>
                <a:latin typeface="游明朝" panose="02020400000000000000" pitchFamily="18" charset="-128"/>
                <a:ea typeface="游明朝" panose="02020400000000000000" pitchFamily="18" charset="-128"/>
                <a:sym typeface="Arial"/>
              </a:rPr>
              <a:t>④</a:t>
            </a:r>
            <a:r>
              <a:rPr lang="ja-JP" altLang="en-US" sz="1800" b="1" i="0" u="none" strike="noStrike" cap="none" dirty="0">
                <a:latin typeface="游明朝" panose="02020400000000000000" pitchFamily="18" charset="-128"/>
                <a:ea typeface="游明朝" panose="02020400000000000000" pitchFamily="18" charset="-128"/>
                <a:sym typeface="Arial"/>
              </a:rPr>
              <a:t>筋力を保つ、家の中でできるかんたん体操、ストレッチ</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15000"/>
              </a:lnSpc>
            </a:pPr>
            <a:r>
              <a:rPr lang="ja-JP" altLang="en-US" sz="1400" i="0" u="none" strike="noStrike" cap="none" dirty="0">
                <a:latin typeface="游明朝" panose="02020400000000000000" pitchFamily="18" charset="-128"/>
                <a:ea typeface="游明朝" panose="02020400000000000000" pitchFamily="18" charset="-128"/>
                <a:cs typeface="Calibri"/>
                <a:sym typeface="Calibri"/>
              </a:rPr>
              <a:t>　中村格子さん</a:t>
            </a:r>
            <a:r>
              <a:rPr lang="ja-JP" altLang="en-US" dirty="0">
                <a:latin typeface="游明朝" panose="02020400000000000000" pitchFamily="18" charset="-128"/>
                <a:ea typeface="游明朝" panose="02020400000000000000" pitchFamily="18" charset="-128"/>
                <a:cs typeface="Calibri"/>
                <a:sym typeface="Calibri"/>
              </a:rPr>
              <a:t>にご自身の元気習慣と、おすすめストレッチを教えていただく。</a:t>
            </a:r>
            <a:endParaRPr lang="en-US" altLang="ja-JP" dirty="0">
              <a:latin typeface="游明朝" panose="02020400000000000000" pitchFamily="18" charset="-128"/>
              <a:ea typeface="游明朝" panose="02020400000000000000" pitchFamily="18" charset="-128"/>
              <a:cs typeface="Calibri"/>
              <a:sym typeface="Calibri"/>
            </a:endParaRPr>
          </a:p>
          <a:p>
            <a:pPr algn="just">
              <a:lnSpc>
                <a:spcPct val="115000"/>
              </a:lnSpc>
            </a:pPr>
            <a:r>
              <a:rPr lang="ja-JP" altLang="en-US" sz="1600" b="1" dirty="0">
                <a:latin typeface="游明朝" panose="02020400000000000000" pitchFamily="18" charset="-128"/>
                <a:ea typeface="游明朝" panose="02020400000000000000" pitchFamily="18" charset="-128"/>
              </a:rPr>
              <a:t>⑤医師もしくは心理マッサージに聞く、夏の気分の落ち込み対策</a:t>
            </a:r>
            <a:endParaRPr lang="ja-JP" alt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15000"/>
              </a:lnSpc>
            </a:pPr>
            <a:r>
              <a:rPr lang="ja-JP" sz="1400" b="1" i="0" u="none" strike="noStrike" cap="none" dirty="0">
                <a:solidFill>
                  <a:srgbClr val="000000"/>
                </a:solidFill>
                <a:latin typeface="游明朝" panose="02020400000000000000" pitchFamily="18" charset="-128"/>
                <a:ea typeface="游明朝" panose="02020400000000000000" pitchFamily="18" charset="-128"/>
                <a:cs typeface="Calibri"/>
                <a:sym typeface="Calibri"/>
              </a:rPr>
              <a:t>　　　　　　　　　　　　　　　　　　　　　　</a:t>
            </a:r>
            <a:r>
              <a:rPr lang="ja-JP" sz="1800" b="1" i="0" u="none" strike="noStrike" cap="none" dirty="0">
                <a:solidFill>
                  <a:srgbClr val="000000"/>
                </a:solidFill>
                <a:latin typeface="游明朝" panose="02020400000000000000" pitchFamily="18" charset="-128"/>
                <a:ea typeface="游明朝" panose="02020400000000000000" pitchFamily="18" charset="-128"/>
                <a:cs typeface="Calibri"/>
                <a:sym typeface="Calibri"/>
              </a:rPr>
              <a:t>　　　　　　　　　　　</a:t>
            </a:r>
            <a:endParaRPr sz="2000" b="0" i="0" u="none" strike="noStrike" cap="none" dirty="0">
              <a:solidFill>
                <a:srgbClr val="000000"/>
              </a:solidFill>
              <a:latin typeface="游明朝" panose="02020400000000000000" pitchFamily="18" charset="-128"/>
              <a:ea typeface="游明朝" panose="02020400000000000000" pitchFamily="18" charset="-128"/>
              <a:cs typeface="Calibri"/>
              <a:sym typeface="Calibri"/>
            </a:endParaRPr>
          </a:p>
          <a:p>
            <a:pPr marL="0" marR="0" lvl="0" indent="0" algn="l" rtl="0">
              <a:lnSpc>
                <a:spcPct val="115000"/>
              </a:lnSpc>
              <a:spcBef>
                <a:spcPts val="0"/>
              </a:spcBef>
              <a:spcAft>
                <a:spcPts val="0"/>
              </a:spcAft>
              <a:buNone/>
            </a:pP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dirty="0">
                <a:latin typeface="游明朝" panose="02020400000000000000" pitchFamily="18" charset="-128"/>
                <a:ea typeface="游明朝" panose="02020400000000000000" pitchFamily="18" charset="-128"/>
              </a:rPr>
              <a:t>旅</a:t>
            </a:r>
            <a:r>
              <a:rPr lang="ja-JP" altLang="en-US" sz="2400" b="1" dirty="0">
                <a:latin typeface="游明朝" panose="02020400000000000000" pitchFamily="18" charset="-128"/>
                <a:ea typeface="游明朝" panose="02020400000000000000" pitchFamily="18" charset="-128"/>
              </a:rPr>
              <a:t> </a:t>
            </a:r>
            <a:r>
              <a:rPr lang="ja-JP" altLang="en-US" sz="1600" b="1" dirty="0">
                <a:latin typeface="游明朝" panose="02020400000000000000" pitchFamily="18" charset="-128"/>
                <a:ea typeface="游明朝" panose="02020400000000000000" pitchFamily="18" charset="-128"/>
              </a:rPr>
              <a:t>時間を忘れてうっとりできる</a:t>
            </a:r>
            <a:r>
              <a:rPr lang="ja-JP" altLang="en-US" sz="1600" b="1" i="0" u="none" strike="noStrike" cap="none" dirty="0">
                <a:solidFill>
                  <a:srgbClr val="000000"/>
                </a:solidFill>
                <a:latin typeface="游明朝" panose="02020400000000000000" pitchFamily="18" charset="-128"/>
                <a:ea typeface="游明朝" panose="02020400000000000000" pitchFamily="18" charset="-128"/>
                <a:sym typeface="Arial"/>
              </a:rPr>
              <a:t>　</a:t>
            </a:r>
            <a:r>
              <a:rPr lang="ja-JP" altLang="en-US" sz="2000" b="1" dirty="0">
                <a:latin typeface="游明朝" panose="02020400000000000000" pitchFamily="18" charset="-128"/>
                <a:ea typeface="游明朝" panose="02020400000000000000" pitchFamily="18" charset="-128"/>
              </a:rPr>
              <a:t>大人のミュージアムガイド</a:t>
            </a:r>
            <a:endParaRPr lang="en-US" altLang="ja-JP" sz="2000" b="1" i="0" u="none" strike="noStrike" cap="none" dirty="0">
              <a:solidFill>
                <a:srgbClr val="000000"/>
              </a:solidFill>
              <a:latin typeface="游明朝" panose="02020400000000000000" pitchFamily="18" charset="-128"/>
              <a:ea typeface="游明朝" panose="02020400000000000000" pitchFamily="18" charset="-128"/>
              <a:sym typeface="Arial"/>
            </a:endParaRPr>
          </a:p>
          <a:p>
            <a:pPr algn="just">
              <a:lnSpc>
                <a:spcPct val="115000"/>
              </a:lnSpc>
            </a:pPr>
            <a:r>
              <a:rPr lang="ja-JP" altLang="en-US" dirty="0">
                <a:latin typeface="游明朝" panose="02020400000000000000" pitchFamily="18" charset="-128"/>
                <a:ea typeface="游明朝" panose="02020400000000000000" pitchFamily="18" charset="-128"/>
                <a:cs typeface="Times New Roman" panose="02020603050405020304" pitchFamily="18" charset="0"/>
              </a:rPr>
              <a:t>　・冷涼な高原に佇む美術館　・満天の星空を鑑賞するプラネタリウム　・水中の美しい生き物を見に水族館へ</a:t>
            </a:r>
            <a:endParaRPr lang="en-US" altLang="ja-JP"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15000"/>
              </a:lnSpc>
            </a:pP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　・繰り返し会いに行きたい名画を訪ねるなど</a:t>
            </a:r>
            <a:endParaRPr sz="1800" b="1" i="0" u="none" strike="noStrike" cap="none" dirty="0">
              <a:solidFill>
                <a:srgbClr val="000000"/>
              </a:solidFill>
              <a:latin typeface="游明朝" panose="02020400000000000000" pitchFamily="18" charset="-128"/>
              <a:ea typeface="游明朝" panose="02020400000000000000" pitchFamily="18" charset="-128"/>
              <a:sym typeface="Arial"/>
            </a:endParaRPr>
          </a:p>
          <a:p>
            <a:pPr>
              <a:lnSpc>
                <a:spcPct val="115000"/>
              </a:lnSpc>
            </a:pP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dirty="0">
                <a:latin typeface="游明朝" panose="02020400000000000000" pitchFamily="18" charset="-128"/>
                <a:ea typeface="游明朝" panose="02020400000000000000" pitchFamily="18" charset="-128"/>
              </a:rPr>
              <a:t>ファッション</a:t>
            </a: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dirty="0">
                <a:latin typeface="游明朝" panose="02020400000000000000" pitchFamily="18" charset="-128"/>
                <a:ea typeface="游明朝" panose="02020400000000000000" pitchFamily="18" charset="-128"/>
              </a:rPr>
              <a:t>８月を乗り切るスカーフ＆ストールアイディア帖</a:t>
            </a:r>
            <a:endParaRPr sz="2000" b="1" i="0" u="none" strike="noStrike" cap="none" dirty="0">
              <a:solidFill>
                <a:schemeClr val="dk1"/>
              </a:solidFill>
              <a:latin typeface="游明朝" panose="02020400000000000000" pitchFamily="18" charset="-128"/>
              <a:ea typeface="游明朝" panose="02020400000000000000" pitchFamily="18" charset="-128"/>
              <a:sym typeface="Arial"/>
            </a:endParaRPr>
          </a:p>
          <a:p>
            <a:pPr algn="just">
              <a:lnSpc>
                <a:spcPct val="115000"/>
              </a:lnSpc>
            </a:pPr>
            <a:r>
              <a:rPr lang="ja-JP" altLang="en-US" b="0" i="0" u="none" strike="noStrike" cap="none" dirty="0">
                <a:latin typeface="游明朝" panose="02020400000000000000" pitchFamily="18" charset="-128"/>
                <a:ea typeface="游明朝" panose="02020400000000000000" pitchFamily="18" charset="-128"/>
                <a:cs typeface="Calibri"/>
                <a:sym typeface="Calibri"/>
              </a:rPr>
              <a:t>　岡部久仁子さん</a:t>
            </a:r>
            <a:r>
              <a:rPr lang="ja-JP" altLang="en-US" dirty="0">
                <a:latin typeface="游明朝" panose="02020400000000000000" pitchFamily="18" charset="-128"/>
                <a:ea typeface="游明朝" panose="02020400000000000000" pitchFamily="18" charset="-128"/>
                <a:cs typeface="Calibri"/>
                <a:sym typeface="Calibri"/>
              </a:rPr>
              <a:t>スタイリングで、服を買わずに、賢く素敵にコーディネート</a:t>
            </a:r>
            <a:endParaRPr b="0" i="0" u="none" strike="noStrike" cap="none" dirty="0">
              <a:solidFill>
                <a:srgbClr val="000000"/>
              </a:solidFill>
              <a:latin typeface="游明朝" panose="02020400000000000000" pitchFamily="18" charset="-128"/>
              <a:ea typeface="游明朝" panose="02020400000000000000" pitchFamily="18" charset="-128"/>
              <a:cs typeface="Calibri"/>
              <a:sym typeface="Calibri"/>
            </a:endParaRPr>
          </a:p>
          <a:p>
            <a:pPr algn="just">
              <a:lnSpc>
                <a:spcPct val="115000"/>
              </a:lnSpc>
            </a:pP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dirty="0">
                <a:latin typeface="游明朝" panose="02020400000000000000" pitchFamily="18" charset="-128"/>
                <a:ea typeface="游明朝" panose="02020400000000000000" pitchFamily="18" charset="-128"/>
              </a:rPr>
              <a:t>料理</a:t>
            </a: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ja-JP" sz="2000" b="1" kern="0" dirty="0">
                <a:solidFill>
                  <a:srgbClr val="000000"/>
                </a:solidFill>
                <a:effectLst/>
                <a:latin typeface="游明朝" panose="02020400000000000000" pitchFamily="18" charset="-128"/>
                <a:ea typeface="游明朝" panose="02020400000000000000" pitchFamily="18" charset="-128"/>
                <a:cs typeface="ＭＳ Ｐゴシック" panose="020B0600070205080204" pitchFamily="50" charset="-128"/>
              </a:rPr>
              <a:t>一皿で栄養満点！ひんやりさっぱり麺レシピ</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15000"/>
              </a:lnSpc>
            </a:pPr>
            <a:r>
              <a:rPr lang="ja-JP" altLang="en-US" kern="0" dirty="0">
                <a:solidFill>
                  <a:srgbClr val="000000"/>
                </a:solidFill>
                <a:effectLst/>
                <a:latin typeface="游明朝" panose="02020400000000000000" pitchFamily="18" charset="-128"/>
                <a:ea typeface="游明朝" panose="02020400000000000000" pitchFamily="18" charset="-128"/>
                <a:cs typeface="ＭＳ Ｐゴシック" panose="020B0600070205080204" pitchFamily="50" charset="-128"/>
              </a:rPr>
              <a:t>　</a:t>
            </a:r>
            <a:r>
              <a:rPr lang="ja-JP" altLang="ja-JP" kern="0" dirty="0">
                <a:solidFill>
                  <a:srgbClr val="000000"/>
                </a:solidFill>
                <a:effectLst/>
                <a:latin typeface="游明朝" panose="02020400000000000000" pitchFamily="18" charset="-128"/>
                <a:ea typeface="游明朝" panose="02020400000000000000" pitchFamily="18" charset="-128"/>
                <a:cs typeface="ＭＳ Ｐゴシック" panose="020B0600070205080204" pitchFamily="50" charset="-128"/>
              </a:rPr>
              <a:t>そうめん、パスタ、中華麺　夏の定番はやっぱり麺！ 低栄養にならないよう、さっぱり食べられてバランスのいい麺レシピを</a:t>
            </a:r>
            <a:endParaRPr lang="en-US" altLang="ja-JP" kern="0" dirty="0">
              <a:solidFill>
                <a:srgbClr val="000000"/>
              </a:solidFill>
              <a:effectLst/>
              <a:latin typeface="游明朝" panose="02020400000000000000" pitchFamily="18" charset="-128"/>
              <a:ea typeface="游明朝" panose="02020400000000000000" pitchFamily="18" charset="-128"/>
              <a:cs typeface="ＭＳ Ｐゴシック" panose="020B0600070205080204" pitchFamily="50" charset="-128"/>
            </a:endParaRPr>
          </a:p>
          <a:p>
            <a:pPr algn="just">
              <a:lnSpc>
                <a:spcPct val="115000"/>
              </a:lnSpc>
            </a:pPr>
            <a:endParaRPr sz="1800" b="0" i="0" u="none" strike="noStrike" cap="none" dirty="0">
              <a:solidFill>
                <a:srgbClr val="000000"/>
              </a:solidFill>
              <a:latin typeface="游明朝" panose="02020400000000000000" pitchFamily="18" charset="-128"/>
              <a:ea typeface="游明朝" panose="02020400000000000000" pitchFamily="18" charset="-128"/>
              <a:sym typeface="Arial"/>
            </a:endParaRPr>
          </a:p>
          <a:p>
            <a:pPr algn="just">
              <a:lnSpc>
                <a:spcPct val="115000"/>
              </a:lnSpc>
            </a:pP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dirty="0">
                <a:latin typeface="游明朝" panose="02020400000000000000" pitchFamily="18" charset="-128"/>
                <a:ea typeface="游明朝" panose="02020400000000000000" pitchFamily="18" charset="-128"/>
              </a:rPr>
              <a:t>美容</a:t>
            </a: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i="0" u="none" strike="noStrike" kern="100" cap="none" dirty="0">
                <a:solidFill>
                  <a:srgbClr val="000000"/>
                </a:solidFill>
                <a:latin typeface="游明朝" panose="02020400000000000000" pitchFamily="18" charset="-128"/>
                <a:ea typeface="游明朝" panose="02020400000000000000" pitchFamily="18" charset="-128"/>
                <a:cs typeface="Times New Roman" panose="02020603050405020304" pitchFamily="18" charset="0"/>
                <a:sym typeface="Arial"/>
              </a:rPr>
              <a:t>軽くふんわり！おしゃれなヘアスタイル</a:t>
            </a:r>
            <a:endParaRPr lang="ja-JP"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15000"/>
              </a:lnSpc>
            </a:pPr>
            <a:r>
              <a:rPr lang="ja-JP" altLang="en-US" dirty="0">
                <a:solidFill>
                  <a:srgbClr val="000000"/>
                </a:solidFill>
                <a:latin typeface="游明朝" panose="02020400000000000000" pitchFamily="18" charset="-128"/>
                <a:ea typeface="游明朝" panose="02020400000000000000" pitchFamily="18" charset="-128"/>
              </a:rPr>
              <a:t>　５０代以降は髪質の変化もあって、ストレートのロングはもう無理という方が多いのではないでしょうか？</a:t>
            </a:r>
            <a:endParaRPr lang="en-US" altLang="ja-JP" dirty="0">
              <a:solidFill>
                <a:srgbClr val="000000"/>
              </a:solidFill>
              <a:latin typeface="游明朝" panose="02020400000000000000" pitchFamily="18" charset="-128"/>
              <a:ea typeface="游明朝" panose="02020400000000000000" pitchFamily="18" charset="-128"/>
            </a:endParaRPr>
          </a:p>
          <a:p>
            <a:pPr algn="just">
              <a:lnSpc>
                <a:spcPct val="115000"/>
              </a:lnSpc>
            </a:pPr>
            <a:r>
              <a:rPr lang="ja-JP" altLang="en-US" b="0" i="0" u="none" strike="noStrike" cap="none" dirty="0">
                <a:latin typeface="游明朝" panose="02020400000000000000" pitchFamily="18" charset="-128"/>
                <a:ea typeface="游明朝" panose="02020400000000000000" pitchFamily="18" charset="-128"/>
                <a:sym typeface="Arial"/>
              </a:rPr>
              <a:t>久しぶりにパーマをかけたい、グレイヘアも視野に入れたカラーなど、この世代のニーズに合わせた</a:t>
            </a:r>
            <a:r>
              <a:rPr lang="ja-JP" altLang="en-US" dirty="0">
                <a:solidFill>
                  <a:srgbClr val="000000"/>
                </a:solidFill>
                <a:latin typeface="游明朝" panose="02020400000000000000" pitchFamily="18" charset="-128"/>
                <a:ea typeface="游明朝" panose="02020400000000000000" pitchFamily="18" charset="-128"/>
              </a:rPr>
              <a:t>スタイリングを紹介します。</a:t>
            </a:r>
            <a:endParaRPr lang="en-US" altLang="ja-JP" dirty="0">
              <a:solidFill>
                <a:srgbClr val="000000"/>
              </a:solidFill>
              <a:latin typeface="游明朝" panose="02020400000000000000" pitchFamily="18" charset="-128"/>
              <a:ea typeface="游明朝" panose="02020400000000000000" pitchFamily="18" charset="-128"/>
            </a:endParaRPr>
          </a:p>
          <a:p>
            <a:pPr algn="just">
              <a:lnSpc>
                <a:spcPct val="115000"/>
              </a:lnSpc>
            </a:pPr>
            <a:endParaRPr b="0" i="0" u="none" strike="noStrike" cap="none" dirty="0">
              <a:solidFill>
                <a:srgbClr val="000000"/>
              </a:solidFill>
              <a:latin typeface="游明朝" panose="02020400000000000000" pitchFamily="18" charset="-128"/>
              <a:ea typeface="游明朝" panose="02020400000000000000" pitchFamily="18" charset="-128"/>
              <a:sym typeface="Arial"/>
            </a:endParaRPr>
          </a:p>
          <a:p>
            <a:pPr algn="just">
              <a:lnSpc>
                <a:spcPct val="115000"/>
              </a:lnSpc>
            </a:pP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i="0" u="none" strike="noStrike" cap="none" dirty="0">
                <a:solidFill>
                  <a:srgbClr val="000000"/>
                </a:solidFill>
                <a:latin typeface="游明朝" panose="02020400000000000000" pitchFamily="18" charset="-128"/>
                <a:ea typeface="游明朝" panose="02020400000000000000" pitchFamily="18" charset="-128"/>
                <a:sym typeface="Arial"/>
              </a:rPr>
              <a:t>料理</a:t>
            </a: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a:t>
            </a:r>
            <a:r>
              <a:rPr lang="ja-JP" altLang="en-US" sz="2000" b="1" i="0" u="none" strike="noStrike" cap="none" dirty="0">
                <a:latin typeface="游明朝" panose="02020400000000000000" pitchFamily="18" charset="-128"/>
                <a:ea typeface="游明朝" panose="02020400000000000000" pitchFamily="18" charset="-128"/>
                <a:sym typeface="Arial"/>
              </a:rPr>
              <a:t>夫をこっそり痩せさせた　くまみ飯</a:t>
            </a:r>
            <a:endParaRPr lang="ja-JP"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15000"/>
              </a:lnSpc>
            </a:pPr>
            <a:r>
              <a:rPr lang="ja-JP" altLang="en-US" b="0" i="0" u="none" strike="noStrike" cap="none" dirty="0">
                <a:latin typeface="游明朝" panose="02020400000000000000" pitchFamily="18" charset="-128"/>
                <a:ea typeface="游明朝" panose="02020400000000000000" pitchFamily="18" charset="-128"/>
                <a:sym typeface="Arial"/>
              </a:rPr>
              <a:t>　２５歳年上の夫を１年で７キロ痩せさせた、くまみさん（３５歳　栄養士）</a:t>
            </a:r>
            <a:endParaRPr lang="en-US" altLang="ja-JP" b="0" i="0" u="none" strike="noStrike" cap="none" dirty="0">
              <a:latin typeface="游明朝" panose="02020400000000000000" pitchFamily="18" charset="-128"/>
              <a:ea typeface="游明朝" panose="02020400000000000000" pitchFamily="18" charset="-128"/>
              <a:sym typeface="Arial"/>
            </a:endParaRPr>
          </a:p>
          <a:p>
            <a:pPr algn="just">
              <a:lnSpc>
                <a:spcPct val="115000"/>
              </a:lnSpc>
            </a:pPr>
            <a:r>
              <a:rPr lang="ja-JP" altLang="en-US" dirty="0">
                <a:solidFill>
                  <a:srgbClr val="000000"/>
                </a:solidFill>
                <a:latin typeface="游明朝" panose="02020400000000000000" pitchFamily="18" charset="-128"/>
                <a:ea typeface="游明朝" panose="02020400000000000000" pitchFamily="18" charset="-128"/>
              </a:rPr>
              <a:t>ダイエットより、「健康キープ」食を中心とした料理レシピを紹介</a:t>
            </a:r>
            <a:endParaRPr lang="en-US" altLang="ja-JP" dirty="0">
              <a:solidFill>
                <a:srgbClr val="000000"/>
              </a:solidFill>
              <a:latin typeface="游明朝" panose="02020400000000000000" pitchFamily="18" charset="-128"/>
              <a:ea typeface="游明朝" panose="02020400000000000000" pitchFamily="18" charset="-128"/>
            </a:endParaRPr>
          </a:p>
          <a:p>
            <a:pPr algn="just">
              <a:lnSpc>
                <a:spcPct val="115000"/>
              </a:lnSpc>
            </a:pPr>
            <a:endParaRPr b="0" i="0" u="none" strike="noStrike" cap="none" dirty="0">
              <a:solidFill>
                <a:srgbClr val="000000"/>
              </a:solidFill>
              <a:latin typeface="游明朝" panose="02020400000000000000" pitchFamily="18" charset="-128"/>
              <a:ea typeface="游明朝" panose="02020400000000000000" pitchFamily="18" charset="-128"/>
              <a:sym typeface="Arial"/>
            </a:endParaRPr>
          </a:p>
          <a:p>
            <a:pPr marL="0" marR="0" lvl="0" indent="0" algn="l" rtl="0">
              <a:lnSpc>
                <a:spcPct val="115000"/>
              </a:lnSpc>
              <a:spcBef>
                <a:spcPts val="0"/>
              </a:spcBef>
              <a:spcAft>
                <a:spcPts val="0"/>
              </a:spcAft>
              <a:buClr>
                <a:srgbClr val="000000"/>
              </a:buClr>
              <a:buSzPts val="2400"/>
              <a:buFont typeface="Arial"/>
              <a:buNone/>
            </a:pPr>
            <a:r>
              <a:rPr lang="ja-JP" sz="2000" b="1" i="0" u="none" strike="noStrike" cap="none" dirty="0">
                <a:solidFill>
                  <a:srgbClr val="000000"/>
                </a:solidFill>
                <a:latin typeface="游明朝" panose="02020400000000000000" pitchFamily="18" charset="-128"/>
                <a:ea typeface="游明朝" panose="02020400000000000000" pitchFamily="18" charset="-128"/>
                <a:sym typeface="Arial"/>
              </a:rPr>
              <a:t>●暮らし：</a:t>
            </a:r>
            <a:r>
              <a:rPr lang="ja-JP" altLang="en-US" sz="2000" b="1" dirty="0">
                <a:latin typeface="游明朝" panose="02020400000000000000" pitchFamily="18" charset="-128"/>
                <a:ea typeface="游明朝" panose="02020400000000000000" pitchFamily="18" charset="-128"/>
              </a:rPr>
              <a:t>明日かもしれない「災害」から命を守る！</a:t>
            </a:r>
            <a:endParaRPr sz="2000" b="1" i="0" u="none" strike="noStrike" cap="none" dirty="0">
              <a:solidFill>
                <a:srgbClr val="000000"/>
              </a:solidFill>
              <a:latin typeface="游明朝" panose="02020400000000000000" pitchFamily="18" charset="-128"/>
              <a:ea typeface="游明朝" panose="02020400000000000000" pitchFamily="18" charset="-128"/>
              <a:sym typeface="Arial"/>
            </a:endParaRPr>
          </a:p>
          <a:p>
            <a:pPr algn="just">
              <a:lnSpc>
                <a:spcPct val="115000"/>
              </a:lnSpc>
            </a:pP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防災専門家のアドバイスを中心に地震や、豪雨等の災害に備えなければならない方法等を中心に取り上げます。</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rtl="0">
              <a:lnSpc>
                <a:spcPct val="115000"/>
              </a:lnSpc>
              <a:spcBef>
                <a:spcPts val="0"/>
              </a:spcBef>
              <a:spcAft>
                <a:spcPts val="0"/>
              </a:spcAft>
              <a:buClr>
                <a:srgbClr val="000000"/>
              </a:buClr>
              <a:buSzPts val="1800"/>
              <a:buFont typeface="Arial"/>
              <a:buNone/>
            </a:pPr>
            <a:r>
              <a:rPr lang="ja-JP" altLang="en-US" sz="1600" dirty="0">
                <a:latin typeface="游明朝" panose="02020400000000000000" pitchFamily="18" charset="-128"/>
                <a:ea typeface="游明朝" panose="02020400000000000000" pitchFamily="18" charset="-128"/>
              </a:rPr>
              <a:t>①■グラッと来る前に、人の備えと、家の備え　■グラッ来た時、命を守る　■グラッときた後、家族とどうやって</a:t>
            </a:r>
            <a:endParaRPr lang="en-US" altLang="ja-JP" sz="1600" dirty="0">
              <a:latin typeface="游明朝" panose="02020400000000000000" pitchFamily="18" charset="-128"/>
              <a:ea typeface="游明朝" panose="02020400000000000000" pitchFamily="18" charset="-128"/>
            </a:endParaRPr>
          </a:p>
          <a:p>
            <a:pPr marL="0" marR="0" lvl="0" indent="0" algn="l" rtl="0">
              <a:lnSpc>
                <a:spcPct val="115000"/>
              </a:lnSpc>
              <a:spcBef>
                <a:spcPts val="0"/>
              </a:spcBef>
              <a:spcAft>
                <a:spcPts val="0"/>
              </a:spcAft>
              <a:buClr>
                <a:srgbClr val="000000"/>
              </a:buClr>
              <a:buSzPts val="1800"/>
              <a:buFont typeface="Arial"/>
              <a:buNone/>
            </a:pPr>
            <a:r>
              <a:rPr lang="ja-JP" altLang="en-US" sz="1600" dirty="0">
                <a:latin typeface="游明朝" panose="02020400000000000000" pitchFamily="18" charset="-128"/>
                <a:ea typeface="游明朝" panose="02020400000000000000" pitchFamily="18" charset="-128"/>
              </a:rPr>
              <a:t>連絡を取る？避難所への経路は？</a:t>
            </a:r>
            <a:endParaRPr lang="en-US" altLang="ja-JP" sz="1600" dirty="0">
              <a:latin typeface="游明朝" panose="02020400000000000000" pitchFamily="18" charset="-128"/>
              <a:ea typeface="游明朝" panose="02020400000000000000" pitchFamily="18" charset="-128"/>
            </a:endParaRPr>
          </a:p>
          <a:p>
            <a:pPr marL="0" marR="0" lvl="0" indent="0" algn="l" rtl="0">
              <a:lnSpc>
                <a:spcPct val="115000"/>
              </a:lnSpc>
              <a:spcBef>
                <a:spcPts val="0"/>
              </a:spcBef>
              <a:spcAft>
                <a:spcPts val="0"/>
              </a:spcAft>
              <a:buClr>
                <a:srgbClr val="000000"/>
              </a:buClr>
              <a:buSzPts val="1800"/>
              <a:buFont typeface="Arial"/>
              <a:buNone/>
            </a:pPr>
            <a:r>
              <a:rPr lang="ja-JP" altLang="en-US" sz="1600" dirty="0">
                <a:latin typeface="游明朝" panose="02020400000000000000" pitchFamily="18" charset="-128"/>
                <a:ea typeface="游明朝" panose="02020400000000000000" pitchFamily="18" charset="-128"/>
              </a:rPr>
              <a:t>②台風、大雨に備えて</a:t>
            </a:r>
            <a:endParaRPr lang="en-US" altLang="ja-JP" sz="1600" dirty="0">
              <a:latin typeface="游明朝" panose="02020400000000000000" pitchFamily="18" charset="-128"/>
              <a:ea typeface="游明朝" panose="02020400000000000000" pitchFamily="18" charset="-128"/>
            </a:endParaRPr>
          </a:p>
          <a:p>
            <a:pPr marL="0" marR="0" lvl="0" indent="0" algn="l" rtl="0">
              <a:lnSpc>
                <a:spcPct val="115000"/>
              </a:lnSpc>
              <a:spcBef>
                <a:spcPts val="0"/>
              </a:spcBef>
              <a:spcAft>
                <a:spcPts val="0"/>
              </a:spcAft>
              <a:buClr>
                <a:srgbClr val="000000"/>
              </a:buClr>
              <a:buSzPts val="1800"/>
              <a:buFont typeface="Arial"/>
              <a:buNone/>
            </a:pPr>
            <a:r>
              <a:rPr lang="ja-JP" altLang="en-US" sz="1600" dirty="0">
                <a:latin typeface="游明朝" panose="02020400000000000000" pitchFamily="18" charset="-128"/>
                <a:ea typeface="游明朝" panose="02020400000000000000" pitchFamily="18" charset="-128"/>
              </a:rPr>
              <a:t>対策１：ハザードマップ立地、階級数　　対策２：避難所に行けないとき</a:t>
            </a:r>
            <a:endParaRPr lang="en-US" altLang="ja-JP" sz="1600" dirty="0">
              <a:latin typeface="游明朝" panose="02020400000000000000" pitchFamily="18" charset="-128"/>
              <a:ea typeface="游明朝" panose="02020400000000000000" pitchFamily="18" charset="-128"/>
            </a:endParaRPr>
          </a:p>
          <a:p>
            <a:pPr marL="0" marR="0" lvl="0" indent="0" algn="l" rtl="0">
              <a:lnSpc>
                <a:spcPct val="115000"/>
              </a:lnSpc>
              <a:spcBef>
                <a:spcPts val="0"/>
              </a:spcBef>
              <a:spcAft>
                <a:spcPts val="0"/>
              </a:spcAft>
              <a:buClr>
                <a:srgbClr val="000000"/>
              </a:buClr>
              <a:buSzPts val="1800"/>
              <a:buFont typeface="Arial"/>
              <a:buNone/>
            </a:pPr>
            <a:endParaRPr lang="en-US" altLang="ja-JP" sz="1600" dirty="0">
              <a:latin typeface="游明朝" panose="02020400000000000000" pitchFamily="18" charset="-128"/>
              <a:ea typeface="游明朝" panose="02020400000000000000" pitchFamily="18" charset="-128"/>
            </a:endParaRPr>
          </a:p>
          <a:p>
            <a:pPr>
              <a:lnSpc>
                <a:spcPct val="115000"/>
              </a:lnSpc>
              <a:buSzPts val="1800"/>
            </a:pPr>
            <a:r>
              <a:rPr lang="ja-JP" altLang="en-US" sz="2000" b="1" i="0" u="none" strike="noStrike" cap="none" dirty="0">
                <a:solidFill>
                  <a:srgbClr val="000000"/>
                </a:solidFill>
                <a:latin typeface="游明朝" panose="02020400000000000000" pitchFamily="18" charset="-128"/>
                <a:ea typeface="游明朝" panose="02020400000000000000" pitchFamily="18" charset="-128"/>
                <a:sym typeface="Arial"/>
              </a:rPr>
              <a:t>●暮らし：短期連載　スマホでもっと便利にもっと豊かに</a:t>
            </a:r>
            <a:endParaRPr lang="en-US" altLang="ja-JP" sz="2000" b="1" i="0" u="none" strike="noStrike" cap="none" dirty="0">
              <a:solidFill>
                <a:srgbClr val="000000"/>
              </a:solidFill>
              <a:latin typeface="游明朝" panose="02020400000000000000" pitchFamily="18" charset="-128"/>
              <a:ea typeface="游明朝" panose="02020400000000000000" pitchFamily="18" charset="-128"/>
              <a:sym typeface="Arial"/>
            </a:endParaRPr>
          </a:p>
          <a:p>
            <a:pPr>
              <a:lnSpc>
                <a:spcPct val="115000"/>
              </a:lnSpc>
              <a:buSzPts val="1800"/>
            </a:pPr>
            <a:r>
              <a:rPr lang="ja-JP" altLang="en-US" sz="1600" dirty="0">
                <a:latin typeface="游明朝" panose="02020400000000000000" pitchFamily="18" charset="-128"/>
                <a:ea typeface="游明朝" panose="02020400000000000000" pitchFamily="18" charset="-128"/>
              </a:rPr>
              <a:t>毎月連載にして１テーマで構成予定、ハウツーの他に読者モデルと一緒にやる企画等も予定</a:t>
            </a:r>
            <a:endParaRPr lang="en-US" altLang="ja-JP" sz="1600" dirty="0">
              <a:latin typeface="游明朝" panose="02020400000000000000" pitchFamily="18" charset="-128"/>
              <a:ea typeface="游明朝" panose="02020400000000000000" pitchFamily="18" charset="-128"/>
            </a:endParaRPr>
          </a:p>
          <a:p>
            <a:pPr>
              <a:lnSpc>
                <a:spcPct val="115000"/>
              </a:lnSpc>
              <a:buSzPts val="1800"/>
            </a:pPr>
            <a:r>
              <a:rPr lang="ja-JP" altLang="en-US" sz="1600" b="1" i="0" u="none" strike="noStrike" cap="none" dirty="0">
                <a:solidFill>
                  <a:srgbClr val="000000"/>
                </a:solidFill>
                <a:latin typeface="游明朝" panose="02020400000000000000" pitchFamily="18" charset="-128"/>
                <a:ea typeface="游明朝" panose="02020400000000000000" pitchFamily="18" charset="-128"/>
                <a:sym typeface="Arial"/>
              </a:rPr>
              <a:t>テーマ案：</a:t>
            </a:r>
            <a:r>
              <a:rPr lang="ja-JP" altLang="en-US" sz="1600" i="0" u="none" strike="noStrike" cap="none" dirty="0">
                <a:solidFill>
                  <a:srgbClr val="000000"/>
                </a:solidFill>
                <a:latin typeface="游明朝" panose="02020400000000000000" pitchFamily="18" charset="-128"/>
                <a:ea typeface="游明朝" panose="02020400000000000000" pitchFamily="18" charset="-128"/>
                <a:sym typeface="Arial"/>
              </a:rPr>
              <a:t>スマホで楽しむ　・スマホで繋がる（</a:t>
            </a:r>
            <a:r>
              <a:rPr lang="en-US" altLang="ja-JP" sz="1600" i="0" u="none" strike="noStrike" cap="none" dirty="0">
                <a:solidFill>
                  <a:srgbClr val="000000"/>
                </a:solidFill>
                <a:latin typeface="游明朝" panose="02020400000000000000" pitchFamily="18" charset="-128"/>
                <a:ea typeface="游明朝" panose="02020400000000000000" pitchFamily="18" charset="-128"/>
                <a:sym typeface="Arial"/>
              </a:rPr>
              <a:t>SNS</a:t>
            </a:r>
            <a:r>
              <a:rPr lang="ja-JP" altLang="en-US" sz="1600" i="0" u="none" strike="noStrike" cap="none" dirty="0">
                <a:solidFill>
                  <a:srgbClr val="000000"/>
                </a:solidFill>
                <a:latin typeface="游明朝" panose="02020400000000000000" pitchFamily="18" charset="-128"/>
                <a:ea typeface="游明朝" panose="02020400000000000000" pitchFamily="18" charset="-128"/>
                <a:sym typeface="Arial"/>
              </a:rPr>
              <a:t>活用等）　・スマホとお出かけ　・スマホでお金管理</a:t>
            </a:r>
            <a:endParaRPr lang="en-US" altLang="ja-JP" sz="1600" i="0" u="none" strike="noStrike" cap="none" dirty="0">
              <a:solidFill>
                <a:srgbClr val="000000"/>
              </a:solidFill>
              <a:latin typeface="游明朝" panose="02020400000000000000" pitchFamily="18" charset="-128"/>
              <a:ea typeface="游明朝" panose="02020400000000000000" pitchFamily="18" charset="-128"/>
              <a:sym typeface="Arial"/>
            </a:endParaRPr>
          </a:p>
          <a:p>
            <a:pPr>
              <a:lnSpc>
                <a:spcPct val="115000"/>
              </a:lnSpc>
              <a:buSzPts val="1800"/>
            </a:pPr>
            <a:r>
              <a:rPr lang="ja-JP" altLang="en-US" sz="1600" i="0" u="none" strike="noStrike" cap="none" dirty="0">
                <a:solidFill>
                  <a:srgbClr val="000000"/>
                </a:solidFill>
                <a:latin typeface="游明朝" panose="02020400000000000000" pitchFamily="18" charset="-128"/>
                <a:ea typeface="游明朝" panose="02020400000000000000" pitchFamily="18" charset="-128"/>
                <a:sym typeface="Arial"/>
              </a:rPr>
              <a:t>・スマホで健康管理　・知っておきたいスマホ便利機能</a:t>
            </a:r>
            <a:endParaRPr lang="en-US" altLang="ja-JP" sz="1600" i="0" u="none" strike="noStrike" cap="none" dirty="0">
              <a:solidFill>
                <a:srgbClr val="000000"/>
              </a:solidFill>
              <a:latin typeface="游明朝" panose="02020400000000000000" pitchFamily="18" charset="-128"/>
              <a:ea typeface="游明朝" panose="02020400000000000000" pitchFamily="18" charset="-128"/>
              <a:sym typeface="Arial"/>
            </a:endParaRPr>
          </a:p>
          <a:p>
            <a:pPr>
              <a:lnSpc>
                <a:spcPct val="115000"/>
              </a:lnSpc>
              <a:buSzPts val="1800"/>
            </a:pPr>
            <a:endParaRPr lang="en-US" altLang="ja-JP" sz="2000" b="1" i="0" u="none" strike="noStrike" cap="none" dirty="0">
              <a:solidFill>
                <a:srgbClr val="000000"/>
              </a:solidFill>
              <a:latin typeface="游明朝" panose="02020400000000000000" pitchFamily="18" charset="-128"/>
              <a:ea typeface="游明朝" panose="02020400000000000000" pitchFamily="18" charset="-128"/>
              <a:sym typeface="Arial"/>
            </a:endParaRPr>
          </a:p>
          <a:p>
            <a:pPr>
              <a:lnSpc>
                <a:spcPct val="115000"/>
              </a:lnSpc>
              <a:buSzPts val="1800"/>
            </a:pPr>
            <a:endParaRPr lang="ja-JP" altLang="en-US" sz="2000" b="1" i="0" u="none" strike="noStrike" cap="none" dirty="0">
              <a:solidFill>
                <a:srgbClr val="000000"/>
              </a:solidFill>
              <a:latin typeface="游明朝" panose="02020400000000000000" pitchFamily="18" charset="-128"/>
              <a:ea typeface="游明朝" panose="02020400000000000000" pitchFamily="18" charset="-128"/>
              <a:sym typeface="Arial"/>
            </a:endParaRPr>
          </a:p>
          <a:p>
            <a:pPr marL="0" marR="0" lvl="0" indent="0" algn="l" rtl="0">
              <a:lnSpc>
                <a:spcPct val="115000"/>
              </a:lnSpc>
              <a:spcBef>
                <a:spcPts val="0"/>
              </a:spcBef>
              <a:spcAft>
                <a:spcPts val="0"/>
              </a:spcAft>
              <a:buClr>
                <a:srgbClr val="000000"/>
              </a:buClr>
              <a:buSzPts val="1800"/>
              <a:buFont typeface="Arial"/>
              <a:buNone/>
            </a:pPr>
            <a:endParaRPr lang="en-US" altLang="ja-JP" sz="1600" dirty="0">
              <a:latin typeface="游明朝" panose="02020400000000000000" pitchFamily="18" charset="-128"/>
              <a:ea typeface="游明朝" panose="02020400000000000000" pitchFamily="18" charset="-128"/>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4" name="図 3" descr="写真, 冷蔵庫, 持つ, 横たわる が含まれている画像&#10;&#10;自動的に生成された説明">
            <a:extLst>
              <a:ext uri="{FF2B5EF4-FFF2-40B4-BE49-F238E27FC236}">
                <a16:creationId xmlns:a16="http://schemas.microsoft.com/office/drawing/2014/main" id="{4AA2B8CB-9F0D-D45C-3764-9C3BBB9F786A}"/>
              </a:ext>
            </a:extLst>
          </p:cNvPr>
          <p:cNvPicPr>
            <a:picLocks noChangeAspect="1"/>
          </p:cNvPicPr>
          <p:nvPr/>
        </p:nvPicPr>
        <p:blipFill rotWithShape="1">
          <a:blip r:embed="rId4"/>
          <a:srcRect l="8433" r="14223" b="18409"/>
          <a:stretch/>
        </p:blipFill>
        <p:spPr>
          <a:xfrm rot="16200000">
            <a:off x="9072159" y="698287"/>
            <a:ext cx="3195590" cy="2381843"/>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661</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游明朝</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北嶋 亮太</dc:creator>
  <cp:lastModifiedBy>内之倉 まゆみ</cp:lastModifiedBy>
  <cp:revision>12</cp:revision>
  <cp:lastPrinted>2024-04-22T05:38:02Z</cp:lastPrinted>
  <dcterms:created xsi:type="dcterms:W3CDTF">2019-06-12T08:27:36Z</dcterms:created>
  <dcterms:modified xsi:type="dcterms:W3CDTF">2024-04-22T07:39:32Z</dcterms:modified>
</cp:coreProperties>
</file>