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2"/>
  </p:notesMasterIdLst>
  <p:sldIdLst>
    <p:sldId id="315" r:id="rId2"/>
    <p:sldId id="365" r:id="rId3"/>
    <p:sldId id="399" r:id="rId4"/>
    <p:sldId id="395" r:id="rId5"/>
    <p:sldId id="401" r:id="rId6"/>
    <p:sldId id="402" r:id="rId7"/>
    <p:sldId id="396" r:id="rId8"/>
    <p:sldId id="400" r:id="rId9"/>
    <p:sldId id="398" r:id="rId10"/>
    <p:sldId id="403" r:id="rId11"/>
  </p:sldIdLst>
  <p:sldSz cx="9906000" cy="6858000" type="A4"/>
  <p:notesSz cx="7104063" cy="10234613"/>
  <p:defaultTextStyle>
    <a:defPPr marL="0" marR="0" indent="0" algn="l" defTabSz="402336" rtl="0" fontAlgn="auto" latinLnBrk="1" hangingPunct="0">
      <a:lnSpc>
        <a:spcPct val="100000"/>
      </a:lnSpc>
      <a:spcBef>
        <a:spcPts val="0"/>
      </a:spcBef>
      <a:spcAft>
        <a:spcPts val="0"/>
      </a:spcAft>
      <a:buClrTx/>
      <a:buSzTx/>
      <a:buFontTx/>
      <a:buNone/>
      <a:tabLst/>
      <a:defRPr kumimoji="0" sz="792" b="0" i="0" u="none" strike="noStrike" cap="none" spc="0" normalizeH="0" baseline="0">
        <a:ln>
          <a:noFill/>
        </a:ln>
        <a:solidFill>
          <a:srgbClr val="000000"/>
        </a:solidFill>
        <a:effectLst/>
        <a:uFillTx/>
      </a:defRPr>
    </a:defPPr>
    <a:lvl1pPr marL="0" marR="0" indent="0"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1pPr>
    <a:lvl2pPr marL="0" marR="0" indent="219012"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2pPr>
    <a:lvl3pPr marL="0" marR="0" indent="438023"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3pPr>
    <a:lvl4pPr marL="0" marR="0" indent="657034"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4pPr>
    <a:lvl5pPr marL="0" marR="0" indent="876046"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5pPr>
    <a:lvl6pPr marL="0" marR="0" indent="1095058"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6pPr>
    <a:lvl7pPr marL="0" marR="0" indent="1314069"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7pPr>
    <a:lvl8pPr marL="0" marR="0" indent="1533081"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8pPr>
    <a:lvl9pPr marL="0" marR="0" indent="1752093" algn="l" defTabSz="794812" rtl="0" fontAlgn="auto" latinLnBrk="0" hangingPunct="0">
      <a:lnSpc>
        <a:spcPct val="140000"/>
      </a:lnSpc>
      <a:spcBef>
        <a:spcPts val="0"/>
      </a:spcBef>
      <a:spcAft>
        <a:spcPts val="0"/>
      </a:spcAft>
      <a:buClrTx/>
      <a:buSzTx/>
      <a:buFontTx/>
      <a:buNone/>
      <a:tabLst/>
      <a:defRPr kumimoji="0" sz="836" b="0" i="0" u="none" strike="noStrike" cap="none" spc="9" normalizeH="0" baseline="0">
        <a:ln>
          <a:noFill/>
        </a:ln>
        <a:solidFill>
          <a:srgbClr val="ABA9A7"/>
        </a:solidFill>
        <a:effectLst/>
        <a:uFillTx/>
        <a:latin typeface="Lato Regular"/>
        <a:ea typeface="Lato Regular"/>
        <a:cs typeface="Lato Regular"/>
        <a:sym typeface="Lato Regular"/>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0A0A0A"/>
    <a:srgbClr val="531A0D"/>
    <a:srgbClr val="A2EFFE"/>
    <a:srgbClr val="512E0F"/>
    <a:srgbClr val="FF5050"/>
    <a:srgbClr val="FFCCFF"/>
    <a:srgbClr val="E2CDBE"/>
    <a:srgbClr val="3F3F3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579F9B-C8AD-4ECF-867C-F80982D2A7FF}" v="179" dt="2024-02-23T14:17:57.23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Lato Regular"/>
          <a:ea typeface="Lato Regular"/>
          <a:cs typeface="Lato Regula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Lato Regular"/>
          <a:ea typeface="Lato Regular"/>
          <a:cs typeface="Lato Regular"/>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Lato Regular"/>
          <a:ea typeface="Lato Regular"/>
          <a:cs typeface="Lato Regular"/>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Lato Medium"/>
          <a:ea typeface="Lato Medium"/>
          <a:cs typeface="Lato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Lato Regular"/>
          <a:ea typeface="Lato Regular"/>
          <a:cs typeface="Lato Regular"/>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Lato Medium"/>
          <a:ea typeface="Lato Medium"/>
          <a:cs typeface="Lato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Lato Light"/>
          <a:ea typeface="Lato Light"/>
          <a:cs typeface="Lato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Lato Medium"/>
          <a:ea typeface="Lato Medium"/>
          <a:cs typeface="Lato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Lato Medium"/>
          <a:ea typeface="Lato Medium"/>
          <a:cs typeface="Lato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Lato Medium"/>
          <a:ea typeface="Lato Medium"/>
          <a:cs typeface="Lato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Lato Regular"/>
          <a:ea typeface="Lato Regular"/>
          <a:cs typeface="Lato Regular"/>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Lato Regular"/>
          <a:ea typeface="Lato Regular"/>
          <a:cs typeface="Lato Regular"/>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Lato Regular"/>
          <a:ea typeface="Lato Regular"/>
          <a:cs typeface="Lato Regular"/>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스타일 없음, 표 눈금">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76" autoAdjust="0"/>
    <p:restoredTop sz="93447" autoAdjust="0"/>
  </p:normalViewPr>
  <p:slideViewPr>
    <p:cSldViewPr snapToGrid="0">
      <p:cViewPr varScale="1">
        <p:scale>
          <a:sx n="74" d="100"/>
          <a:sy n="74" d="100"/>
        </p:scale>
        <p:origin x="296"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xfrm>
            <a:off x="781050" y="768350"/>
            <a:ext cx="5541963" cy="3836988"/>
          </a:xfrm>
          <a:prstGeom prst="rect">
            <a:avLst/>
          </a:prstGeom>
        </p:spPr>
        <p:txBody>
          <a:bodyPr lIns="94668" tIns="47334" rIns="94668" bIns="47334"/>
          <a:lstStyle/>
          <a:p>
            <a:endParaRPr/>
          </a:p>
        </p:txBody>
      </p:sp>
      <p:sp>
        <p:nvSpPr>
          <p:cNvPr id="812" name="Shape 812"/>
          <p:cNvSpPr>
            <a:spLocks noGrp="1"/>
          </p:cNvSpPr>
          <p:nvPr>
            <p:ph type="body" sz="quarter" idx="1"/>
          </p:nvPr>
        </p:nvSpPr>
        <p:spPr>
          <a:xfrm>
            <a:off x="947209" y="4861442"/>
            <a:ext cx="5209647" cy="4605576"/>
          </a:xfrm>
          <a:prstGeom prst="rect">
            <a:avLst/>
          </a:prstGeom>
        </p:spPr>
        <p:txBody>
          <a:bodyPr lIns="94668" tIns="47334" rIns="94668" bIns="47334"/>
          <a:lstStyle/>
          <a:p>
            <a:endParaRPr/>
          </a:p>
        </p:txBody>
      </p:sp>
    </p:spTree>
  </p:cSld>
  <p:clrMap bg1="lt1" tx1="dk1" bg2="lt2" tx2="dk2" accent1="accent1" accent2="accent2" accent3="accent3" accent4="accent4" accent5="accent5" accent6="accent6" hlink="hlink" folHlink="folHlink"/>
  <p:notesStyle>
    <a:lvl1pPr defTabSz="201168" latinLnBrk="0">
      <a:lnSpc>
        <a:spcPct val="117999"/>
      </a:lnSpc>
      <a:defRPr sz="968">
        <a:latin typeface="나눔바른고딕" panose="020B0603020101020101" pitchFamily="50" charset="-127"/>
        <a:ea typeface="나눔바른고딕" panose="020B0603020101020101" pitchFamily="50" charset="-127"/>
        <a:cs typeface="나눔바른고딕" panose="020B0603020101020101" pitchFamily="50" charset="-127"/>
        <a:sym typeface="Lato Regular"/>
      </a:defRPr>
    </a:lvl1pPr>
    <a:lvl2pPr indent="100584" defTabSz="201168" latinLnBrk="0">
      <a:lnSpc>
        <a:spcPct val="117999"/>
      </a:lnSpc>
      <a:defRPr sz="968">
        <a:latin typeface="Lato Regular"/>
        <a:ea typeface="Lato Regular"/>
        <a:cs typeface="Lato Regular"/>
        <a:sym typeface="Lato Regular"/>
      </a:defRPr>
    </a:lvl2pPr>
    <a:lvl3pPr indent="201168" defTabSz="201168" latinLnBrk="0">
      <a:lnSpc>
        <a:spcPct val="117999"/>
      </a:lnSpc>
      <a:defRPr sz="968">
        <a:latin typeface="Lato Regular"/>
        <a:ea typeface="Lato Regular"/>
        <a:cs typeface="Lato Regular"/>
        <a:sym typeface="Lato Regular"/>
      </a:defRPr>
    </a:lvl3pPr>
    <a:lvl4pPr indent="301752" defTabSz="201168" latinLnBrk="0">
      <a:lnSpc>
        <a:spcPct val="117999"/>
      </a:lnSpc>
      <a:defRPr sz="968">
        <a:latin typeface="Lato Regular"/>
        <a:ea typeface="Lato Regular"/>
        <a:cs typeface="Lato Regular"/>
        <a:sym typeface="Lato Regular"/>
      </a:defRPr>
    </a:lvl4pPr>
    <a:lvl5pPr indent="402336" defTabSz="201168" latinLnBrk="0">
      <a:lnSpc>
        <a:spcPct val="117999"/>
      </a:lnSpc>
      <a:defRPr sz="968">
        <a:latin typeface="Lato Regular"/>
        <a:ea typeface="Lato Regular"/>
        <a:cs typeface="Lato Regular"/>
        <a:sym typeface="Lato Regular"/>
      </a:defRPr>
    </a:lvl5pPr>
    <a:lvl6pPr indent="502920" defTabSz="201168" latinLnBrk="0">
      <a:lnSpc>
        <a:spcPct val="117999"/>
      </a:lnSpc>
      <a:defRPr sz="968">
        <a:latin typeface="Lato Regular"/>
        <a:ea typeface="Lato Regular"/>
        <a:cs typeface="Lato Regular"/>
        <a:sym typeface="Lato Regular"/>
      </a:defRPr>
    </a:lvl6pPr>
    <a:lvl7pPr indent="603504" defTabSz="201168" latinLnBrk="0">
      <a:lnSpc>
        <a:spcPct val="117999"/>
      </a:lnSpc>
      <a:defRPr sz="968">
        <a:latin typeface="Lato Regular"/>
        <a:ea typeface="Lato Regular"/>
        <a:cs typeface="Lato Regular"/>
        <a:sym typeface="Lato Regular"/>
      </a:defRPr>
    </a:lvl7pPr>
    <a:lvl8pPr indent="704088" defTabSz="201168" latinLnBrk="0">
      <a:lnSpc>
        <a:spcPct val="117999"/>
      </a:lnSpc>
      <a:defRPr sz="968">
        <a:latin typeface="Lato Regular"/>
        <a:ea typeface="Lato Regular"/>
        <a:cs typeface="Lato Regular"/>
        <a:sym typeface="Lato Regular"/>
      </a:defRPr>
    </a:lvl8pPr>
    <a:lvl9pPr indent="804672" defTabSz="201168" latinLnBrk="0">
      <a:lnSpc>
        <a:spcPct val="117999"/>
      </a:lnSpc>
      <a:defRPr sz="968">
        <a:latin typeface="Lato Regular"/>
        <a:ea typeface="Lato Regular"/>
        <a:cs typeface="Lato Regular"/>
        <a:sym typeface="Lato Regula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81050" y="768350"/>
            <a:ext cx="5541963" cy="3836988"/>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7185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50836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0DCEA-2AC3-1D84-88DB-19436790EDA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F0AA5C-5173-9A79-E12E-5D278AE6FA7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44BD66-651E-CE27-497F-90FE126A7036}"/>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9621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3-year plan">
    <p:spTree>
      <p:nvGrpSpPr>
        <p:cNvPr id="1" name=""/>
        <p:cNvGrpSpPr/>
        <p:nvPr/>
      </p:nvGrpSpPr>
      <p:grpSpPr>
        <a:xfrm>
          <a:off x="0" y="0"/>
          <a:ext cx="0" cy="0"/>
          <a:chOff x="0" y="0"/>
          <a:chExt cx="0" cy="0"/>
        </a:xfrm>
      </p:grpSpPr>
      <p:sp>
        <p:nvSpPr>
          <p:cNvPr id="339" name="Image"/>
          <p:cNvSpPr>
            <a:spLocks noGrp="1"/>
          </p:cNvSpPr>
          <p:nvPr>
            <p:ph type="pic" sz="quarter" idx="13"/>
          </p:nvPr>
        </p:nvSpPr>
        <p:spPr>
          <a:xfrm>
            <a:off x="3204790" y="2367059"/>
            <a:ext cx="1960563" cy="4000501"/>
          </a:xfrm>
          <a:prstGeom prst="rect">
            <a:avLst/>
          </a:prstGeom>
          <a:pattFill prst="pct5">
            <a:fgClr>
              <a:schemeClr val="bg2"/>
            </a:fgClr>
            <a:bgClr>
              <a:schemeClr val="tx2"/>
            </a:bgClr>
          </a:pattFill>
        </p:spPr>
        <p:txBody>
          <a:bodyPr lIns="91439" tIns="45719" rIns="91439" bIns="45719"/>
          <a:lstStyle/>
          <a:p>
            <a:endParaRPr/>
          </a:p>
        </p:txBody>
      </p:sp>
      <p:sp>
        <p:nvSpPr>
          <p:cNvPr id="340" name="Image"/>
          <p:cNvSpPr>
            <a:spLocks noGrp="1"/>
          </p:cNvSpPr>
          <p:nvPr>
            <p:ph type="pic" sz="quarter" idx="14"/>
          </p:nvPr>
        </p:nvSpPr>
        <p:spPr>
          <a:xfrm>
            <a:off x="5228320" y="2367059"/>
            <a:ext cx="1960563" cy="4000501"/>
          </a:xfrm>
          <a:prstGeom prst="rect">
            <a:avLst/>
          </a:prstGeom>
          <a:pattFill prst="pct5">
            <a:fgClr>
              <a:schemeClr val="bg2"/>
            </a:fgClr>
            <a:bgClr>
              <a:schemeClr val="tx2"/>
            </a:bgClr>
          </a:pattFill>
        </p:spPr>
        <p:txBody>
          <a:bodyPr lIns="91439" tIns="45719" rIns="91439" bIns="45719"/>
          <a:lstStyle/>
          <a:p>
            <a:endParaRPr/>
          </a:p>
        </p:txBody>
      </p:sp>
      <p:sp>
        <p:nvSpPr>
          <p:cNvPr id="341" name="Image"/>
          <p:cNvSpPr>
            <a:spLocks noGrp="1"/>
          </p:cNvSpPr>
          <p:nvPr>
            <p:ph type="pic" sz="quarter" idx="15"/>
          </p:nvPr>
        </p:nvSpPr>
        <p:spPr>
          <a:xfrm>
            <a:off x="7258753" y="2367059"/>
            <a:ext cx="1960563" cy="4000501"/>
          </a:xfrm>
          <a:prstGeom prst="rect">
            <a:avLst/>
          </a:prstGeom>
          <a:pattFill prst="pct5">
            <a:fgClr>
              <a:schemeClr val="bg2"/>
            </a:fgClr>
            <a:bgClr>
              <a:schemeClr val="tx2"/>
            </a:bgClr>
          </a:pattFill>
        </p:spPr>
        <p:txBody>
          <a:bodyPr lIns="91439" tIns="45719" rIns="91439" bIns="45719"/>
          <a:lstStyle/>
          <a:p>
            <a:endParaRPr/>
          </a:p>
        </p:txBody>
      </p:sp>
      <p:sp>
        <p:nvSpPr>
          <p:cNvPr id="342" name="Title Text"/>
          <p:cNvSpPr txBox="1">
            <a:spLocks noGrp="1"/>
          </p:cNvSpPr>
          <p:nvPr>
            <p:ph type="title"/>
          </p:nvPr>
        </p:nvSpPr>
        <p:spPr>
          <a:xfrm>
            <a:off x="516376" y="1633114"/>
            <a:ext cx="2908749" cy="2321720"/>
          </a:xfrm>
          <a:prstGeom prst="rect">
            <a:avLst/>
          </a:prstGeom>
        </p:spPr>
        <p:txBody>
          <a:bodyPr lIns="71437" tIns="71437" rIns="71437" bIns="71437" anchor="t">
            <a:normAutofit/>
          </a:bodyPr>
          <a:lstStyle>
            <a:lvl1pPr>
              <a:lnSpc>
                <a:spcPct val="100000"/>
              </a:lnSpc>
              <a:defRPr sz="3657" b="1" spc="53">
                <a:solidFill>
                  <a:srgbClr val="3F3F3F"/>
                </a:solidFill>
                <a:latin typeface="+mj-ea"/>
                <a:ea typeface="+mj-ea"/>
                <a:cs typeface="+mj-cs"/>
                <a:sym typeface="Lato Semibold"/>
              </a:defRPr>
            </a:lvl1pPr>
          </a:lstStyle>
          <a:p>
            <a:r>
              <a:t>Title Text</a:t>
            </a:r>
          </a:p>
        </p:txBody>
      </p:sp>
      <p:sp>
        <p:nvSpPr>
          <p:cNvPr id="6" name="Text Placeholder 8">
            <a:extLst>
              <a:ext uri="{FF2B5EF4-FFF2-40B4-BE49-F238E27FC236}">
                <a16:creationId xmlns:a16="http://schemas.microsoft.com/office/drawing/2014/main" id="{F617DEA7-9BFC-4249-AFFF-07BE66B76181}"/>
              </a:ext>
            </a:extLst>
          </p:cNvPr>
          <p:cNvSpPr>
            <a:spLocks noGrp="1"/>
          </p:cNvSpPr>
          <p:nvPr>
            <p:ph type="body" sz="quarter" idx="34"/>
          </p:nvPr>
        </p:nvSpPr>
        <p:spPr>
          <a:xfrm>
            <a:off x="5376964" y="5139470"/>
            <a:ext cx="1663274" cy="1144423"/>
          </a:xfrm>
        </p:spPr>
        <p:txBody>
          <a:bodyPr/>
          <a:lstStyle>
            <a:lvl1pPr marL="0" indent="0">
              <a:lnSpc>
                <a:spcPct val="200000"/>
              </a:lnSpc>
              <a:buNone/>
              <a:defRPr sz="813" b="0" i="0">
                <a:solidFill>
                  <a:schemeClr val="bg1"/>
                </a:solidFill>
                <a:latin typeface="+mn-ea"/>
                <a:ea typeface="+mn-ea"/>
                <a:cs typeface="Lato" panose="020F0502020204030203" pitchFamily="34" charset="0"/>
              </a:defRPr>
            </a:lvl1pPr>
            <a:lvl2pPr marL="200491"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2pPr>
            <a:lvl3pPr marL="400982"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3pPr>
            <a:lvl4pPr marL="601474"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4pPr>
            <a:lvl5pPr marL="801965"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a:t>
            </a:r>
          </a:p>
        </p:txBody>
      </p:sp>
      <p:sp>
        <p:nvSpPr>
          <p:cNvPr id="7" name="Text Placeholder 8">
            <a:extLst>
              <a:ext uri="{FF2B5EF4-FFF2-40B4-BE49-F238E27FC236}">
                <a16:creationId xmlns:a16="http://schemas.microsoft.com/office/drawing/2014/main" id="{6A33955A-527D-104D-A064-5E39300AA0BD}"/>
              </a:ext>
            </a:extLst>
          </p:cNvPr>
          <p:cNvSpPr>
            <a:spLocks noGrp="1"/>
          </p:cNvSpPr>
          <p:nvPr>
            <p:ph type="body" sz="quarter" idx="32"/>
          </p:nvPr>
        </p:nvSpPr>
        <p:spPr>
          <a:xfrm>
            <a:off x="3369842" y="5139470"/>
            <a:ext cx="1663274" cy="1144423"/>
          </a:xfrm>
        </p:spPr>
        <p:txBody>
          <a:bodyPr/>
          <a:lstStyle>
            <a:lvl1pPr marL="0" indent="0">
              <a:lnSpc>
                <a:spcPct val="200000"/>
              </a:lnSpc>
              <a:buNone/>
              <a:defRPr sz="813" b="0" i="0">
                <a:solidFill>
                  <a:schemeClr val="bg1"/>
                </a:solidFill>
                <a:latin typeface="+mn-ea"/>
                <a:ea typeface="+mn-ea"/>
                <a:cs typeface="Lato" panose="020F0502020204030203" pitchFamily="34" charset="0"/>
              </a:defRPr>
            </a:lvl1pPr>
            <a:lvl2pPr marL="200491"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2pPr>
            <a:lvl3pPr marL="400982"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3pPr>
            <a:lvl4pPr marL="601474"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4pPr>
            <a:lvl5pPr marL="801965"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a:t>
            </a:r>
          </a:p>
        </p:txBody>
      </p:sp>
      <p:sp>
        <p:nvSpPr>
          <p:cNvPr id="8" name="Text Placeholder 8">
            <a:extLst>
              <a:ext uri="{FF2B5EF4-FFF2-40B4-BE49-F238E27FC236}">
                <a16:creationId xmlns:a16="http://schemas.microsoft.com/office/drawing/2014/main" id="{24C2654B-A612-2848-99F0-50623A3BFBA5}"/>
              </a:ext>
            </a:extLst>
          </p:cNvPr>
          <p:cNvSpPr>
            <a:spLocks noGrp="1"/>
          </p:cNvSpPr>
          <p:nvPr>
            <p:ph type="body" sz="quarter" idx="33"/>
          </p:nvPr>
        </p:nvSpPr>
        <p:spPr>
          <a:xfrm>
            <a:off x="7444148" y="5139469"/>
            <a:ext cx="1663274" cy="1144423"/>
          </a:xfrm>
        </p:spPr>
        <p:txBody>
          <a:bodyPr/>
          <a:lstStyle>
            <a:lvl1pPr marL="0" indent="0">
              <a:lnSpc>
                <a:spcPct val="200000"/>
              </a:lnSpc>
              <a:buNone/>
              <a:defRPr sz="813" b="0" i="0">
                <a:solidFill>
                  <a:schemeClr val="bg1"/>
                </a:solidFill>
                <a:latin typeface="+mn-ea"/>
                <a:ea typeface="+mn-ea"/>
                <a:cs typeface="Lato" panose="020F0502020204030203" pitchFamily="34" charset="0"/>
              </a:defRPr>
            </a:lvl1pPr>
            <a:lvl2pPr marL="200491"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2pPr>
            <a:lvl3pPr marL="400982"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3pPr>
            <a:lvl4pPr marL="601474"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4pPr>
            <a:lvl5pPr marL="801965" indent="0">
              <a:lnSpc>
                <a:spcPct val="150000"/>
              </a:lnSpc>
              <a:buNone/>
              <a:defRPr sz="894" b="0" i="0">
                <a:solidFill>
                  <a:schemeClr val="bg1">
                    <a:lumMod val="50000"/>
                  </a:schemeClr>
                </a:solidFill>
                <a:latin typeface="Lato" panose="020F0502020204030203" pitchFamily="34" charset="0"/>
                <a:ea typeface="Lato" panose="020F0502020204030203" pitchFamily="34" charset="0"/>
                <a:cs typeface="Lato" panose="020F0502020204030203" pitchFamily="34" charset="0"/>
              </a:defRPr>
            </a:lvl5pPr>
          </a:lstStyle>
          <a:p>
            <a:pPr lvl="0"/>
            <a:r>
              <a:rPr lang="en-US"/>
              <a:t>Edit Master text</a:t>
            </a:r>
          </a:p>
        </p:txBody>
      </p:sp>
      <p:sp>
        <p:nvSpPr>
          <p:cNvPr id="9" name="As-is">
            <a:extLst>
              <a:ext uri="{FF2B5EF4-FFF2-40B4-BE49-F238E27FC236}">
                <a16:creationId xmlns:a16="http://schemas.microsoft.com/office/drawing/2014/main" id="{A983C53F-6E3B-1D4F-93E8-3D8224FCA389}"/>
              </a:ext>
            </a:extLst>
          </p:cNvPr>
          <p:cNvSpPr txBox="1">
            <a:spLocks noGrp="1"/>
          </p:cNvSpPr>
          <p:nvPr>
            <p:ph type="body" sz="quarter" idx="17" hasCustomPrompt="1"/>
          </p:nvPr>
        </p:nvSpPr>
        <p:spPr>
          <a:xfrm>
            <a:off x="3369842" y="1860982"/>
            <a:ext cx="1373602" cy="738000"/>
          </a:xfrm>
          <a:prstGeom prst="rect">
            <a:avLst/>
          </a:prstGeom>
        </p:spPr>
        <p:txBody>
          <a:bodyPr/>
          <a:lstStyle>
            <a:lvl1pPr marL="0" indent="0">
              <a:lnSpc>
                <a:spcPct val="100000"/>
              </a:lnSpc>
              <a:buSzTx/>
              <a:buFontTx/>
              <a:buNone/>
              <a:defRPr sz="3454" spc="35">
                <a:solidFill>
                  <a:schemeClr val="accent1"/>
                </a:solidFill>
                <a:latin typeface="+mj-lt"/>
                <a:ea typeface="Vidaloka "/>
                <a:cs typeface="Vidaloka "/>
                <a:sym typeface="Vidaloka "/>
              </a:defRPr>
            </a:lvl1pPr>
          </a:lstStyle>
          <a:p>
            <a:r>
              <a:rPr lang="en-US"/>
              <a:t>2020</a:t>
            </a:r>
            <a:endParaRPr/>
          </a:p>
        </p:txBody>
      </p:sp>
      <p:sp>
        <p:nvSpPr>
          <p:cNvPr id="10" name="As-is">
            <a:extLst>
              <a:ext uri="{FF2B5EF4-FFF2-40B4-BE49-F238E27FC236}">
                <a16:creationId xmlns:a16="http://schemas.microsoft.com/office/drawing/2014/main" id="{0BB8888D-B4AB-0C48-A21B-96C8EC7E36E3}"/>
              </a:ext>
            </a:extLst>
          </p:cNvPr>
          <p:cNvSpPr txBox="1">
            <a:spLocks noGrp="1"/>
          </p:cNvSpPr>
          <p:nvPr>
            <p:ph type="body" sz="quarter" idx="18" hasCustomPrompt="1"/>
          </p:nvPr>
        </p:nvSpPr>
        <p:spPr>
          <a:xfrm>
            <a:off x="5398215" y="1860982"/>
            <a:ext cx="1373602" cy="738000"/>
          </a:xfrm>
          <a:prstGeom prst="rect">
            <a:avLst/>
          </a:prstGeom>
        </p:spPr>
        <p:txBody>
          <a:bodyPr/>
          <a:lstStyle>
            <a:lvl1pPr marL="0" indent="0">
              <a:lnSpc>
                <a:spcPct val="100000"/>
              </a:lnSpc>
              <a:buSzTx/>
              <a:buFontTx/>
              <a:buNone/>
              <a:defRPr sz="3454" spc="35">
                <a:solidFill>
                  <a:schemeClr val="accent1"/>
                </a:solidFill>
                <a:latin typeface="+mj-lt"/>
                <a:ea typeface="Vidaloka "/>
                <a:cs typeface="Vidaloka "/>
                <a:sym typeface="Vidaloka "/>
              </a:defRPr>
            </a:lvl1pPr>
          </a:lstStyle>
          <a:p>
            <a:r>
              <a:rPr lang="en-US"/>
              <a:t>2021</a:t>
            </a:r>
            <a:endParaRPr/>
          </a:p>
        </p:txBody>
      </p:sp>
      <p:sp>
        <p:nvSpPr>
          <p:cNvPr id="11" name="As-is">
            <a:extLst>
              <a:ext uri="{FF2B5EF4-FFF2-40B4-BE49-F238E27FC236}">
                <a16:creationId xmlns:a16="http://schemas.microsoft.com/office/drawing/2014/main" id="{47A87144-4E27-294E-8456-44B032345691}"/>
              </a:ext>
            </a:extLst>
          </p:cNvPr>
          <p:cNvSpPr txBox="1">
            <a:spLocks noGrp="1"/>
          </p:cNvSpPr>
          <p:nvPr>
            <p:ph type="body" sz="quarter" idx="19" hasCustomPrompt="1"/>
          </p:nvPr>
        </p:nvSpPr>
        <p:spPr>
          <a:xfrm>
            <a:off x="7426589" y="1860982"/>
            <a:ext cx="1373602" cy="738000"/>
          </a:xfrm>
          <a:prstGeom prst="rect">
            <a:avLst/>
          </a:prstGeom>
        </p:spPr>
        <p:txBody>
          <a:bodyPr/>
          <a:lstStyle>
            <a:lvl1pPr marL="0" indent="0">
              <a:lnSpc>
                <a:spcPct val="100000"/>
              </a:lnSpc>
              <a:buSzTx/>
              <a:buFontTx/>
              <a:buNone/>
              <a:defRPr sz="3454" spc="35">
                <a:solidFill>
                  <a:schemeClr val="accent1"/>
                </a:solidFill>
                <a:latin typeface="+mj-lt"/>
                <a:ea typeface="Vidaloka "/>
                <a:cs typeface="Vidaloka "/>
                <a:sym typeface="Vidaloka "/>
              </a:defRPr>
            </a:lvl1pPr>
          </a:lstStyle>
          <a:p>
            <a:r>
              <a:rPr lang="en-US"/>
              <a:t>2022</a:t>
            </a:r>
            <a:endParaRPr/>
          </a:p>
        </p:txBody>
      </p:sp>
      <p:sp>
        <p:nvSpPr>
          <p:cNvPr id="15" name="Text Placeholder 4">
            <a:extLst>
              <a:ext uri="{FF2B5EF4-FFF2-40B4-BE49-F238E27FC236}">
                <a16:creationId xmlns:a16="http://schemas.microsoft.com/office/drawing/2014/main" id="{93B387B8-DA9F-2D4E-89FB-95AC349E5143}"/>
              </a:ext>
            </a:extLst>
          </p:cNvPr>
          <p:cNvSpPr>
            <a:spLocks noGrp="1"/>
          </p:cNvSpPr>
          <p:nvPr>
            <p:ph type="body" sz="quarter" idx="39"/>
          </p:nvPr>
        </p:nvSpPr>
        <p:spPr>
          <a:xfrm>
            <a:off x="3368215" y="4713273"/>
            <a:ext cx="1663274" cy="306000"/>
          </a:xfrm>
        </p:spPr>
        <p:txBody>
          <a:bodyPr/>
          <a:lstStyle>
            <a:lvl1pPr marL="0" indent="0">
              <a:lnSpc>
                <a:spcPct val="100000"/>
              </a:lnSpc>
              <a:buNone/>
              <a:defRPr sz="1178" b="1">
                <a:solidFill>
                  <a:schemeClr val="bg1"/>
                </a:solidFill>
                <a:latin typeface="+mj-ea"/>
                <a:ea typeface="+mj-ea"/>
              </a:defRPr>
            </a:lvl1pPr>
            <a:lvl2pPr marL="200491" indent="0">
              <a:lnSpc>
                <a:spcPct val="100000"/>
              </a:lnSpc>
              <a:buNone/>
              <a:defRPr sz="1260">
                <a:solidFill>
                  <a:schemeClr val="bg2"/>
                </a:solidFill>
                <a:latin typeface="+mn-lt"/>
              </a:defRPr>
            </a:lvl2pPr>
            <a:lvl3pPr marL="400982" indent="0">
              <a:lnSpc>
                <a:spcPct val="100000"/>
              </a:lnSpc>
              <a:buNone/>
              <a:defRPr sz="1260">
                <a:solidFill>
                  <a:schemeClr val="bg2"/>
                </a:solidFill>
                <a:latin typeface="+mn-lt"/>
              </a:defRPr>
            </a:lvl3pPr>
            <a:lvl4pPr marL="601474" indent="0">
              <a:lnSpc>
                <a:spcPct val="100000"/>
              </a:lnSpc>
              <a:buNone/>
              <a:defRPr sz="1260">
                <a:solidFill>
                  <a:schemeClr val="bg2"/>
                </a:solidFill>
                <a:latin typeface="+mn-lt"/>
              </a:defRPr>
            </a:lvl4pPr>
            <a:lvl5pPr marL="801965" indent="0">
              <a:lnSpc>
                <a:spcPct val="100000"/>
              </a:lnSpc>
              <a:buNone/>
              <a:defRPr sz="1260">
                <a:solidFill>
                  <a:schemeClr val="bg2"/>
                </a:solidFill>
                <a:latin typeface="+mn-lt"/>
              </a:defRPr>
            </a:lvl5pPr>
          </a:lstStyle>
          <a:p>
            <a:pPr lvl="0"/>
            <a:r>
              <a:rPr lang="en-US"/>
              <a:t>Edit Master text</a:t>
            </a:r>
          </a:p>
        </p:txBody>
      </p:sp>
      <p:sp>
        <p:nvSpPr>
          <p:cNvPr id="16" name="Text Placeholder 4">
            <a:extLst>
              <a:ext uri="{FF2B5EF4-FFF2-40B4-BE49-F238E27FC236}">
                <a16:creationId xmlns:a16="http://schemas.microsoft.com/office/drawing/2014/main" id="{5E2F1231-E70B-854D-AE95-B0FE14AE4484}"/>
              </a:ext>
            </a:extLst>
          </p:cNvPr>
          <p:cNvSpPr>
            <a:spLocks noGrp="1"/>
          </p:cNvSpPr>
          <p:nvPr>
            <p:ph type="body" sz="quarter" idx="40"/>
          </p:nvPr>
        </p:nvSpPr>
        <p:spPr>
          <a:xfrm>
            <a:off x="5376964" y="4712805"/>
            <a:ext cx="1663274" cy="306000"/>
          </a:xfrm>
        </p:spPr>
        <p:txBody>
          <a:bodyPr/>
          <a:lstStyle>
            <a:lvl1pPr marL="0" indent="0">
              <a:lnSpc>
                <a:spcPct val="100000"/>
              </a:lnSpc>
              <a:buNone/>
              <a:defRPr sz="1178" b="1">
                <a:solidFill>
                  <a:schemeClr val="bg1"/>
                </a:solidFill>
                <a:latin typeface="+mj-ea"/>
                <a:ea typeface="+mj-ea"/>
              </a:defRPr>
            </a:lvl1pPr>
            <a:lvl2pPr marL="200491" indent="0">
              <a:lnSpc>
                <a:spcPct val="100000"/>
              </a:lnSpc>
              <a:buNone/>
              <a:defRPr sz="1260">
                <a:solidFill>
                  <a:schemeClr val="bg2"/>
                </a:solidFill>
                <a:latin typeface="+mn-lt"/>
              </a:defRPr>
            </a:lvl2pPr>
            <a:lvl3pPr marL="400982" indent="0">
              <a:lnSpc>
                <a:spcPct val="100000"/>
              </a:lnSpc>
              <a:buNone/>
              <a:defRPr sz="1260">
                <a:solidFill>
                  <a:schemeClr val="bg2"/>
                </a:solidFill>
                <a:latin typeface="+mn-lt"/>
              </a:defRPr>
            </a:lvl3pPr>
            <a:lvl4pPr marL="601474" indent="0">
              <a:lnSpc>
                <a:spcPct val="100000"/>
              </a:lnSpc>
              <a:buNone/>
              <a:defRPr sz="1260">
                <a:solidFill>
                  <a:schemeClr val="bg2"/>
                </a:solidFill>
                <a:latin typeface="+mn-lt"/>
              </a:defRPr>
            </a:lvl4pPr>
            <a:lvl5pPr marL="801965" indent="0">
              <a:lnSpc>
                <a:spcPct val="100000"/>
              </a:lnSpc>
              <a:buNone/>
              <a:defRPr sz="1260">
                <a:solidFill>
                  <a:schemeClr val="bg2"/>
                </a:solidFill>
                <a:latin typeface="+mn-lt"/>
              </a:defRPr>
            </a:lvl5pPr>
          </a:lstStyle>
          <a:p>
            <a:pPr lvl="0"/>
            <a:r>
              <a:rPr lang="en-US"/>
              <a:t>Edit Master text</a:t>
            </a:r>
          </a:p>
        </p:txBody>
      </p:sp>
      <p:sp>
        <p:nvSpPr>
          <p:cNvPr id="17" name="Text Placeholder 4">
            <a:extLst>
              <a:ext uri="{FF2B5EF4-FFF2-40B4-BE49-F238E27FC236}">
                <a16:creationId xmlns:a16="http://schemas.microsoft.com/office/drawing/2014/main" id="{5F5AB331-213B-0C4E-9A1B-05DC0878A49A}"/>
              </a:ext>
            </a:extLst>
          </p:cNvPr>
          <p:cNvSpPr>
            <a:spLocks noGrp="1"/>
          </p:cNvSpPr>
          <p:nvPr>
            <p:ph type="body" sz="quarter" idx="41"/>
          </p:nvPr>
        </p:nvSpPr>
        <p:spPr>
          <a:xfrm>
            <a:off x="7444148" y="4710735"/>
            <a:ext cx="1663274" cy="306000"/>
          </a:xfrm>
        </p:spPr>
        <p:txBody>
          <a:bodyPr/>
          <a:lstStyle>
            <a:lvl1pPr marL="0" indent="0">
              <a:lnSpc>
                <a:spcPct val="100000"/>
              </a:lnSpc>
              <a:buNone/>
              <a:defRPr sz="1178" b="1">
                <a:solidFill>
                  <a:schemeClr val="bg1"/>
                </a:solidFill>
                <a:latin typeface="+mj-ea"/>
                <a:ea typeface="+mj-ea"/>
              </a:defRPr>
            </a:lvl1pPr>
            <a:lvl2pPr marL="200491" indent="0">
              <a:lnSpc>
                <a:spcPct val="100000"/>
              </a:lnSpc>
              <a:buNone/>
              <a:defRPr sz="1260">
                <a:solidFill>
                  <a:schemeClr val="bg2"/>
                </a:solidFill>
                <a:latin typeface="+mn-lt"/>
              </a:defRPr>
            </a:lvl2pPr>
            <a:lvl3pPr marL="400982" indent="0">
              <a:lnSpc>
                <a:spcPct val="100000"/>
              </a:lnSpc>
              <a:buNone/>
              <a:defRPr sz="1260">
                <a:solidFill>
                  <a:schemeClr val="bg2"/>
                </a:solidFill>
                <a:latin typeface="+mn-lt"/>
              </a:defRPr>
            </a:lvl3pPr>
            <a:lvl4pPr marL="601474" indent="0">
              <a:lnSpc>
                <a:spcPct val="100000"/>
              </a:lnSpc>
              <a:buNone/>
              <a:defRPr sz="1260">
                <a:solidFill>
                  <a:schemeClr val="bg2"/>
                </a:solidFill>
                <a:latin typeface="+mn-lt"/>
              </a:defRPr>
            </a:lvl4pPr>
            <a:lvl5pPr marL="801965" indent="0">
              <a:lnSpc>
                <a:spcPct val="100000"/>
              </a:lnSpc>
              <a:buNone/>
              <a:defRPr sz="1260">
                <a:solidFill>
                  <a:schemeClr val="bg2"/>
                </a:solidFill>
                <a:latin typeface="+mn-lt"/>
              </a:defRPr>
            </a:lvl5pPr>
          </a:lstStyle>
          <a:p>
            <a:pPr lvl="0"/>
            <a:r>
              <a:rPr lang="en-US"/>
              <a:t>Edit Master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White">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Dark">
    <p:spTree>
      <p:nvGrpSpPr>
        <p:cNvPr id="1" name=""/>
        <p:cNvGrpSpPr/>
        <p:nvPr/>
      </p:nvGrpSpPr>
      <p:grpSpPr>
        <a:xfrm>
          <a:off x="0" y="0"/>
          <a:ext cx="0" cy="0"/>
          <a:chOff x="0" y="0"/>
          <a:chExt cx="0" cy="0"/>
        </a:xfrm>
      </p:grpSpPr>
      <p:sp>
        <p:nvSpPr>
          <p:cNvPr id="797" name="Rectangle"/>
          <p:cNvSpPr/>
          <p:nvPr/>
        </p:nvSpPr>
        <p:spPr>
          <a:xfrm>
            <a:off x="-14067" y="-16638"/>
            <a:ext cx="9934133" cy="6891276"/>
          </a:xfrm>
          <a:prstGeom prst="rect">
            <a:avLst/>
          </a:prstGeom>
          <a:solidFill>
            <a:srgbClr val="404040"/>
          </a:solidFill>
          <a:ln w="12700">
            <a:miter lim="400000"/>
          </a:ln>
        </p:spPr>
        <p:txBody>
          <a:bodyPr lIns="33713" tIns="33713" rIns="33713" bIns="33713" anchor="ctr"/>
          <a:lstStyle/>
          <a:p>
            <a:pPr defTabSz="335401">
              <a:lnSpc>
                <a:spcPct val="150000"/>
              </a:lnSpc>
              <a:defRPr sz="2200" spc="0">
                <a:solidFill>
                  <a:srgbClr val="8B8C8C"/>
                </a:solidFill>
              </a:defRPr>
            </a:pPr>
            <a:endParaRPr sz="894">
              <a:latin typeface="나눔바른고딕" panose="020B0603020101020101" pitchFamily="50" charset="-127"/>
              <a:ea typeface="나눔바른고딕" panose="020B0603020101020101" pitchFamily="50" charset="-127"/>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6" name="Title Text"/>
          <p:cNvSpPr txBox="1">
            <a:spLocks noGrp="1"/>
          </p:cNvSpPr>
          <p:nvPr>
            <p:ph type="title"/>
          </p:nvPr>
        </p:nvSpPr>
        <p:spPr>
          <a:xfrm>
            <a:off x="1006078" y="3859004"/>
            <a:ext cx="7893844" cy="2038877"/>
          </a:xfrm>
          <a:prstGeom prst="rect">
            <a:avLst/>
          </a:prstGeom>
        </p:spPr>
        <p:txBody>
          <a:bodyPr lIns="71437" tIns="71437" rIns="71437" bIns="71437" anchor="t">
            <a:normAutofit/>
          </a:bodyPr>
          <a:lstStyle>
            <a:lvl1pPr algn="ctr" defTabSz="733937">
              <a:lnSpc>
                <a:spcPct val="100000"/>
              </a:lnSpc>
              <a:defRPr sz="8939" b="0" i="0" spc="98">
                <a:solidFill>
                  <a:srgbClr val="FFFFFF"/>
                </a:solidFill>
                <a:latin typeface="Lato" panose="020F0502020204030203" pitchFamily="34" charset="0"/>
                <a:ea typeface="Lato" panose="020F0502020204030203" pitchFamily="34" charset="0"/>
                <a:cs typeface="Lato" panose="020F0502020204030203" pitchFamily="34" charset="0"/>
                <a:sym typeface="Lato Medium"/>
              </a:defRPr>
            </a:lvl1pPr>
          </a:lstStyle>
          <a:p>
            <a:r>
              <a:t>Title Text</a:t>
            </a:r>
          </a:p>
        </p:txBody>
      </p:sp>
    </p:spTree>
    <p:extLst>
      <p:ext uri="{BB962C8B-B14F-4D97-AF65-F5344CB8AC3E}">
        <p14:creationId xmlns:p14="http://schemas.microsoft.com/office/powerpoint/2010/main" val="223462603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itle Text"/>
          <p:cNvSpPr txBox="1">
            <a:spLocks noGrp="1"/>
          </p:cNvSpPr>
          <p:nvPr>
            <p:ph type="title"/>
          </p:nvPr>
        </p:nvSpPr>
        <p:spPr>
          <a:xfrm>
            <a:off x="1408847" y="92075"/>
            <a:ext cx="7088306" cy="1508126"/>
          </a:xfrm>
          <a:prstGeom prst="rect">
            <a:avLst/>
          </a:prstGeom>
          <a:ln w="12700">
            <a:miter lim="400000"/>
          </a:ln>
          <a:extLst>
            <a:ext uri="{C572A759-6A51-4108-AA02-DFA0A04FC94B}">
              <ma14:wrappingTextBoxFlag xmlns:ma14="http://schemas.microsoft.com/office/mac/drawingml/2011/main" xmlns="" val="1"/>
            </a:ext>
          </a:extLst>
        </p:spPr>
        <p:txBody>
          <a:bodyPr lIns="82987" tIns="82987" rIns="82987" bIns="82987" anchor="ctr"/>
          <a:lstStyle/>
          <a:p>
            <a:r>
              <a:t>Title Text</a:t>
            </a:r>
          </a:p>
        </p:txBody>
      </p:sp>
      <p:sp>
        <p:nvSpPr>
          <p:cNvPr id="7" name="Body Level One…"/>
          <p:cNvSpPr txBox="1">
            <a:spLocks noGrp="1"/>
          </p:cNvSpPr>
          <p:nvPr>
            <p:ph type="body" idx="1"/>
          </p:nvPr>
        </p:nvSpPr>
        <p:spPr>
          <a:xfrm>
            <a:off x="1408847" y="1600200"/>
            <a:ext cx="7088306" cy="5257801"/>
          </a:xfrm>
          <a:prstGeom prst="rect">
            <a:avLst/>
          </a:prstGeom>
          <a:ln w="12700">
            <a:miter lim="400000"/>
          </a:ln>
          <a:extLst>
            <a:ext uri="{C572A759-6A51-4108-AA02-DFA0A04FC94B}">
              <ma14:wrappingTextBoxFlag xmlns:ma14="http://schemas.microsoft.com/office/mac/drawingml/2011/main" xmlns="" val="1"/>
            </a:ext>
          </a:extLst>
        </p:spPr>
        <p:txBody>
          <a:bodyPr lIns="82987" tIns="82987" rIns="82987" bIns="82987"/>
          <a:lstStyle/>
          <a:p>
            <a:r>
              <a:t>Body Level One</a:t>
            </a:r>
          </a:p>
          <a:p>
            <a:pPr lvl="1"/>
            <a:r>
              <a:t>Body Level Two</a:t>
            </a:r>
          </a:p>
          <a:p>
            <a:pPr lvl="2"/>
            <a:r>
              <a:t>Body Level Three</a:t>
            </a:r>
          </a:p>
          <a:p>
            <a:pPr lvl="3"/>
            <a:r>
              <a:t>Body Level Four</a:t>
            </a:r>
          </a:p>
          <a:p>
            <a:pPr lvl="4"/>
            <a:r>
              <a:t>Body Level Five</a:t>
            </a:r>
          </a:p>
        </p:txBody>
      </p:sp>
    </p:spTree>
  </p:cSld>
  <p:clrMap bg1="dk1" tx1="lt1" bg2="dk2" tx2="lt2" accent1="accent1" accent2="accent2" accent3="accent3" accent4="accent4" accent5="accent5" accent6="accent6" hlink="hlink" folHlink="folHlink"/>
  <p:sldLayoutIdLst>
    <p:sldLayoutId id="2147483670" r:id="rId1"/>
    <p:sldLayoutId id="2147483705" r:id="rId2"/>
    <p:sldLayoutId id="2147483706" r:id="rId3"/>
    <p:sldLayoutId id="2147483708" r:id="rId4"/>
  </p:sldLayoutIdLst>
  <p:transition spd="med"/>
  <p:hf hdr="0" ftr="0" dt="0"/>
  <p:txStyles>
    <p:titleStyle>
      <a:lvl1pPr marL="0" marR="0" indent="0" algn="l" defTabSz="335401" latinLnBrk="0">
        <a:lnSpc>
          <a:spcPct val="100000"/>
        </a:lnSpc>
        <a:spcBef>
          <a:spcPts val="0"/>
        </a:spcBef>
        <a:spcAft>
          <a:spcPts val="0"/>
        </a:spcAft>
        <a:buClrTx/>
        <a:buSzTx/>
        <a:buFontTx/>
        <a:buNone/>
        <a:tabLst/>
        <a:defRPr sz="3657" b="1" i="0" u="none" strike="noStrike" cap="none" spc="53" baseline="0">
          <a:ln>
            <a:noFill/>
          </a:ln>
          <a:solidFill>
            <a:srgbClr val="3F3F3F"/>
          </a:solidFill>
          <a:uFillTx/>
          <a:latin typeface="+mj-ea"/>
          <a:ea typeface="+mj-ea"/>
          <a:cs typeface="Source Sans Pro Regular"/>
          <a:sym typeface="Source Sans Pro Regular"/>
        </a:defRPr>
      </a:lvl1pPr>
      <a:lvl2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2pPr>
      <a:lvl3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3pPr>
      <a:lvl4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4pPr>
      <a:lvl5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5pPr>
      <a:lvl6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0" marR="0" indent="0" algn="l" defTabSz="335401" latinLnBrk="0">
        <a:lnSpc>
          <a:spcPct val="130000"/>
        </a:lnSpc>
        <a:spcBef>
          <a:spcPts val="0"/>
        </a:spcBef>
        <a:spcAft>
          <a:spcPts val="0"/>
        </a:spcAft>
        <a:buClrTx/>
        <a:buSzTx/>
        <a:buFontTx/>
        <a:buNone/>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p:titleStyle>
    <p:body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p:bodyStyle>
    <p:otherStyle>
      <a:lvl1pPr marL="0" marR="0" indent="0"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1pPr>
      <a:lvl2pPr marL="0" marR="0" indent="202237"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2pPr>
      <a:lvl3pPr marL="0" marR="0" indent="404474"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3pPr>
      <a:lvl4pPr marL="0" marR="0" indent="606712"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4pPr>
      <a:lvl5pPr marL="0" marR="0" indent="808949"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5pPr>
      <a:lvl6pPr marL="0" marR="0" indent="1011186"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6pPr>
      <a:lvl7pPr marL="0" marR="0" indent="1213423"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7pPr>
      <a:lvl8pPr marL="0" marR="0" indent="1415661"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8pPr>
      <a:lvl9pPr marL="0" marR="0" indent="1617898" algn="r" defTabSz="335401" latinLnBrk="0">
        <a:lnSpc>
          <a:spcPct val="130000"/>
        </a:lnSpc>
        <a:spcBef>
          <a:spcPts val="0"/>
        </a:spcBef>
        <a:spcAft>
          <a:spcPts val="0"/>
        </a:spcAft>
        <a:buClrTx/>
        <a:buSzTx/>
        <a:buFontTx/>
        <a:buNone/>
        <a:tabLst/>
        <a:defRPr sz="3250" b="0" i="0" u="none" strike="noStrike" cap="none" spc="-32" baseline="0">
          <a:ln>
            <a:noFill/>
          </a:ln>
          <a:solidFill>
            <a:schemeClr val="tx1"/>
          </a:solidFill>
          <a:uFillTx/>
          <a:latin typeface="+mn-lt"/>
          <a:ea typeface="+mn-ea"/>
          <a:cs typeface="+mn-cs"/>
          <a:sym typeface="Source Sans Pro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png"/><Relationship Id="rId7"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oleObject" Target="../embeddings/oleObject2.bin"/><Relationship Id="rId11" Type="http://schemas.openxmlformats.org/officeDocument/2006/relationships/image" Target="../media/image18.png"/><Relationship Id="rId5" Type="http://schemas.openxmlformats.org/officeDocument/2006/relationships/image" Target="../media/image14.emf"/><Relationship Id="rId10" Type="http://schemas.openxmlformats.org/officeDocument/2006/relationships/image" Target="../media/image17.png"/><Relationship Id="rId4" Type="http://schemas.openxmlformats.org/officeDocument/2006/relationships/oleObject" Target="../embeddings/oleObject1.bin"/><Relationship Id="rId9"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フレーム 20">
            <a:extLst>
              <a:ext uri="{FF2B5EF4-FFF2-40B4-BE49-F238E27FC236}">
                <a16:creationId xmlns:a16="http://schemas.microsoft.com/office/drawing/2014/main" id="{19279A32-8E3E-EFB2-9DCB-9F3BCB3456EA}"/>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3" name="Title 2">
            <a:extLst>
              <a:ext uri="{FF2B5EF4-FFF2-40B4-BE49-F238E27FC236}">
                <a16:creationId xmlns:a16="http://schemas.microsoft.com/office/drawing/2014/main" id="{37D7F547-3F83-5644-A153-FC4F73A68F00}"/>
              </a:ext>
            </a:extLst>
          </p:cNvPr>
          <p:cNvSpPr>
            <a:spLocks noGrp="1"/>
          </p:cNvSpPr>
          <p:nvPr>
            <p:ph type="title"/>
          </p:nvPr>
        </p:nvSpPr>
        <p:spPr>
          <a:xfrm>
            <a:off x="399564" y="1950620"/>
            <a:ext cx="9205119" cy="1498102"/>
          </a:xfrm>
        </p:spPr>
        <p:txBody>
          <a:bodyPr anchor="ctr">
            <a:normAutofit/>
          </a:bodyPr>
          <a:lstStyle/>
          <a:p>
            <a:r>
              <a:rPr lang="ja-JP" altLang="en-US" sz="4400" b="1" dirty="0">
                <a:solidFill>
                  <a:schemeClr val="accent6">
                    <a:lumMod val="75000"/>
                  </a:schemeClr>
                </a:solidFill>
                <a:latin typeface="Meiryo" panose="020B0604030504040204" pitchFamily="34" charset="-128"/>
                <a:ea typeface="Meiryo" panose="020B0604030504040204" pitchFamily="34" charset="-128"/>
              </a:rPr>
              <a:t>マチュア～シニア世代特集企画</a:t>
            </a:r>
            <a:endParaRPr lang="en-US" sz="4400" b="1" dirty="0">
              <a:solidFill>
                <a:schemeClr val="accent6">
                  <a:lumMod val="75000"/>
                </a:schemeClr>
              </a:solidFill>
              <a:latin typeface="Meiryo" panose="020B0604030504040204" pitchFamily="34" charset="-128"/>
              <a:ea typeface="Meiryo" panose="020B0604030504040204" pitchFamily="34" charset="-128"/>
            </a:endParaRPr>
          </a:p>
        </p:txBody>
      </p:sp>
      <p:pic>
        <p:nvPicPr>
          <p:cNvPr id="2" name="図 1" descr="文字が書かれている&#10;&#10;低い精度で自動的に生成された説明">
            <a:extLst>
              <a:ext uri="{FF2B5EF4-FFF2-40B4-BE49-F238E27FC236}">
                <a16:creationId xmlns:a16="http://schemas.microsoft.com/office/drawing/2014/main" id="{57C0337B-6E15-563E-85C3-7AC4A61509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1581" y="4787684"/>
            <a:ext cx="3571095" cy="873973"/>
          </a:xfrm>
          <a:prstGeom prst="rect">
            <a:avLst/>
          </a:prstGeom>
        </p:spPr>
      </p:pic>
      <p:pic>
        <p:nvPicPr>
          <p:cNvPr id="9" name="図 8">
            <a:extLst>
              <a:ext uri="{FF2B5EF4-FFF2-40B4-BE49-F238E27FC236}">
                <a16:creationId xmlns:a16="http://schemas.microsoft.com/office/drawing/2014/main" id="{6190A6C4-5B65-EF51-C91F-2964948769B9}"/>
              </a:ext>
            </a:extLst>
          </p:cNvPr>
          <p:cNvPicPr>
            <a:picLocks noChangeAspect="1"/>
          </p:cNvPicPr>
          <p:nvPr/>
        </p:nvPicPr>
        <p:blipFill>
          <a:blip r:embed="rId4"/>
          <a:stretch>
            <a:fillRect/>
          </a:stretch>
        </p:blipFill>
        <p:spPr>
          <a:xfrm>
            <a:off x="2823157" y="1113952"/>
            <a:ext cx="4357932" cy="674105"/>
          </a:xfrm>
          <a:prstGeom prst="rect">
            <a:avLst/>
          </a:prstGeom>
        </p:spPr>
      </p:pic>
      <p:sp>
        <p:nvSpPr>
          <p:cNvPr id="18" name="テキスト ボックス 17">
            <a:extLst>
              <a:ext uri="{FF2B5EF4-FFF2-40B4-BE49-F238E27FC236}">
                <a16:creationId xmlns:a16="http://schemas.microsoft.com/office/drawing/2014/main" id="{66D26CD9-BE47-4FA6-5203-67FB0EA92E8F}"/>
              </a:ext>
            </a:extLst>
          </p:cNvPr>
          <p:cNvSpPr txBox="1"/>
          <p:nvPr/>
        </p:nvSpPr>
        <p:spPr>
          <a:xfrm>
            <a:off x="36574" y="6617586"/>
            <a:ext cx="3305007" cy="269304"/>
          </a:xfrm>
          <a:prstGeom prst="rect">
            <a:avLst/>
          </a:prstGeom>
          <a:noFill/>
        </p:spPr>
        <p:txBody>
          <a:bodyPr wrap="none" rtlCol="0">
            <a:spAutoFit/>
          </a:bodyPr>
          <a:lstStyle/>
          <a:p>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202</a:t>
            </a:r>
            <a:r>
              <a:rPr lang="ja-JP" altLang="en-US"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４</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Shufunotomo</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Co.,Ltd</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All Rights Reserved.</a:t>
            </a:r>
            <a:endParaRPr kumimoji="1" lang="ja-JP" altLang="en-US" sz="900" b="0" dirty="0">
              <a:solidFill>
                <a:schemeClr val="bg2">
                  <a:lumMod val="60000"/>
                  <a:lumOff val="40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pic>
        <p:nvPicPr>
          <p:cNvPr id="22" name="図 21" descr="挿絵 が含まれている画像&#10;&#10;自動的に生成された説明">
            <a:extLst>
              <a:ext uri="{FF2B5EF4-FFF2-40B4-BE49-F238E27FC236}">
                <a16:creationId xmlns:a16="http://schemas.microsoft.com/office/drawing/2014/main" id="{B41316FF-9537-59A9-9939-02F836618A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285" y="3773848"/>
            <a:ext cx="2077391" cy="740520"/>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957E9505-075D-EB2C-68D8-5688A5ABCA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9684" y="3808844"/>
            <a:ext cx="2252874" cy="612000"/>
          </a:xfrm>
          <a:prstGeom prst="rect">
            <a:avLst/>
          </a:prstGeom>
        </p:spPr>
      </p:pic>
      <p:pic>
        <p:nvPicPr>
          <p:cNvPr id="24" name="図 23" descr="アイコン&#10;&#10;自動的に生成された説明">
            <a:extLst>
              <a:ext uri="{FF2B5EF4-FFF2-40B4-BE49-F238E27FC236}">
                <a16:creationId xmlns:a16="http://schemas.microsoft.com/office/drawing/2014/main" id="{014BC5B3-1F0C-56BE-DF52-B682EF32D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9592" y="3693303"/>
            <a:ext cx="1432685" cy="896029"/>
          </a:xfrm>
          <a:prstGeom prst="rect">
            <a:avLst/>
          </a:prstGeom>
        </p:spPr>
      </p:pic>
      <p:sp>
        <p:nvSpPr>
          <p:cNvPr id="27" name="四角形: 角を丸くする 26">
            <a:extLst>
              <a:ext uri="{FF2B5EF4-FFF2-40B4-BE49-F238E27FC236}">
                <a16:creationId xmlns:a16="http://schemas.microsoft.com/office/drawing/2014/main" id="{C51F7C11-1788-998A-D8DA-0B53ADD0949A}"/>
              </a:ext>
            </a:extLst>
          </p:cNvPr>
          <p:cNvSpPr/>
          <p:nvPr/>
        </p:nvSpPr>
        <p:spPr>
          <a:xfrm>
            <a:off x="1361282" y="3385954"/>
            <a:ext cx="7360024" cy="2549020"/>
          </a:xfrm>
          <a:prstGeom prst="roundRect">
            <a:avLst/>
          </a:prstGeom>
          <a:noFill/>
          <a:ln w="38100" cap="flat">
            <a:solidFill>
              <a:schemeClr val="accent6">
                <a:lumMod val="40000"/>
                <a:lumOff val="6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4" name="テキスト ボックス 3">
            <a:extLst>
              <a:ext uri="{FF2B5EF4-FFF2-40B4-BE49-F238E27FC236}">
                <a16:creationId xmlns:a16="http://schemas.microsoft.com/office/drawing/2014/main" id="{C7D4CA56-BE09-070A-CC55-ED70089628FC}"/>
              </a:ext>
            </a:extLst>
          </p:cNvPr>
          <p:cNvSpPr txBox="1"/>
          <p:nvPr/>
        </p:nvSpPr>
        <p:spPr>
          <a:xfrm>
            <a:off x="8412558" y="6194667"/>
            <a:ext cx="1232388" cy="5536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en-US" altLang="ja-JP" sz="1900" b="0" i="0" u="none" strike="noStrike" cap="none" spc="20" normalizeH="0" baseline="0" dirty="0">
                <a:ln>
                  <a:noFill/>
                </a:ln>
                <a:solidFill>
                  <a:srgbClr val="ABA9A7"/>
                </a:solidFill>
                <a:effectLst/>
                <a:uFillTx/>
                <a:latin typeface="Lato Regular"/>
                <a:ea typeface="Lato Regular"/>
                <a:cs typeface="Lato Regular"/>
                <a:sym typeface="Lato Regular"/>
              </a:rPr>
              <a:t>2024/4/3</a:t>
            </a:r>
            <a:endParaRPr kumimoji="0" lang="ja-JP" altLang="en-US" sz="1900" b="0" i="0" u="none" strike="noStrike" cap="none" spc="20" normalizeH="0" baseline="0" dirty="0">
              <a:ln>
                <a:noFill/>
              </a:ln>
              <a:solidFill>
                <a:srgbClr val="ABA9A7"/>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25983380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82608-4B6B-7189-E8E2-E214017516CF}"/>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E1B99936-22D2-B35C-09E3-D3B7FC700BC0}"/>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2" name="正方形/長方形 1">
            <a:extLst>
              <a:ext uri="{FF2B5EF4-FFF2-40B4-BE49-F238E27FC236}">
                <a16:creationId xmlns:a16="http://schemas.microsoft.com/office/drawing/2014/main" id="{31135C86-8F46-0C59-C92A-DC102E80D5BD}"/>
              </a:ext>
            </a:extLst>
          </p:cNvPr>
          <p:cNvSpPr/>
          <p:nvPr/>
        </p:nvSpPr>
        <p:spPr>
          <a:xfrm>
            <a:off x="354593" y="648208"/>
            <a:ext cx="2251447" cy="216686"/>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3" name="Meet our awesome leader">
            <a:extLst>
              <a:ext uri="{FF2B5EF4-FFF2-40B4-BE49-F238E27FC236}">
                <a16:creationId xmlns:a16="http://schemas.microsoft.com/office/drawing/2014/main" id="{14F38122-261B-6832-6EEC-888FF47BE540}"/>
              </a:ext>
            </a:extLst>
          </p:cNvPr>
          <p:cNvSpPr txBox="1"/>
          <p:nvPr/>
        </p:nvSpPr>
        <p:spPr>
          <a:xfrm>
            <a:off x="354593" y="189834"/>
            <a:ext cx="2406895" cy="675060"/>
          </a:xfrm>
          <a:prstGeom prst="rect">
            <a:avLst/>
          </a:prstGeom>
          <a:ln w="12700">
            <a:miter lim="400000"/>
          </a:ln>
          <a:extLst>
            <a:ext uri="{C572A759-6A51-4108-AA02-DFA0A04FC94B}">
              <ma14:wrappingTextBoxFlag xmlns="" xmlns:ma14="http://schemas.microsoft.com/office/mac/drawingml/2011/main"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400" b="1" dirty="0">
                <a:solidFill>
                  <a:srgbClr val="3F3F3F"/>
                </a:solidFill>
                <a:latin typeface="Meiryo" panose="020B0604030504040204" pitchFamily="34" charset="-128"/>
                <a:ea typeface="Meiryo" panose="020B0604030504040204" pitchFamily="34" charset="-128"/>
              </a:rPr>
              <a:t>お問い合わせ先</a:t>
            </a:r>
          </a:p>
        </p:txBody>
      </p:sp>
      <p:sp>
        <p:nvSpPr>
          <p:cNvPr id="8" name="テキスト ボックス 7">
            <a:extLst>
              <a:ext uri="{FF2B5EF4-FFF2-40B4-BE49-F238E27FC236}">
                <a16:creationId xmlns:a16="http://schemas.microsoft.com/office/drawing/2014/main" id="{8D9D6BE9-BF8F-A3B3-E6E8-AD22D307620F}"/>
              </a:ext>
            </a:extLst>
          </p:cNvPr>
          <p:cNvSpPr txBox="1"/>
          <p:nvPr/>
        </p:nvSpPr>
        <p:spPr>
          <a:xfrm>
            <a:off x="1194816" y="2582614"/>
            <a:ext cx="7516368" cy="1692771"/>
          </a:xfrm>
          <a:prstGeom prst="rect">
            <a:avLst/>
          </a:prstGeom>
          <a:noFill/>
          <a:ln w="12700" cap="flat">
            <a:noFill/>
            <a:prstDash val="dash"/>
            <a:miter lim="400000"/>
          </a:ln>
          <a:effectLst/>
          <a:sp3d/>
        </p:spPr>
        <p:style>
          <a:lnRef idx="0">
            <a:scrgbClr r="0" g="0" b="0"/>
          </a:lnRef>
          <a:fillRef idx="0">
            <a:scrgbClr r="0" g="0" b="0"/>
          </a:fillRef>
          <a:effectRef idx="0">
            <a:scrgbClr r="0" g="0" b="0"/>
          </a:effectRef>
          <a:fontRef idx="none"/>
        </p:style>
        <p:txBody>
          <a:bodyPr wrap="square">
            <a:spAutoFit/>
          </a:bodyPr>
          <a:lstStyle/>
          <a:p>
            <a:pPr algn="ctr" hangingPunct="1">
              <a:lnSpc>
                <a:spcPct val="100000"/>
              </a:lnSpc>
            </a:pPr>
            <a:r>
              <a:rPr lang="ja-JP" altLang="en-US" sz="2800" dirty="0">
                <a:solidFill>
                  <a:schemeClr val="bg2"/>
                </a:solidFill>
              </a:rPr>
              <a:t>株式会社主婦の友社 メディア営業ユニット </a:t>
            </a:r>
            <a:endParaRPr lang="en-US" altLang="ja-JP" sz="2800" dirty="0">
              <a:solidFill>
                <a:schemeClr val="bg2"/>
              </a:solidFill>
            </a:endParaRPr>
          </a:p>
          <a:p>
            <a:pPr algn="ctr" hangingPunct="1">
              <a:lnSpc>
                <a:spcPct val="100000"/>
              </a:lnSpc>
            </a:pPr>
            <a:endParaRPr lang="en-US" altLang="ja-JP" sz="2800" dirty="0">
              <a:solidFill>
                <a:schemeClr val="bg2"/>
              </a:solidFill>
            </a:endParaRPr>
          </a:p>
          <a:p>
            <a:pPr algn="ctr" hangingPunct="1">
              <a:lnSpc>
                <a:spcPct val="100000"/>
              </a:lnSpc>
            </a:pPr>
            <a:r>
              <a:rPr lang="en-US" altLang="ja-JP" sz="2800" dirty="0">
                <a:solidFill>
                  <a:schemeClr val="bg2"/>
                </a:solidFill>
              </a:rPr>
              <a:t>TEL</a:t>
            </a:r>
            <a:r>
              <a:rPr lang="ja-JP" altLang="en-US" sz="2800" dirty="0">
                <a:solidFill>
                  <a:schemeClr val="bg2"/>
                </a:solidFill>
              </a:rPr>
              <a:t>：</a:t>
            </a:r>
            <a:r>
              <a:rPr lang="en-US" altLang="ja-JP" sz="2800" dirty="0">
                <a:solidFill>
                  <a:schemeClr val="bg2"/>
                </a:solidFill>
              </a:rPr>
              <a:t>03-5280-7510</a:t>
            </a:r>
            <a:endParaRPr lang="en-US" altLang="ja-JP" sz="1100" b="1" dirty="0">
              <a:solidFill>
                <a:schemeClr val="bg2"/>
              </a:solidFill>
              <a:latin typeface="メイリオ" panose="020B0604030504040204" pitchFamily="50" charset="-128"/>
              <a:ea typeface="メイリオ" panose="020B0604030504040204" pitchFamily="50" charset="-128"/>
            </a:endParaRPr>
          </a:p>
          <a:p>
            <a:pPr algn="ctr" hangingPunct="1">
              <a:lnSpc>
                <a:spcPct val="100000"/>
              </a:lnSpc>
            </a:pPr>
            <a:endParaRPr lang="en-US" altLang="ja-JP" sz="2000" b="1" dirty="0">
              <a:solidFill>
                <a:schemeClr val="bg2"/>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7572938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正方形/長方形 1051">
            <a:extLst>
              <a:ext uri="{FF2B5EF4-FFF2-40B4-BE49-F238E27FC236}">
                <a16:creationId xmlns:a16="http://schemas.microsoft.com/office/drawing/2014/main" id="{BFD7987C-8857-940C-D5AD-3B9F2B476449}"/>
              </a:ext>
            </a:extLst>
          </p:cNvPr>
          <p:cNvSpPr/>
          <p:nvPr/>
        </p:nvSpPr>
        <p:spPr>
          <a:xfrm>
            <a:off x="254010" y="584200"/>
            <a:ext cx="7071590" cy="216686"/>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1045" name="四角形: 角を丸くする 1044">
            <a:extLst>
              <a:ext uri="{FF2B5EF4-FFF2-40B4-BE49-F238E27FC236}">
                <a16:creationId xmlns:a16="http://schemas.microsoft.com/office/drawing/2014/main" id="{3947FE5D-7D45-F498-8B88-21290CD0C131}"/>
              </a:ext>
            </a:extLst>
          </p:cNvPr>
          <p:cNvSpPr/>
          <p:nvPr/>
        </p:nvSpPr>
        <p:spPr>
          <a:xfrm>
            <a:off x="1532475" y="1504473"/>
            <a:ext cx="7104944" cy="4974556"/>
          </a:xfrm>
          <a:prstGeom prst="roundRect">
            <a:avLst/>
          </a:prstGeom>
          <a:solidFill>
            <a:schemeClr val="bg1">
              <a:lumMod val="95000"/>
              <a:alpha val="60000"/>
            </a:schemeClr>
          </a:solid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1043" name="四角形: 角を丸くする 1042">
            <a:extLst>
              <a:ext uri="{FF2B5EF4-FFF2-40B4-BE49-F238E27FC236}">
                <a16:creationId xmlns:a16="http://schemas.microsoft.com/office/drawing/2014/main" id="{E9F60575-63B7-9B75-D171-F0A59B4811CB}"/>
              </a:ext>
            </a:extLst>
          </p:cNvPr>
          <p:cNvSpPr/>
          <p:nvPr/>
        </p:nvSpPr>
        <p:spPr>
          <a:xfrm>
            <a:off x="6056756" y="3140508"/>
            <a:ext cx="2313838" cy="3107727"/>
          </a:xfrm>
          <a:prstGeom prst="roundRect">
            <a:avLst/>
          </a:prstGeom>
          <a:solidFill>
            <a:srgbClr val="92D050">
              <a:alpha val="60000"/>
            </a:srgbClr>
          </a:solid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1044" name="四角形: 角を丸くする 1043">
            <a:extLst>
              <a:ext uri="{FF2B5EF4-FFF2-40B4-BE49-F238E27FC236}">
                <a16:creationId xmlns:a16="http://schemas.microsoft.com/office/drawing/2014/main" id="{756BCE4C-F617-73F4-F665-7EADFCEED953}"/>
              </a:ext>
            </a:extLst>
          </p:cNvPr>
          <p:cNvSpPr/>
          <p:nvPr/>
        </p:nvSpPr>
        <p:spPr>
          <a:xfrm>
            <a:off x="4752738" y="1937467"/>
            <a:ext cx="3124458" cy="2339113"/>
          </a:xfrm>
          <a:prstGeom prst="roundRect">
            <a:avLst/>
          </a:prstGeom>
          <a:solidFill>
            <a:srgbClr val="FFCCFF">
              <a:alpha val="60000"/>
            </a:srgbClr>
          </a:solid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1042" name="四角形: 角を丸くする 1041">
            <a:extLst>
              <a:ext uri="{FF2B5EF4-FFF2-40B4-BE49-F238E27FC236}">
                <a16:creationId xmlns:a16="http://schemas.microsoft.com/office/drawing/2014/main" id="{C402BE01-A943-410A-90E7-276B310B8ADB}"/>
              </a:ext>
            </a:extLst>
          </p:cNvPr>
          <p:cNvSpPr/>
          <p:nvPr/>
        </p:nvSpPr>
        <p:spPr>
          <a:xfrm>
            <a:off x="1725173" y="1884564"/>
            <a:ext cx="2665951" cy="4071921"/>
          </a:xfrm>
          <a:prstGeom prst="roundRect">
            <a:avLst/>
          </a:prstGeom>
          <a:solidFill>
            <a:srgbClr val="A2EFFE">
              <a:alpha val="60000"/>
            </a:srgbClr>
          </a:solid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6" name="フレーム 5">
            <a:extLst>
              <a:ext uri="{FF2B5EF4-FFF2-40B4-BE49-F238E27FC236}">
                <a16:creationId xmlns:a16="http://schemas.microsoft.com/office/drawing/2014/main" id="{F2B3F4A4-0581-38FE-64E7-22F5ED60A7B0}"/>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7" name="テキスト ボックス 6">
            <a:extLst>
              <a:ext uri="{FF2B5EF4-FFF2-40B4-BE49-F238E27FC236}">
                <a16:creationId xmlns:a16="http://schemas.microsoft.com/office/drawing/2014/main" id="{14763B94-22D3-DAA3-229D-6B12975D301C}"/>
              </a:ext>
            </a:extLst>
          </p:cNvPr>
          <p:cNvSpPr txBox="1"/>
          <p:nvPr/>
        </p:nvSpPr>
        <p:spPr>
          <a:xfrm>
            <a:off x="36574" y="6617586"/>
            <a:ext cx="3305007" cy="269304"/>
          </a:xfrm>
          <a:prstGeom prst="rect">
            <a:avLst/>
          </a:prstGeom>
          <a:noFill/>
        </p:spPr>
        <p:txBody>
          <a:bodyPr wrap="none" rtlCol="0">
            <a:spAutoFit/>
          </a:bodyPr>
          <a:lstStyle/>
          <a:p>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202</a:t>
            </a:r>
            <a:r>
              <a:rPr lang="ja-JP" altLang="en-US"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４</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Shufunotomo</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Co.,Ltd</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All Rights Reserved.</a:t>
            </a:r>
            <a:endParaRPr kumimoji="1" lang="ja-JP" altLang="en-US" sz="900" b="0" dirty="0">
              <a:solidFill>
                <a:schemeClr val="bg2">
                  <a:lumMod val="60000"/>
                  <a:lumOff val="40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pSp>
        <p:nvGrpSpPr>
          <p:cNvPr id="1025" name="グループ化 1024">
            <a:extLst>
              <a:ext uri="{FF2B5EF4-FFF2-40B4-BE49-F238E27FC236}">
                <a16:creationId xmlns:a16="http://schemas.microsoft.com/office/drawing/2014/main" id="{0F410E9E-7EFA-B175-1503-2B7799A8DE8F}"/>
              </a:ext>
            </a:extLst>
          </p:cNvPr>
          <p:cNvGrpSpPr/>
          <p:nvPr/>
        </p:nvGrpSpPr>
        <p:grpSpPr>
          <a:xfrm>
            <a:off x="1268581" y="1293481"/>
            <a:ext cx="7368837" cy="5453796"/>
            <a:chOff x="1268582" y="702102"/>
            <a:chExt cx="7368837" cy="5453796"/>
          </a:xfrm>
        </p:grpSpPr>
        <p:cxnSp>
          <p:nvCxnSpPr>
            <p:cNvPr id="14" name="直線矢印コネクタ 13">
              <a:extLst>
                <a:ext uri="{FF2B5EF4-FFF2-40B4-BE49-F238E27FC236}">
                  <a16:creationId xmlns:a16="http://schemas.microsoft.com/office/drawing/2014/main" id="{6A3B34D0-2388-CF3C-E240-5AA619BDB25E}"/>
                </a:ext>
              </a:extLst>
            </p:cNvPr>
            <p:cNvCxnSpPr>
              <a:cxnSpLocks/>
              <a:stCxn id="6" idx="0"/>
              <a:endCxn id="6" idx="2"/>
            </p:cNvCxnSpPr>
            <p:nvPr/>
          </p:nvCxnSpPr>
          <p:spPr>
            <a:xfrm>
              <a:off x="4953000" y="702102"/>
              <a:ext cx="0" cy="5453796"/>
            </a:xfrm>
            <a:prstGeom prst="straightConnector1">
              <a:avLst/>
            </a:prstGeom>
            <a:noFill/>
            <a:ln w="57150" cap="flat">
              <a:solidFill>
                <a:srgbClr val="AAC2C4"/>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7" name="直線矢印コネクタ 16">
              <a:extLst>
                <a:ext uri="{FF2B5EF4-FFF2-40B4-BE49-F238E27FC236}">
                  <a16:creationId xmlns:a16="http://schemas.microsoft.com/office/drawing/2014/main" id="{A6B68B0C-6C77-28C9-854E-FEA56A88C338}"/>
                </a:ext>
              </a:extLst>
            </p:cNvPr>
            <p:cNvCxnSpPr>
              <a:cxnSpLocks/>
              <a:stCxn id="6" idx="1"/>
              <a:endCxn id="6" idx="3"/>
            </p:cNvCxnSpPr>
            <p:nvPr/>
          </p:nvCxnSpPr>
          <p:spPr>
            <a:xfrm>
              <a:off x="1268582" y="3429001"/>
              <a:ext cx="7368837" cy="0"/>
            </a:xfrm>
            <a:prstGeom prst="straightConnector1">
              <a:avLst/>
            </a:prstGeom>
            <a:noFill/>
            <a:ln w="57150" cap="flat">
              <a:solidFill>
                <a:srgbClr val="AAC2C4"/>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sp>
          <p:nvSpPr>
            <p:cNvPr id="23" name="Meet our awesome leader">
              <a:extLst>
                <a:ext uri="{FF2B5EF4-FFF2-40B4-BE49-F238E27FC236}">
                  <a16:creationId xmlns:a16="http://schemas.microsoft.com/office/drawing/2014/main" id="{391A9187-1EF7-43D1-9171-A5374205F92E}"/>
                </a:ext>
              </a:extLst>
            </p:cNvPr>
            <p:cNvSpPr txBox="1"/>
            <p:nvPr/>
          </p:nvSpPr>
          <p:spPr>
            <a:xfrm>
              <a:off x="6147821" y="3252946"/>
              <a:ext cx="913855" cy="370354"/>
            </a:xfrm>
            <a:prstGeom prst="rect">
              <a:avLst/>
            </a:prstGeom>
            <a:solidFill>
              <a:schemeClr val="bg1"/>
            </a:solidFill>
            <a:ln w="12700">
              <a:miter lim="400000"/>
            </a:ln>
            <a:effectLst>
              <a:softEdge rad="63500"/>
            </a:effectLst>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pPr algn="ctr"/>
              <a:r>
                <a:rPr lang="ja-JP" altLang="en-US" sz="1600" b="1" dirty="0">
                  <a:solidFill>
                    <a:srgbClr val="3F3F3F"/>
                  </a:solidFill>
                  <a:latin typeface="Meiryo" panose="020B0604030504040204" pitchFamily="34" charset="-128"/>
                  <a:ea typeface="Meiryo" panose="020B0604030504040204" pitchFamily="34" charset="-128"/>
                </a:rPr>
                <a:t>専門性</a:t>
              </a:r>
            </a:p>
          </p:txBody>
        </p:sp>
        <p:sp>
          <p:nvSpPr>
            <p:cNvPr id="26" name="Meet our awesome leader">
              <a:extLst>
                <a:ext uri="{FF2B5EF4-FFF2-40B4-BE49-F238E27FC236}">
                  <a16:creationId xmlns:a16="http://schemas.microsoft.com/office/drawing/2014/main" id="{355106B6-4250-B67C-359C-343230DEC3AC}"/>
                </a:ext>
              </a:extLst>
            </p:cNvPr>
            <p:cNvSpPr txBox="1"/>
            <p:nvPr/>
          </p:nvSpPr>
          <p:spPr>
            <a:xfrm>
              <a:off x="7797800" y="3285497"/>
              <a:ext cx="540000" cy="324000"/>
            </a:xfrm>
            <a:prstGeom prst="rect">
              <a:avLst/>
            </a:prstGeom>
            <a:solidFill>
              <a:schemeClr val="bg1"/>
            </a:solidFill>
            <a:ln w="12700">
              <a:miter lim="400000"/>
            </a:ln>
            <a:effectLst>
              <a:softEdge rad="63500"/>
            </a:effectLst>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pPr algn="ctr"/>
              <a:r>
                <a:rPr lang="ja-JP" altLang="en-US" sz="1200" b="1" dirty="0">
                  <a:solidFill>
                    <a:srgbClr val="3F3F3F"/>
                  </a:solidFill>
                  <a:latin typeface="Meiryo" panose="020B0604030504040204" pitchFamily="34" charset="-128"/>
                  <a:ea typeface="Meiryo" panose="020B0604030504040204" pitchFamily="34" charset="-128"/>
                </a:rPr>
                <a:t>趣味</a:t>
              </a:r>
            </a:p>
          </p:txBody>
        </p:sp>
        <p:sp>
          <p:nvSpPr>
            <p:cNvPr id="28" name="Meet our awesome leader">
              <a:extLst>
                <a:ext uri="{FF2B5EF4-FFF2-40B4-BE49-F238E27FC236}">
                  <a16:creationId xmlns:a16="http://schemas.microsoft.com/office/drawing/2014/main" id="{D2A945BB-B4B1-E1FA-410A-1DA64CEC97AD}"/>
                </a:ext>
              </a:extLst>
            </p:cNvPr>
            <p:cNvSpPr txBox="1"/>
            <p:nvPr/>
          </p:nvSpPr>
          <p:spPr>
            <a:xfrm>
              <a:off x="1559075" y="3285496"/>
              <a:ext cx="576000" cy="324000"/>
            </a:xfrm>
            <a:prstGeom prst="rect">
              <a:avLst/>
            </a:prstGeom>
            <a:solidFill>
              <a:schemeClr val="bg1"/>
            </a:solidFill>
            <a:ln w="12700">
              <a:miter lim="400000"/>
            </a:ln>
            <a:effectLst>
              <a:softEdge rad="63500"/>
            </a:effectLst>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pPr algn="ctr"/>
              <a:r>
                <a:rPr lang="ja-JP" altLang="en-US" sz="1200" b="1" dirty="0">
                  <a:solidFill>
                    <a:srgbClr val="3F3F3F"/>
                  </a:solidFill>
                  <a:latin typeface="Meiryo" panose="020B0604030504040204" pitchFamily="34" charset="-128"/>
                  <a:ea typeface="Meiryo" panose="020B0604030504040204" pitchFamily="34" charset="-128"/>
                </a:rPr>
                <a:t>総合</a:t>
              </a:r>
            </a:p>
          </p:txBody>
        </p:sp>
        <p:sp>
          <p:nvSpPr>
            <p:cNvPr id="29" name="Meet our awesome leader">
              <a:extLst>
                <a:ext uri="{FF2B5EF4-FFF2-40B4-BE49-F238E27FC236}">
                  <a16:creationId xmlns:a16="http://schemas.microsoft.com/office/drawing/2014/main" id="{63E170CC-2ED2-C53F-6653-78AAB56088A0}"/>
                </a:ext>
              </a:extLst>
            </p:cNvPr>
            <p:cNvSpPr txBox="1"/>
            <p:nvPr/>
          </p:nvSpPr>
          <p:spPr>
            <a:xfrm>
              <a:off x="4789535" y="968984"/>
              <a:ext cx="324000" cy="468000"/>
            </a:xfrm>
            <a:prstGeom prst="rect">
              <a:avLst/>
            </a:prstGeom>
            <a:solidFill>
              <a:schemeClr val="bg1"/>
            </a:solidFill>
            <a:ln w="12700">
              <a:miter lim="400000"/>
            </a:ln>
            <a:effectLst>
              <a:softEdge rad="63500"/>
            </a:effectLst>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pPr algn="ctr"/>
              <a:r>
                <a:rPr lang="ja-JP" altLang="en-US" sz="1200" b="1" dirty="0">
                  <a:solidFill>
                    <a:srgbClr val="3F3F3F"/>
                  </a:solidFill>
                  <a:latin typeface="Meiryo" panose="020B0604030504040204" pitchFamily="34" charset="-128"/>
                  <a:ea typeface="Meiryo" panose="020B0604030504040204" pitchFamily="34" charset="-128"/>
                </a:rPr>
                <a:t>都市</a:t>
              </a:r>
            </a:p>
          </p:txBody>
        </p:sp>
        <p:sp>
          <p:nvSpPr>
            <p:cNvPr id="30" name="Meet our awesome leader">
              <a:extLst>
                <a:ext uri="{FF2B5EF4-FFF2-40B4-BE49-F238E27FC236}">
                  <a16:creationId xmlns:a16="http://schemas.microsoft.com/office/drawing/2014/main" id="{B0E4FF49-478D-A57C-05F7-D00FDEB5268D}"/>
                </a:ext>
              </a:extLst>
            </p:cNvPr>
            <p:cNvSpPr txBox="1"/>
            <p:nvPr/>
          </p:nvSpPr>
          <p:spPr>
            <a:xfrm>
              <a:off x="4789535" y="5425334"/>
              <a:ext cx="324000" cy="468000"/>
            </a:xfrm>
            <a:prstGeom prst="rect">
              <a:avLst/>
            </a:prstGeom>
            <a:solidFill>
              <a:schemeClr val="bg1"/>
            </a:solidFill>
            <a:ln w="12700">
              <a:miter lim="400000"/>
            </a:ln>
            <a:effectLst>
              <a:softEdge rad="63500"/>
            </a:effectLst>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pPr algn="ctr"/>
              <a:r>
                <a:rPr lang="ja-JP" altLang="en-US" sz="1200" b="1" dirty="0">
                  <a:solidFill>
                    <a:srgbClr val="3F3F3F"/>
                  </a:solidFill>
                  <a:latin typeface="Meiryo" panose="020B0604030504040204" pitchFamily="34" charset="-128"/>
                  <a:ea typeface="Meiryo" panose="020B0604030504040204" pitchFamily="34" charset="-128"/>
                </a:rPr>
                <a:t>地方</a:t>
              </a:r>
            </a:p>
          </p:txBody>
        </p:sp>
        <p:sp>
          <p:nvSpPr>
            <p:cNvPr id="1024" name="Meet our awesome leader">
              <a:extLst>
                <a:ext uri="{FF2B5EF4-FFF2-40B4-BE49-F238E27FC236}">
                  <a16:creationId xmlns:a16="http://schemas.microsoft.com/office/drawing/2014/main" id="{E5E54D8D-A988-705D-FF8B-09511A76133C}"/>
                </a:ext>
              </a:extLst>
            </p:cNvPr>
            <p:cNvSpPr txBox="1"/>
            <p:nvPr/>
          </p:nvSpPr>
          <p:spPr>
            <a:xfrm>
              <a:off x="4817339" y="4430739"/>
              <a:ext cx="290364" cy="817793"/>
            </a:xfrm>
            <a:prstGeom prst="rect">
              <a:avLst/>
            </a:prstGeom>
            <a:solidFill>
              <a:schemeClr val="bg1"/>
            </a:solidFill>
            <a:ln w="12700">
              <a:miter lim="400000"/>
            </a:ln>
            <a:effectLst>
              <a:softEdge rad="63500"/>
            </a:effectLst>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pPr algn="ctr"/>
              <a:r>
                <a:rPr lang="ja-JP" altLang="en-US" sz="1600" b="1" dirty="0">
                  <a:solidFill>
                    <a:srgbClr val="3F3F3F"/>
                  </a:solidFill>
                  <a:latin typeface="Meiryo" panose="020B0604030504040204" pitchFamily="34" charset="-128"/>
                  <a:ea typeface="Meiryo" panose="020B0604030504040204" pitchFamily="34" charset="-128"/>
                </a:rPr>
                <a:t>住まい</a:t>
              </a:r>
            </a:p>
          </p:txBody>
        </p:sp>
      </p:grpSp>
      <p:pic>
        <p:nvPicPr>
          <p:cNvPr id="1028" name="Picture 4" descr="園芸ガイド">
            <a:extLst>
              <a:ext uri="{FF2B5EF4-FFF2-40B4-BE49-F238E27FC236}">
                <a16:creationId xmlns:a16="http://schemas.microsoft.com/office/drawing/2014/main" id="{8A968157-8B76-8442-9855-265DB9095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0844" y="4886879"/>
            <a:ext cx="936000" cy="11474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健康">
            <a:extLst>
              <a:ext uri="{FF2B5EF4-FFF2-40B4-BE49-F238E27FC236}">
                <a16:creationId xmlns:a16="http://schemas.microsoft.com/office/drawing/2014/main" id="{520FEC8B-05B9-B021-4501-2994504CE4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8841" y="2266530"/>
            <a:ext cx="936000" cy="12701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図 1031" descr="挿絵, 抽象 が含まれている画像&#10;&#10;自動的に生成された説明">
            <a:extLst>
              <a:ext uri="{FF2B5EF4-FFF2-40B4-BE49-F238E27FC236}">
                <a16:creationId xmlns:a16="http://schemas.microsoft.com/office/drawing/2014/main" id="{A5078524-B143-A4FA-8D93-F0B95368F1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7095" y="6075377"/>
            <a:ext cx="1083499" cy="294336"/>
          </a:xfrm>
          <a:prstGeom prst="rect">
            <a:avLst/>
          </a:prstGeom>
        </p:spPr>
      </p:pic>
      <p:pic>
        <p:nvPicPr>
          <p:cNvPr id="1034" name="図 1033" descr="アイコン&#10;&#10;自動的に生成された説明">
            <a:extLst>
              <a:ext uri="{FF2B5EF4-FFF2-40B4-BE49-F238E27FC236}">
                <a16:creationId xmlns:a16="http://schemas.microsoft.com/office/drawing/2014/main" id="{6E153906-62FC-6F11-D886-4ADE3E3EEA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8137" y="1809478"/>
            <a:ext cx="654511" cy="409343"/>
          </a:xfrm>
          <a:prstGeom prst="rect">
            <a:avLst/>
          </a:prstGeom>
        </p:spPr>
      </p:pic>
      <p:pic>
        <p:nvPicPr>
          <p:cNvPr id="1041" name="図 1040" descr="文字が書かれている&#10;&#10;低い精度で自動的に生成された説明">
            <a:extLst>
              <a:ext uri="{FF2B5EF4-FFF2-40B4-BE49-F238E27FC236}">
                <a16:creationId xmlns:a16="http://schemas.microsoft.com/office/drawing/2014/main" id="{F70D292C-8AC0-2A96-7D01-6B957551A4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8091" y="1093149"/>
            <a:ext cx="2439105" cy="596935"/>
          </a:xfrm>
          <a:prstGeom prst="rect">
            <a:avLst/>
          </a:prstGeom>
          <a:effectLst>
            <a:softEdge rad="63500"/>
          </a:effectLst>
        </p:spPr>
      </p:pic>
      <p:pic>
        <p:nvPicPr>
          <p:cNvPr id="1026" name="Picture 2" descr="ゆうゆう">
            <a:extLst>
              <a:ext uri="{FF2B5EF4-FFF2-40B4-BE49-F238E27FC236}">
                <a16:creationId xmlns:a16="http://schemas.microsoft.com/office/drawing/2014/main" id="{EB932986-C93D-0EB1-CC47-E0328F4BD6C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42843" y="1868516"/>
            <a:ext cx="936000" cy="12565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図 1028" descr="挿絵 が含まれている画像&#10;&#10;自動的に生成された説明">
            <a:extLst>
              <a:ext uri="{FF2B5EF4-FFF2-40B4-BE49-F238E27FC236}">
                <a16:creationId xmlns:a16="http://schemas.microsoft.com/office/drawing/2014/main" id="{B1991090-0803-1111-8915-8545DB8769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81" y="1468022"/>
            <a:ext cx="1119612" cy="399104"/>
          </a:xfrm>
          <a:prstGeom prst="rect">
            <a:avLst/>
          </a:prstGeom>
        </p:spPr>
      </p:pic>
      <p:sp>
        <p:nvSpPr>
          <p:cNvPr id="1048" name="Meet our awesome leader">
            <a:extLst>
              <a:ext uri="{FF2B5EF4-FFF2-40B4-BE49-F238E27FC236}">
                <a16:creationId xmlns:a16="http://schemas.microsoft.com/office/drawing/2014/main" id="{C024C92B-D1EF-6983-32D9-555B3E9DF059}"/>
              </a:ext>
            </a:extLst>
          </p:cNvPr>
          <p:cNvSpPr txBox="1"/>
          <p:nvPr/>
        </p:nvSpPr>
        <p:spPr>
          <a:xfrm>
            <a:off x="254009" y="125826"/>
            <a:ext cx="9309090" cy="920272"/>
          </a:xfrm>
          <a:prstGeom prst="rect">
            <a:avLst/>
          </a:prstGeom>
          <a:ln w="12700">
            <a:miter lim="400000"/>
          </a:ln>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400" b="1" dirty="0">
                <a:solidFill>
                  <a:srgbClr val="3F3F3F"/>
                </a:solidFill>
                <a:latin typeface="Meiryo" panose="020B0604030504040204" pitchFamily="34" charset="-128"/>
                <a:ea typeface="Meiryo" panose="020B0604030504040204" pitchFamily="34" charset="-128"/>
              </a:rPr>
              <a:t>主婦の友社のマチュア～シニア世代メディア</a:t>
            </a:r>
            <a:r>
              <a:rPr lang="en-US" altLang="ja-JP" sz="2400" b="1" dirty="0">
                <a:solidFill>
                  <a:srgbClr val="3F3F3F"/>
                </a:solidFill>
                <a:latin typeface="Meiryo" panose="020B0604030504040204" pitchFamily="34" charset="-128"/>
                <a:ea typeface="Meiryo" panose="020B0604030504040204" pitchFamily="34" charset="-128"/>
              </a:rPr>
              <a:t>MAP</a:t>
            </a:r>
            <a:endParaRPr lang="ja-JP" altLang="en-US" sz="2400" b="1" dirty="0">
              <a:solidFill>
                <a:srgbClr val="3F3F3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8727107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696BB-A11F-545E-76CA-8556E10CE02D}"/>
            </a:ext>
          </a:extLst>
        </p:cNvPr>
        <p:cNvGrpSpPr/>
        <p:nvPr/>
      </p:nvGrpSpPr>
      <p:grpSpPr>
        <a:xfrm>
          <a:off x="0" y="0"/>
          <a:ext cx="0" cy="0"/>
          <a:chOff x="0" y="0"/>
          <a:chExt cx="0" cy="0"/>
        </a:xfrm>
      </p:grpSpPr>
      <p:sp>
        <p:nvSpPr>
          <p:cNvPr id="1052" name="正方形/長方形 1051">
            <a:extLst>
              <a:ext uri="{FF2B5EF4-FFF2-40B4-BE49-F238E27FC236}">
                <a16:creationId xmlns:a16="http://schemas.microsoft.com/office/drawing/2014/main" id="{159514F3-7F88-215F-6030-AD07895748F8}"/>
              </a:ext>
            </a:extLst>
          </p:cNvPr>
          <p:cNvSpPr/>
          <p:nvPr/>
        </p:nvSpPr>
        <p:spPr>
          <a:xfrm>
            <a:off x="254010" y="584200"/>
            <a:ext cx="2027551" cy="181388"/>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6" name="フレーム 5">
            <a:extLst>
              <a:ext uri="{FF2B5EF4-FFF2-40B4-BE49-F238E27FC236}">
                <a16:creationId xmlns:a16="http://schemas.microsoft.com/office/drawing/2014/main" id="{41CE901A-ED02-28C0-ACC0-071F26656CFD}"/>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7" name="テキスト ボックス 6">
            <a:extLst>
              <a:ext uri="{FF2B5EF4-FFF2-40B4-BE49-F238E27FC236}">
                <a16:creationId xmlns:a16="http://schemas.microsoft.com/office/drawing/2014/main" id="{0EBBDF34-9059-DF92-5501-77B682692FEB}"/>
              </a:ext>
            </a:extLst>
          </p:cNvPr>
          <p:cNvSpPr txBox="1"/>
          <p:nvPr/>
        </p:nvSpPr>
        <p:spPr>
          <a:xfrm>
            <a:off x="36574" y="6617586"/>
            <a:ext cx="3305007" cy="269304"/>
          </a:xfrm>
          <a:prstGeom prst="rect">
            <a:avLst/>
          </a:prstGeom>
          <a:noFill/>
        </p:spPr>
        <p:txBody>
          <a:bodyPr wrap="none" rtlCol="0">
            <a:spAutoFit/>
          </a:bodyPr>
          <a:lstStyle/>
          <a:p>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202</a:t>
            </a:r>
            <a:r>
              <a:rPr lang="ja-JP" altLang="en-US"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４</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Shufunotomo</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Co.,Ltd</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All Rights Reserved.</a:t>
            </a:r>
            <a:endParaRPr kumimoji="1" lang="ja-JP" altLang="en-US" sz="900" b="0" dirty="0">
              <a:solidFill>
                <a:schemeClr val="bg2">
                  <a:lumMod val="60000"/>
                  <a:lumOff val="40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pic>
        <p:nvPicPr>
          <p:cNvPr id="1028" name="Picture 4" descr="園芸ガイド">
            <a:extLst>
              <a:ext uri="{FF2B5EF4-FFF2-40B4-BE49-F238E27FC236}">
                <a16:creationId xmlns:a16="http://schemas.microsoft.com/office/drawing/2014/main" id="{424F8F1E-F4D5-B0BD-B1FC-6EAB11ED2C9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8543" y="1975517"/>
            <a:ext cx="1033927" cy="1267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健康">
            <a:extLst>
              <a:ext uri="{FF2B5EF4-FFF2-40B4-BE49-F238E27FC236}">
                <a16:creationId xmlns:a16="http://schemas.microsoft.com/office/drawing/2014/main" id="{6B055A33-BB78-C3A7-C817-A5519FD5E5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2891" y="1942729"/>
            <a:ext cx="1039897" cy="14111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図 1031" descr="挿絵, 抽象 が含まれている画像&#10;&#10;自動的に生成された説明">
            <a:extLst>
              <a:ext uri="{FF2B5EF4-FFF2-40B4-BE49-F238E27FC236}">
                <a16:creationId xmlns:a16="http://schemas.microsoft.com/office/drawing/2014/main" id="{45F1825F-8E14-73A3-8FCE-F97C9A8252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18971" y="1441888"/>
            <a:ext cx="1083499" cy="294336"/>
          </a:xfrm>
          <a:prstGeom prst="rect">
            <a:avLst/>
          </a:prstGeom>
        </p:spPr>
      </p:pic>
      <p:pic>
        <p:nvPicPr>
          <p:cNvPr id="1034" name="図 1033" descr="アイコン&#10;&#10;自動的に生成された説明">
            <a:extLst>
              <a:ext uri="{FF2B5EF4-FFF2-40B4-BE49-F238E27FC236}">
                <a16:creationId xmlns:a16="http://schemas.microsoft.com/office/drawing/2014/main" id="{31676F16-03DE-56D3-BBD5-078E59B26C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2538" y="1385036"/>
            <a:ext cx="654511" cy="409343"/>
          </a:xfrm>
          <a:prstGeom prst="rect">
            <a:avLst/>
          </a:prstGeom>
        </p:spPr>
      </p:pic>
      <p:pic>
        <p:nvPicPr>
          <p:cNvPr id="1041" name="図 1040" descr="文字が書かれている&#10;&#10;低い精度で自動的に生成された説明">
            <a:extLst>
              <a:ext uri="{FF2B5EF4-FFF2-40B4-BE49-F238E27FC236}">
                <a16:creationId xmlns:a16="http://schemas.microsoft.com/office/drawing/2014/main" id="{FA56D269-BCD2-C44C-4D11-203FC21D77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0280" y="1375089"/>
            <a:ext cx="1832535" cy="448486"/>
          </a:xfrm>
          <a:prstGeom prst="rect">
            <a:avLst/>
          </a:prstGeom>
          <a:effectLst>
            <a:softEdge rad="63500"/>
          </a:effectLst>
        </p:spPr>
      </p:pic>
      <p:pic>
        <p:nvPicPr>
          <p:cNvPr id="1026" name="Picture 2" descr="ゆうゆう">
            <a:extLst>
              <a:ext uri="{FF2B5EF4-FFF2-40B4-BE49-F238E27FC236}">
                <a16:creationId xmlns:a16="http://schemas.microsoft.com/office/drawing/2014/main" id="{971D856F-59F0-8704-E24A-17DDAEC58C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6207" y="1957205"/>
            <a:ext cx="1029600" cy="13821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図 1028" descr="挿絵 が含まれている画像&#10;&#10;自動的に生成された説明">
            <a:extLst>
              <a:ext uri="{FF2B5EF4-FFF2-40B4-BE49-F238E27FC236}">
                <a16:creationId xmlns:a16="http://schemas.microsoft.com/office/drawing/2014/main" id="{916CAA99-1308-083A-1BC5-38EEAD7190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645" y="1390155"/>
            <a:ext cx="1119612" cy="399104"/>
          </a:xfrm>
          <a:prstGeom prst="rect">
            <a:avLst/>
          </a:prstGeom>
        </p:spPr>
      </p:pic>
      <p:sp>
        <p:nvSpPr>
          <p:cNvPr id="1048" name="Meet our awesome leader">
            <a:extLst>
              <a:ext uri="{FF2B5EF4-FFF2-40B4-BE49-F238E27FC236}">
                <a16:creationId xmlns:a16="http://schemas.microsoft.com/office/drawing/2014/main" id="{9316FCA1-AFC8-B4D0-0011-C45D80768B4E}"/>
              </a:ext>
            </a:extLst>
          </p:cNvPr>
          <p:cNvSpPr txBox="1"/>
          <p:nvPr/>
        </p:nvSpPr>
        <p:spPr>
          <a:xfrm>
            <a:off x="254009" y="125826"/>
            <a:ext cx="9309090" cy="920272"/>
          </a:xfrm>
          <a:prstGeom prst="rect">
            <a:avLst/>
          </a:prstGeom>
          <a:ln w="12700">
            <a:miter lim="400000"/>
          </a:ln>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400" b="1" dirty="0">
                <a:solidFill>
                  <a:srgbClr val="3F3F3F"/>
                </a:solidFill>
                <a:latin typeface="Meiryo" panose="020B0604030504040204" pitchFamily="34" charset="-128"/>
                <a:ea typeface="Meiryo" panose="020B0604030504040204" pitchFamily="34" charset="-128"/>
              </a:rPr>
              <a:t>メディア特徴</a:t>
            </a:r>
          </a:p>
        </p:txBody>
      </p:sp>
      <p:pic>
        <p:nvPicPr>
          <p:cNvPr id="3" name="図 2" descr="グラフィカル ユーザー インターフェイス, アプリケーション, PowerPoint&#10;&#10;自動的に生成された説明">
            <a:extLst>
              <a:ext uri="{FF2B5EF4-FFF2-40B4-BE49-F238E27FC236}">
                <a16:creationId xmlns:a16="http://schemas.microsoft.com/office/drawing/2014/main" id="{030C1744-B55B-3620-1885-C8F16FFA5B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7486" y="1975517"/>
            <a:ext cx="2118121" cy="1221392"/>
          </a:xfrm>
          <a:prstGeom prst="rect">
            <a:avLst/>
          </a:prstGeom>
        </p:spPr>
      </p:pic>
      <p:sp>
        <p:nvSpPr>
          <p:cNvPr id="4" name="テキスト ボックス 3">
            <a:extLst>
              <a:ext uri="{FF2B5EF4-FFF2-40B4-BE49-F238E27FC236}">
                <a16:creationId xmlns:a16="http://schemas.microsoft.com/office/drawing/2014/main" id="{6808EF2B-7B81-EC4D-D35F-898F7F3ECD9D}"/>
              </a:ext>
            </a:extLst>
          </p:cNvPr>
          <p:cNvSpPr txBox="1"/>
          <p:nvPr/>
        </p:nvSpPr>
        <p:spPr>
          <a:xfrm flipH="1">
            <a:off x="663137" y="3707529"/>
            <a:ext cx="1950177" cy="2384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●毎月１日発売　月刊誌</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●男女比　</a:t>
            </a:r>
            <a:r>
              <a:rPr lang="en-US" altLang="ja-JP" sz="800" spc="20" dirty="0">
                <a:solidFill>
                  <a:srgbClr val="C00000"/>
                </a:solidFill>
                <a:latin typeface="+mn-ea"/>
                <a:ea typeface="+mn-ea"/>
              </a:rPr>
              <a:t>2</a:t>
            </a:r>
            <a:r>
              <a:rPr lang="ja-JP" altLang="en-US" sz="800" spc="20" dirty="0">
                <a:solidFill>
                  <a:srgbClr val="C00000"/>
                </a:solidFill>
                <a:latin typeface="+mn-ea"/>
                <a:ea typeface="+mn-ea"/>
              </a:rPr>
              <a:t>：</a:t>
            </a:r>
            <a:r>
              <a:rPr lang="en-US" altLang="ja-JP" sz="800" spc="20" dirty="0">
                <a:solidFill>
                  <a:srgbClr val="C00000"/>
                </a:solidFill>
                <a:latin typeface="+mn-ea"/>
                <a:ea typeface="+mn-ea"/>
              </a:rPr>
              <a:t>8</a:t>
            </a: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●平均年齢　６８歳</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●居住地　関東</a:t>
            </a:r>
            <a:r>
              <a:rPr lang="en-US" altLang="ja-JP" sz="800" spc="20" dirty="0">
                <a:solidFill>
                  <a:srgbClr val="C00000"/>
                </a:solidFill>
                <a:latin typeface="+mn-ea"/>
                <a:ea typeface="+mn-ea"/>
              </a:rPr>
              <a:t>34</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関西　</a:t>
            </a:r>
            <a:r>
              <a:rPr lang="en-US" altLang="ja-JP" sz="800" spc="20" dirty="0">
                <a:solidFill>
                  <a:srgbClr val="C00000"/>
                </a:solidFill>
                <a:latin typeface="+mn-ea"/>
                <a:ea typeface="+mn-ea"/>
              </a:rPr>
              <a:t>25</a:t>
            </a:r>
            <a:r>
              <a:rPr lang="ja-JP" altLang="en-US" sz="800" spc="20" dirty="0">
                <a:solidFill>
                  <a:srgbClr val="C00000"/>
                </a:solidFill>
                <a:latin typeface="+mn-ea"/>
                <a:ea typeface="+mn-ea"/>
              </a:rPr>
              <a:t>％、東海　</a:t>
            </a:r>
            <a:r>
              <a:rPr lang="en-US" altLang="ja-JP" sz="800" spc="20" dirty="0">
                <a:solidFill>
                  <a:srgbClr val="C00000"/>
                </a:solidFill>
                <a:latin typeface="+mn-ea"/>
                <a:ea typeface="+mn-ea"/>
              </a:rPr>
              <a:t>11</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中部　</a:t>
            </a:r>
            <a:r>
              <a:rPr lang="en-US" altLang="ja-JP" sz="800" spc="20" dirty="0">
                <a:solidFill>
                  <a:srgbClr val="C00000"/>
                </a:solidFill>
                <a:latin typeface="+mn-ea"/>
                <a:ea typeface="+mn-ea"/>
              </a:rPr>
              <a:t>9</a:t>
            </a:r>
            <a:r>
              <a:rPr lang="ja-JP" altLang="en-US" sz="800" spc="20" dirty="0">
                <a:solidFill>
                  <a:srgbClr val="C00000"/>
                </a:solidFill>
                <a:latin typeface="+mn-ea"/>
                <a:ea typeface="+mn-ea"/>
              </a:rPr>
              <a:t>％、中国・四国　</a:t>
            </a:r>
            <a:r>
              <a:rPr lang="en-US" altLang="ja-JP" sz="800" spc="20" dirty="0">
                <a:solidFill>
                  <a:srgbClr val="C00000"/>
                </a:solidFill>
                <a:latin typeface="+mn-ea"/>
                <a:ea typeface="+mn-ea"/>
              </a:rPr>
              <a:t>9</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九州　</a:t>
            </a:r>
            <a:r>
              <a:rPr lang="en-US" altLang="ja-JP" sz="800" spc="20" dirty="0">
                <a:solidFill>
                  <a:srgbClr val="C00000"/>
                </a:solidFill>
                <a:latin typeface="+mn-ea"/>
                <a:ea typeface="+mn-ea"/>
              </a:rPr>
              <a:t>6</a:t>
            </a:r>
            <a:r>
              <a:rPr lang="ja-JP" altLang="en-US" sz="800" spc="20" dirty="0">
                <a:solidFill>
                  <a:srgbClr val="C00000"/>
                </a:solidFill>
                <a:latin typeface="+mn-ea"/>
                <a:ea typeface="+mn-ea"/>
              </a:rPr>
              <a:t>％、北海道・東北　</a:t>
            </a:r>
            <a:r>
              <a:rPr lang="en-US" altLang="ja-JP" sz="800" spc="20" dirty="0">
                <a:solidFill>
                  <a:srgbClr val="C00000"/>
                </a:solidFill>
                <a:latin typeface="+mn-ea"/>
                <a:ea typeface="+mn-ea"/>
              </a:rPr>
              <a:t>6</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●ライフスタイルは　夫婦、二世帯</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一人暮らし</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●住まい　戸建て　</a:t>
            </a:r>
            <a:r>
              <a:rPr lang="en-US" altLang="ja-JP" sz="800" spc="20" dirty="0">
                <a:solidFill>
                  <a:srgbClr val="C00000"/>
                </a:solidFill>
                <a:latin typeface="+mn-ea"/>
                <a:ea typeface="+mn-ea"/>
              </a:rPr>
              <a:t>80</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●健康、美容、住宅、ファッション、</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旅行、お金、終活を中心とした</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大人のライフスタイルマガジン</a:t>
            </a:r>
            <a:endParaRPr lang="en-US" altLang="ja-JP" sz="800" spc="20" dirty="0">
              <a:solidFill>
                <a:srgbClr val="C00000"/>
              </a:solidFill>
              <a:latin typeface="+mn-ea"/>
              <a:ea typeface="+mn-ea"/>
            </a:endParaRPr>
          </a:p>
        </p:txBody>
      </p:sp>
      <p:sp>
        <p:nvSpPr>
          <p:cNvPr id="5" name="テキスト ボックス 4">
            <a:extLst>
              <a:ext uri="{FF2B5EF4-FFF2-40B4-BE49-F238E27FC236}">
                <a16:creationId xmlns:a16="http://schemas.microsoft.com/office/drawing/2014/main" id="{9E17CC58-C8CD-D782-9FA5-660AA80493F7}"/>
              </a:ext>
            </a:extLst>
          </p:cNvPr>
          <p:cNvSpPr txBox="1"/>
          <p:nvPr/>
        </p:nvSpPr>
        <p:spPr>
          <a:xfrm flipH="1">
            <a:off x="2620374" y="3711616"/>
            <a:ext cx="2315564" cy="22125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●年</a:t>
            </a:r>
            <a:r>
              <a:rPr lang="en-US" altLang="ja-JP" sz="800" spc="20" dirty="0">
                <a:solidFill>
                  <a:srgbClr val="C00000"/>
                </a:solidFill>
                <a:latin typeface="+mn-ea"/>
                <a:ea typeface="+mn-ea"/>
              </a:rPr>
              <a:t>4</a:t>
            </a:r>
            <a:r>
              <a:rPr lang="ja-JP" altLang="en-US" sz="800" spc="20" dirty="0">
                <a:solidFill>
                  <a:srgbClr val="C00000"/>
                </a:solidFill>
                <a:latin typeface="+mn-ea"/>
                <a:ea typeface="+mn-ea"/>
              </a:rPr>
              <a:t>回（</a:t>
            </a:r>
            <a:r>
              <a:rPr lang="en-US" altLang="ja-JP" sz="800" spc="20" dirty="0">
                <a:solidFill>
                  <a:srgbClr val="C00000"/>
                </a:solidFill>
                <a:latin typeface="+mn-ea"/>
                <a:ea typeface="+mn-ea"/>
              </a:rPr>
              <a:t>3,6,9,12</a:t>
            </a:r>
            <a:r>
              <a:rPr lang="ja-JP" altLang="en-US" sz="800" spc="20" dirty="0">
                <a:solidFill>
                  <a:srgbClr val="C00000"/>
                </a:solidFill>
                <a:latin typeface="+mn-ea"/>
                <a:ea typeface="+mn-ea"/>
              </a:rPr>
              <a:t>月　</a:t>
            </a:r>
            <a:r>
              <a:rPr lang="en-US" altLang="ja-JP" sz="800" spc="20" dirty="0">
                <a:solidFill>
                  <a:srgbClr val="C00000"/>
                </a:solidFill>
                <a:latin typeface="+mn-ea"/>
                <a:ea typeface="+mn-ea"/>
              </a:rPr>
              <a:t>2</a:t>
            </a:r>
            <a:r>
              <a:rPr lang="ja-JP" altLang="en-US" sz="800" spc="20" dirty="0">
                <a:solidFill>
                  <a:srgbClr val="C00000"/>
                </a:solidFill>
                <a:latin typeface="+mn-ea"/>
                <a:ea typeface="+mn-ea"/>
              </a:rPr>
              <a:t>日発売</a:t>
            </a:r>
            <a:r>
              <a:rPr lang="en-US" altLang="ja-JP" sz="800" spc="20" dirty="0">
                <a:solidFill>
                  <a:srgbClr val="C00000"/>
                </a:solidFill>
                <a:latin typeface="+mn-ea"/>
                <a:ea typeface="+mn-ea"/>
              </a:rPr>
              <a:t>)</a:t>
            </a:r>
            <a:r>
              <a:rPr lang="ja-JP" altLang="en-US" sz="800" spc="20" dirty="0">
                <a:solidFill>
                  <a:srgbClr val="C00000"/>
                </a:solidFill>
                <a:latin typeface="+mn-ea"/>
                <a:ea typeface="+mn-ea"/>
              </a:rPr>
              <a:t>　</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●男女比　</a:t>
            </a:r>
            <a:r>
              <a:rPr lang="en-US" altLang="ja-JP" sz="800" spc="20" dirty="0">
                <a:solidFill>
                  <a:srgbClr val="C00000"/>
                </a:solidFill>
                <a:latin typeface="+mn-ea"/>
                <a:ea typeface="+mn-ea"/>
              </a:rPr>
              <a:t>2</a:t>
            </a:r>
            <a:r>
              <a:rPr lang="ja-JP" altLang="en-US" sz="800" spc="20" dirty="0">
                <a:solidFill>
                  <a:srgbClr val="C00000"/>
                </a:solidFill>
                <a:latin typeface="+mn-ea"/>
                <a:ea typeface="+mn-ea"/>
              </a:rPr>
              <a:t>：</a:t>
            </a:r>
            <a:r>
              <a:rPr lang="en-US" altLang="ja-JP" sz="800" spc="20" dirty="0">
                <a:solidFill>
                  <a:srgbClr val="C00000"/>
                </a:solidFill>
                <a:latin typeface="+mn-ea"/>
                <a:ea typeface="+mn-ea"/>
              </a:rPr>
              <a:t>8</a:t>
            </a: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●平均年齢　</a:t>
            </a:r>
            <a:r>
              <a:rPr lang="en-US" altLang="ja-JP" sz="800" spc="20" dirty="0">
                <a:solidFill>
                  <a:srgbClr val="C00000"/>
                </a:solidFill>
                <a:latin typeface="+mn-ea"/>
                <a:ea typeface="+mn-ea"/>
              </a:rPr>
              <a:t>55</a:t>
            </a:r>
            <a:r>
              <a:rPr lang="ja-JP" altLang="en-US" sz="800" spc="20" dirty="0">
                <a:solidFill>
                  <a:srgbClr val="C00000"/>
                </a:solidFill>
                <a:latin typeface="+mn-ea"/>
                <a:ea typeface="+mn-ea"/>
              </a:rPr>
              <a:t>歳</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●居住地　関東</a:t>
            </a:r>
            <a:r>
              <a:rPr lang="en-US" altLang="ja-JP" sz="800" spc="20" dirty="0">
                <a:solidFill>
                  <a:srgbClr val="C00000"/>
                </a:solidFill>
                <a:latin typeface="+mn-ea"/>
                <a:ea typeface="+mn-ea"/>
              </a:rPr>
              <a:t>34</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関西　</a:t>
            </a:r>
            <a:r>
              <a:rPr lang="en-US" altLang="ja-JP" sz="800" spc="20" dirty="0">
                <a:solidFill>
                  <a:srgbClr val="C00000"/>
                </a:solidFill>
                <a:latin typeface="+mn-ea"/>
                <a:ea typeface="+mn-ea"/>
              </a:rPr>
              <a:t>25</a:t>
            </a:r>
            <a:r>
              <a:rPr lang="ja-JP" altLang="en-US" sz="800" spc="20" dirty="0">
                <a:solidFill>
                  <a:srgbClr val="C00000"/>
                </a:solidFill>
                <a:latin typeface="+mn-ea"/>
                <a:ea typeface="+mn-ea"/>
              </a:rPr>
              <a:t>％、東海　</a:t>
            </a:r>
            <a:r>
              <a:rPr lang="en-US" altLang="ja-JP" sz="800" spc="20" dirty="0">
                <a:solidFill>
                  <a:srgbClr val="C00000"/>
                </a:solidFill>
                <a:latin typeface="+mn-ea"/>
                <a:ea typeface="+mn-ea"/>
              </a:rPr>
              <a:t>11</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中部　</a:t>
            </a:r>
            <a:r>
              <a:rPr lang="en-US" altLang="ja-JP" sz="800" spc="20" dirty="0">
                <a:solidFill>
                  <a:srgbClr val="C00000"/>
                </a:solidFill>
                <a:latin typeface="+mn-ea"/>
                <a:ea typeface="+mn-ea"/>
              </a:rPr>
              <a:t>9</a:t>
            </a:r>
            <a:r>
              <a:rPr lang="ja-JP" altLang="en-US" sz="800" spc="20" dirty="0">
                <a:solidFill>
                  <a:srgbClr val="C00000"/>
                </a:solidFill>
                <a:latin typeface="+mn-ea"/>
                <a:ea typeface="+mn-ea"/>
              </a:rPr>
              <a:t>％、中国・四国　</a:t>
            </a:r>
            <a:r>
              <a:rPr lang="en-US" altLang="ja-JP" sz="800" spc="20" dirty="0">
                <a:solidFill>
                  <a:srgbClr val="C00000"/>
                </a:solidFill>
                <a:latin typeface="+mn-ea"/>
                <a:ea typeface="+mn-ea"/>
              </a:rPr>
              <a:t>9</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九州　</a:t>
            </a:r>
            <a:r>
              <a:rPr lang="en-US" altLang="ja-JP" sz="800" spc="20" dirty="0">
                <a:solidFill>
                  <a:srgbClr val="C00000"/>
                </a:solidFill>
                <a:latin typeface="+mn-ea"/>
                <a:ea typeface="+mn-ea"/>
              </a:rPr>
              <a:t>6</a:t>
            </a:r>
            <a:r>
              <a:rPr lang="ja-JP" altLang="en-US" sz="800" spc="20" dirty="0">
                <a:solidFill>
                  <a:srgbClr val="C00000"/>
                </a:solidFill>
                <a:latin typeface="+mn-ea"/>
                <a:ea typeface="+mn-ea"/>
              </a:rPr>
              <a:t>％、北海道・東北　</a:t>
            </a:r>
            <a:r>
              <a:rPr lang="en-US" altLang="ja-JP" sz="800" spc="20" dirty="0">
                <a:solidFill>
                  <a:srgbClr val="C00000"/>
                </a:solidFill>
                <a:latin typeface="+mn-ea"/>
                <a:ea typeface="+mn-ea"/>
              </a:rPr>
              <a:t>6</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a:t>
            </a:r>
            <a:r>
              <a:rPr lang="en-US" altLang="ja-JP" sz="800" spc="20" dirty="0">
                <a:solidFill>
                  <a:srgbClr val="C00000"/>
                </a:solidFill>
                <a:latin typeface="+mn-ea"/>
                <a:ea typeface="+mn-ea"/>
              </a:rPr>
              <a:t>50</a:t>
            </a:r>
            <a:r>
              <a:rPr lang="ja-JP" altLang="en-US" sz="800" spc="20" dirty="0">
                <a:solidFill>
                  <a:srgbClr val="C00000"/>
                </a:solidFill>
                <a:latin typeface="+mn-ea"/>
                <a:ea typeface="+mn-ea"/>
              </a:rPr>
              <a:t>代以上のアクティブな女性読者</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をメインターゲット。</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いつまでも健康で、人生を楽しみた</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いをテーマにに食事運動を中心に提案</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する健康誌</a:t>
            </a:r>
            <a:endParaRPr lang="en-US" altLang="ja-JP" sz="800" spc="20" dirty="0">
              <a:solidFill>
                <a:srgbClr val="C00000"/>
              </a:solidFill>
              <a:latin typeface="+mn-ea"/>
              <a:ea typeface="+mn-ea"/>
            </a:endParaRPr>
          </a:p>
        </p:txBody>
      </p:sp>
      <p:sp>
        <p:nvSpPr>
          <p:cNvPr id="8" name="テキスト ボックス 7">
            <a:extLst>
              <a:ext uri="{FF2B5EF4-FFF2-40B4-BE49-F238E27FC236}">
                <a16:creationId xmlns:a16="http://schemas.microsoft.com/office/drawing/2014/main" id="{4D262CBC-E0C9-93AC-54C1-09CD83E57A1F}"/>
              </a:ext>
            </a:extLst>
          </p:cNvPr>
          <p:cNvSpPr txBox="1"/>
          <p:nvPr/>
        </p:nvSpPr>
        <p:spPr>
          <a:xfrm flipH="1">
            <a:off x="4953000" y="3721572"/>
            <a:ext cx="2117870" cy="18678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●年</a:t>
            </a:r>
            <a:r>
              <a:rPr lang="en-US" altLang="ja-JP" sz="800" spc="20" dirty="0">
                <a:solidFill>
                  <a:srgbClr val="C00000"/>
                </a:solidFill>
                <a:latin typeface="+mn-ea"/>
                <a:ea typeface="+mn-ea"/>
              </a:rPr>
              <a:t>4</a:t>
            </a:r>
            <a:r>
              <a:rPr lang="ja-JP" altLang="en-US" sz="800" spc="20" dirty="0">
                <a:solidFill>
                  <a:srgbClr val="C00000"/>
                </a:solidFill>
                <a:latin typeface="+mn-ea"/>
                <a:ea typeface="+mn-ea"/>
              </a:rPr>
              <a:t>回（</a:t>
            </a:r>
            <a:r>
              <a:rPr lang="en-US" altLang="ja-JP" sz="800" spc="20" dirty="0">
                <a:solidFill>
                  <a:srgbClr val="C00000"/>
                </a:solidFill>
                <a:latin typeface="+mn-ea"/>
                <a:ea typeface="+mn-ea"/>
              </a:rPr>
              <a:t>3,6,9,12</a:t>
            </a:r>
            <a:r>
              <a:rPr lang="ja-JP" altLang="en-US" sz="800" spc="20" dirty="0">
                <a:solidFill>
                  <a:srgbClr val="C00000"/>
                </a:solidFill>
                <a:latin typeface="+mn-ea"/>
                <a:ea typeface="+mn-ea"/>
              </a:rPr>
              <a:t>月　</a:t>
            </a:r>
            <a:r>
              <a:rPr lang="en-US" altLang="ja-JP" sz="800" spc="20" dirty="0">
                <a:solidFill>
                  <a:srgbClr val="C00000"/>
                </a:solidFill>
                <a:latin typeface="+mn-ea"/>
                <a:ea typeface="+mn-ea"/>
              </a:rPr>
              <a:t>2</a:t>
            </a:r>
            <a:r>
              <a:rPr lang="ja-JP" altLang="en-US" sz="800" spc="20" dirty="0">
                <a:solidFill>
                  <a:srgbClr val="C00000"/>
                </a:solidFill>
                <a:latin typeface="+mn-ea"/>
                <a:ea typeface="+mn-ea"/>
              </a:rPr>
              <a:t>日発売　</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●男女比　</a:t>
            </a:r>
            <a:r>
              <a:rPr lang="en-US" altLang="ja-JP" sz="800" spc="20" dirty="0">
                <a:solidFill>
                  <a:srgbClr val="C00000"/>
                </a:solidFill>
                <a:latin typeface="+mn-ea"/>
                <a:ea typeface="+mn-ea"/>
              </a:rPr>
              <a:t>2</a:t>
            </a:r>
            <a:r>
              <a:rPr lang="ja-JP" altLang="en-US" sz="800" spc="20" dirty="0">
                <a:solidFill>
                  <a:srgbClr val="C00000"/>
                </a:solidFill>
                <a:latin typeface="+mn-ea"/>
                <a:ea typeface="+mn-ea"/>
              </a:rPr>
              <a:t>：</a:t>
            </a:r>
            <a:r>
              <a:rPr lang="en-US" altLang="ja-JP" sz="800" spc="20" dirty="0">
                <a:solidFill>
                  <a:srgbClr val="C00000"/>
                </a:solidFill>
                <a:latin typeface="+mn-ea"/>
                <a:ea typeface="+mn-ea"/>
              </a:rPr>
              <a:t>8</a:t>
            </a: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●平均年齢　</a:t>
            </a:r>
            <a:r>
              <a:rPr lang="en-US" altLang="ja-JP" sz="800" spc="20" dirty="0">
                <a:solidFill>
                  <a:srgbClr val="C00000"/>
                </a:solidFill>
                <a:latin typeface="+mn-ea"/>
                <a:ea typeface="+mn-ea"/>
              </a:rPr>
              <a:t>64</a:t>
            </a:r>
            <a:r>
              <a:rPr lang="ja-JP" altLang="en-US" sz="800" spc="20" dirty="0">
                <a:solidFill>
                  <a:srgbClr val="C00000"/>
                </a:solidFill>
                <a:latin typeface="+mn-ea"/>
                <a:ea typeface="+mn-ea"/>
              </a:rPr>
              <a:t>歳</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●居住地　関東</a:t>
            </a:r>
            <a:r>
              <a:rPr lang="en-US" altLang="ja-JP" sz="800" spc="20" dirty="0">
                <a:solidFill>
                  <a:srgbClr val="C00000"/>
                </a:solidFill>
                <a:latin typeface="+mn-ea"/>
                <a:ea typeface="+mn-ea"/>
              </a:rPr>
              <a:t>27</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関西　</a:t>
            </a:r>
            <a:r>
              <a:rPr lang="en-US" altLang="ja-JP" sz="800" spc="20" dirty="0">
                <a:solidFill>
                  <a:srgbClr val="C00000"/>
                </a:solidFill>
                <a:latin typeface="+mn-ea"/>
                <a:ea typeface="+mn-ea"/>
              </a:rPr>
              <a:t>11</a:t>
            </a:r>
            <a:r>
              <a:rPr lang="ja-JP" altLang="en-US" sz="800" spc="20" dirty="0">
                <a:solidFill>
                  <a:srgbClr val="C00000"/>
                </a:solidFill>
                <a:latin typeface="+mn-ea"/>
                <a:ea typeface="+mn-ea"/>
              </a:rPr>
              <a:t>％、東海　</a:t>
            </a:r>
            <a:r>
              <a:rPr lang="en-US" altLang="ja-JP" sz="800" spc="20" dirty="0">
                <a:solidFill>
                  <a:srgbClr val="C00000"/>
                </a:solidFill>
                <a:latin typeface="+mn-ea"/>
                <a:ea typeface="+mn-ea"/>
              </a:rPr>
              <a:t>11</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中国・四国　</a:t>
            </a:r>
            <a:r>
              <a:rPr lang="en-US" altLang="ja-JP" sz="800" spc="20" dirty="0">
                <a:solidFill>
                  <a:srgbClr val="C00000"/>
                </a:solidFill>
                <a:latin typeface="+mn-ea"/>
                <a:ea typeface="+mn-ea"/>
              </a:rPr>
              <a:t>12</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九州　</a:t>
            </a:r>
            <a:r>
              <a:rPr lang="en-US" altLang="ja-JP" sz="800" spc="20" dirty="0">
                <a:solidFill>
                  <a:srgbClr val="C00000"/>
                </a:solidFill>
                <a:latin typeface="+mn-ea"/>
                <a:ea typeface="+mn-ea"/>
              </a:rPr>
              <a:t>11</a:t>
            </a:r>
            <a:r>
              <a:rPr lang="ja-JP" altLang="en-US" sz="800" spc="20" dirty="0">
                <a:solidFill>
                  <a:srgbClr val="C00000"/>
                </a:solidFill>
                <a:latin typeface="+mn-ea"/>
                <a:ea typeface="+mn-ea"/>
              </a:rPr>
              <a:t>％、北海道・東北　</a:t>
            </a:r>
            <a:r>
              <a:rPr lang="en-US" altLang="ja-JP" sz="800" spc="20" dirty="0">
                <a:solidFill>
                  <a:srgbClr val="C00000"/>
                </a:solidFill>
                <a:latin typeface="+mn-ea"/>
                <a:ea typeface="+mn-ea"/>
              </a:rPr>
              <a:t>16</a:t>
            </a:r>
            <a:r>
              <a:rPr lang="ja-JP" altLang="en-US" sz="800" spc="20" dirty="0">
                <a:solidFill>
                  <a:srgbClr val="C00000"/>
                </a:solidFill>
                <a:latin typeface="+mn-ea"/>
                <a:ea typeface="+mn-ea"/>
              </a:rPr>
              <a:t>％</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●創刊</a:t>
            </a:r>
            <a:r>
              <a:rPr lang="en-US" altLang="ja-JP" sz="800" spc="20" dirty="0">
                <a:solidFill>
                  <a:srgbClr val="C00000"/>
                </a:solidFill>
                <a:latin typeface="+mn-ea"/>
                <a:ea typeface="+mn-ea"/>
              </a:rPr>
              <a:t>50</a:t>
            </a:r>
            <a:r>
              <a:rPr lang="ja-JP" altLang="en-US" sz="800" spc="20" dirty="0">
                <a:solidFill>
                  <a:srgbClr val="C00000"/>
                </a:solidFill>
                <a:latin typeface="+mn-ea"/>
                <a:ea typeface="+mn-ea"/>
              </a:rPr>
              <a:t>年を越える　植物と共に暮ら</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en-US" altLang="ja-JP" sz="800" spc="20" dirty="0">
                <a:solidFill>
                  <a:srgbClr val="C00000"/>
                </a:solidFill>
                <a:latin typeface="+mn-ea"/>
                <a:ea typeface="+mn-ea"/>
              </a:rPr>
              <a:t>  </a:t>
            </a:r>
            <a:r>
              <a:rPr lang="ja-JP" altLang="en-US" sz="800" spc="20" dirty="0">
                <a:solidFill>
                  <a:srgbClr val="C00000"/>
                </a:solidFill>
                <a:latin typeface="+mn-ea"/>
                <a:ea typeface="+mn-ea"/>
              </a:rPr>
              <a:t>し や生活を楽しむガーデナーのため</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en-US" altLang="ja-JP" sz="800" spc="20" dirty="0">
                <a:solidFill>
                  <a:srgbClr val="C00000"/>
                </a:solidFill>
                <a:latin typeface="+mn-ea"/>
                <a:ea typeface="+mn-ea"/>
              </a:rPr>
              <a:t>  </a:t>
            </a:r>
            <a:r>
              <a:rPr lang="ja-JP" altLang="en-US" sz="800" spc="20" dirty="0">
                <a:solidFill>
                  <a:srgbClr val="C00000"/>
                </a:solidFill>
                <a:latin typeface="+mn-ea"/>
                <a:ea typeface="+mn-ea"/>
              </a:rPr>
              <a:t>の専門誌</a:t>
            </a:r>
            <a:endParaRPr lang="en-US" altLang="ja-JP" sz="800" spc="20" dirty="0">
              <a:solidFill>
                <a:srgbClr val="C00000"/>
              </a:solidFill>
              <a:latin typeface="+mn-ea"/>
              <a:ea typeface="+mn-ea"/>
            </a:endParaRPr>
          </a:p>
        </p:txBody>
      </p:sp>
      <p:sp>
        <p:nvSpPr>
          <p:cNvPr id="9" name="テキスト ボックス 8">
            <a:extLst>
              <a:ext uri="{FF2B5EF4-FFF2-40B4-BE49-F238E27FC236}">
                <a16:creationId xmlns:a16="http://schemas.microsoft.com/office/drawing/2014/main" id="{09CC5A75-F16B-FDE4-9EAA-BBDC7A1AFA26}"/>
              </a:ext>
            </a:extLst>
          </p:cNvPr>
          <p:cNvSpPr txBox="1"/>
          <p:nvPr/>
        </p:nvSpPr>
        <p:spPr>
          <a:xfrm flipH="1">
            <a:off x="7250280" y="3721572"/>
            <a:ext cx="2259480" cy="11783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a:t>
            </a:r>
            <a:r>
              <a:rPr lang="en-US" altLang="ja-JP" sz="800" spc="20" dirty="0">
                <a:solidFill>
                  <a:srgbClr val="C00000"/>
                </a:solidFill>
                <a:latin typeface="+mn-ea"/>
                <a:ea typeface="+mn-ea"/>
              </a:rPr>
              <a:t>2022</a:t>
            </a:r>
            <a:r>
              <a:rPr lang="ja-JP" altLang="en-US" sz="800" spc="20" dirty="0">
                <a:solidFill>
                  <a:srgbClr val="C00000"/>
                </a:solidFill>
                <a:latin typeface="+mn-ea"/>
                <a:ea typeface="+mn-ea"/>
              </a:rPr>
              <a:t>年</a:t>
            </a:r>
            <a:r>
              <a:rPr lang="en-US" altLang="ja-JP" sz="800" spc="20" dirty="0">
                <a:solidFill>
                  <a:srgbClr val="C00000"/>
                </a:solidFill>
                <a:latin typeface="+mn-ea"/>
                <a:ea typeface="+mn-ea"/>
              </a:rPr>
              <a:t>10</a:t>
            </a:r>
            <a:r>
              <a:rPr lang="ja-JP" altLang="en-US" sz="800" spc="20" dirty="0">
                <a:solidFill>
                  <a:srgbClr val="C00000"/>
                </a:solidFill>
                <a:latin typeface="+mn-ea"/>
                <a:ea typeface="+mn-ea"/>
              </a:rPr>
              <a:t>月開設　</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●平均年齢　</a:t>
            </a:r>
            <a:r>
              <a:rPr lang="en-US" altLang="ja-JP" sz="800" spc="20" dirty="0">
                <a:solidFill>
                  <a:srgbClr val="C00000"/>
                </a:solidFill>
                <a:latin typeface="+mn-ea"/>
                <a:ea typeface="+mn-ea"/>
              </a:rPr>
              <a:t>53</a:t>
            </a:r>
            <a:r>
              <a:rPr lang="ja-JP" altLang="en-US" sz="800" spc="20" dirty="0">
                <a:solidFill>
                  <a:srgbClr val="C00000"/>
                </a:solidFill>
                <a:latin typeface="+mn-ea"/>
                <a:ea typeface="+mn-ea"/>
              </a:rPr>
              <a:t>歳</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●健康・趣味・旅行・美容が</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関心ごとのトップ４</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●マチュアリストは、</a:t>
            </a:r>
            <a:r>
              <a:rPr lang="en-US" altLang="ja-JP" sz="800" spc="20" dirty="0">
                <a:solidFill>
                  <a:srgbClr val="C00000"/>
                </a:solidFill>
                <a:latin typeface="+mn-ea"/>
                <a:ea typeface="+mn-ea"/>
              </a:rPr>
              <a:t>50</a:t>
            </a:r>
            <a:r>
              <a:rPr lang="ja-JP" altLang="en-US" sz="800" spc="20" dirty="0">
                <a:solidFill>
                  <a:srgbClr val="C00000"/>
                </a:solidFill>
                <a:latin typeface="+mn-ea"/>
                <a:ea typeface="+mn-ea"/>
              </a:rPr>
              <a:t>代以上の</a:t>
            </a:r>
            <a:endParaRPr lang="en-US" altLang="ja-JP" sz="8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800" spc="20" dirty="0">
                <a:solidFill>
                  <a:srgbClr val="C00000"/>
                </a:solidFill>
                <a:latin typeface="+mn-ea"/>
                <a:ea typeface="+mn-ea"/>
              </a:rPr>
              <a:t>　働く情勢を応援する生活メディアです。</a:t>
            </a:r>
            <a:endParaRPr lang="en-US" altLang="ja-JP" sz="800" spc="20" dirty="0">
              <a:solidFill>
                <a:srgbClr val="C00000"/>
              </a:solidFill>
              <a:latin typeface="+mn-ea"/>
              <a:ea typeface="+mn-ea"/>
            </a:endParaRPr>
          </a:p>
        </p:txBody>
      </p:sp>
    </p:spTree>
    <p:extLst>
      <p:ext uri="{BB962C8B-B14F-4D97-AF65-F5344CB8AC3E}">
        <p14:creationId xmlns:p14="http://schemas.microsoft.com/office/powerpoint/2010/main" val="28808405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37341-E418-A882-3FDA-94B6CDA3B6CB}"/>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089FE08C-DD5E-E8EE-187C-8E40CE827805}"/>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7" name="テキスト ボックス 6">
            <a:extLst>
              <a:ext uri="{FF2B5EF4-FFF2-40B4-BE49-F238E27FC236}">
                <a16:creationId xmlns:a16="http://schemas.microsoft.com/office/drawing/2014/main" id="{8B2AE86D-F782-95AB-ED98-87C9C236492F}"/>
              </a:ext>
            </a:extLst>
          </p:cNvPr>
          <p:cNvSpPr txBox="1"/>
          <p:nvPr/>
        </p:nvSpPr>
        <p:spPr>
          <a:xfrm>
            <a:off x="36574" y="6617586"/>
            <a:ext cx="3305007" cy="269304"/>
          </a:xfrm>
          <a:prstGeom prst="rect">
            <a:avLst/>
          </a:prstGeom>
          <a:noFill/>
        </p:spPr>
        <p:txBody>
          <a:bodyPr wrap="none" rtlCol="0">
            <a:spAutoFit/>
          </a:bodyPr>
          <a:lstStyle/>
          <a:p>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202</a:t>
            </a:r>
            <a:r>
              <a:rPr lang="ja-JP" altLang="en-US"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４</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Shufunotomo</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Co.,Ltd</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All Rights Reserved.</a:t>
            </a:r>
            <a:endParaRPr kumimoji="1" lang="ja-JP" altLang="en-US" sz="900" b="0" dirty="0">
              <a:solidFill>
                <a:schemeClr val="bg2">
                  <a:lumMod val="60000"/>
                  <a:lumOff val="40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6" name="正方形/長方形 15">
            <a:extLst>
              <a:ext uri="{FF2B5EF4-FFF2-40B4-BE49-F238E27FC236}">
                <a16:creationId xmlns:a16="http://schemas.microsoft.com/office/drawing/2014/main" id="{FBF54607-2381-7C89-FDBC-CF3E0B6BDEF9}"/>
              </a:ext>
            </a:extLst>
          </p:cNvPr>
          <p:cNvSpPr/>
          <p:nvPr/>
        </p:nvSpPr>
        <p:spPr>
          <a:xfrm>
            <a:off x="254010" y="654832"/>
            <a:ext cx="3212273" cy="211866"/>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17" name="Meet our awesome leader">
            <a:extLst>
              <a:ext uri="{FF2B5EF4-FFF2-40B4-BE49-F238E27FC236}">
                <a16:creationId xmlns:a16="http://schemas.microsoft.com/office/drawing/2014/main" id="{9EF05DA9-A14F-E19E-0CCE-686894B4B47F}"/>
              </a:ext>
            </a:extLst>
          </p:cNvPr>
          <p:cNvSpPr txBox="1"/>
          <p:nvPr/>
        </p:nvSpPr>
        <p:spPr>
          <a:xfrm>
            <a:off x="254009" y="78950"/>
            <a:ext cx="9309090" cy="920272"/>
          </a:xfrm>
          <a:prstGeom prst="rect">
            <a:avLst/>
          </a:prstGeom>
          <a:ln w="12700">
            <a:miter lim="400000"/>
          </a:ln>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800" b="1" dirty="0">
                <a:solidFill>
                  <a:srgbClr val="3F3F3F"/>
                </a:solidFill>
                <a:latin typeface="+mn-ea"/>
                <a:ea typeface="+mn-ea"/>
              </a:rPr>
              <a:t>今回の対象テーマ！</a:t>
            </a:r>
          </a:p>
        </p:txBody>
      </p:sp>
      <p:sp>
        <p:nvSpPr>
          <p:cNvPr id="11" name="Text Placeholder 3">
            <a:extLst>
              <a:ext uri="{FF2B5EF4-FFF2-40B4-BE49-F238E27FC236}">
                <a16:creationId xmlns:a16="http://schemas.microsoft.com/office/drawing/2014/main" id="{A947E847-8D40-B799-E6F9-6F4BFEF0417B}"/>
              </a:ext>
            </a:extLst>
          </p:cNvPr>
          <p:cNvSpPr txBox="1">
            <a:spLocks/>
          </p:cNvSpPr>
          <p:nvPr/>
        </p:nvSpPr>
        <p:spPr>
          <a:xfrm>
            <a:off x="310965" y="1555267"/>
            <a:ext cx="3803067" cy="1377961"/>
          </a:xfrm>
          <a:prstGeom prst="rect">
            <a:avLst/>
          </a:prstGeom>
          <a:solidFill>
            <a:srgbClr val="00B050"/>
          </a:solidFill>
          <a:ln w="12700">
            <a:miter lim="400000"/>
          </a:ln>
          <a:extLst>
            <a:ext uri="{C572A759-6A51-4108-AA02-DFA0A04FC94B}">
              <ma14:wrappingTextBoxFlag xmlns:ma14="http://schemas.microsoft.com/office/mac/drawingml/2011/main" xmlns=""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algn="ctr" hangingPunct="1">
              <a:lnSpc>
                <a:spcPct val="100000"/>
              </a:lnSpc>
            </a:pPr>
            <a:endParaRPr lang="en-US" altLang="ja-JP" sz="2000" b="1" dirty="0">
              <a:solidFill>
                <a:schemeClr val="bg1"/>
              </a:solidFill>
              <a:effectLst>
                <a:outerShdw blurRad="38100" dist="38100" dir="2700000" algn="tl">
                  <a:srgbClr val="000000">
                    <a:alpha val="43137"/>
                  </a:srgbClr>
                </a:outerShdw>
              </a:effectLst>
              <a:cs typeface="Times New Roman" panose="02020603050405020304" pitchFamily="18" charset="0"/>
            </a:endParaRPr>
          </a:p>
          <a:p>
            <a:pPr algn="ctr" hangingPunct="1">
              <a:lnSpc>
                <a:spcPct val="100000"/>
              </a:lnSpc>
            </a:pPr>
            <a:r>
              <a:rPr lang="en-US" altLang="ja-JP" sz="2800" b="1" kern="100" dirty="0">
                <a:solidFill>
                  <a:schemeClr val="bg1"/>
                </a:solidFill>
                <a:effectLst/>
                <a:cs typeface="Times New Roman" panose="02020603050405020304" pitchFamily="18" charset="0"/>
              </a:rPr>
              <a:t>60</a:t>
            </a:r>
            <a:r>
              <a:rPr lang="ja-JP" altLang="en-US" sz="2800" b="1" kern="100" dirty="0">
                <a:solidFill>
                  <a:schemeClr val="bg1"/>
                </a:solidFill>
                <a:effectLst/>
                <a:cs typeface="Times New Roman" panose="02020603050405020304" pitchFamily="18" charset="0"/>
              </a:rPr>
              <a:t>代からの賢い</a:t>
            </a:r>
            <a:endParaRPr lang="en-US" altLang="ja-JP" sz="2800" b="1" kern="100" dirty="0">
              <a:solidFill>
                <a:schemeClr val="bg1"/>
              </a:solidFill>
              <a:effectLst/>
              <a:cs typeface="Times New Roman" panose="02020603050405020304" pitchFamily="18" charset="0"/>
            </a:endParaRPr>
          </a:p>
          <a:p>
            <a:pPr algn="ctr" hangingPunct="1">
              <a:lnSpc>
                <a:spcPct val="100000"/>
              </a:lnSpc>
            </a:pPr>
            <a:r>
              <a:rPr lang="ja-JP" altLang="en-US" sz="2800" b="1" kern="100" dirty="0">
                <a:solidFill>
                  <a:schemeClr val="bg1"/>
                </a:solidFill>
                <a:cs typeface="Times New Roman" panose="02020603050405020304" pitchFamily="18" charset="0"/>
              </a:rPr>
              <a:t>お金の使い方・節約術</a:t>
            </a:r>
            <a:endParaRPr lang="ja-JP" altLang="ja-JP" sz="2800" b="1" kern="100" dirty="0">
              <a:solidFill>
                <a:schemeClr val="bg1"/>
              </a:solidFill>
              <a:effectLst/>
              <a:cs typeface="Times New Roman" panose="02020603050405020304" pitchFamily="18" charset="0"/>
            </a:endParaRPr>
          </a:p>
          <a:p>
            <a:pPr algn="ctr" hangingPunct="1">
              <a:lnSpc>
                <a:spcPct val="100000"/>
              </a:lnSpc>
            </a:pPr>
            <a:endParaRPr lang="en-US" altLang="ja-JP" sz="4800" dirty="0">
              <a:solidFill>
                <a:schemeClr val="bg1"/>
              </a:solidFill>
              <a:effectLst>
                <a:outerShdw blurRad="38100" dist="38100" dir="2700000" algn="tl">
                  <a:srgbClr val="000000">
                    <a:alpha val="43137"/>
                  </a:srgbClr>
                </a:outerShdw>
              </a:effectLst>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p:txBody>
      </p:sp>
      <p:pic>
        <p:nvPicPr>
          <p:cNvPr id="39" name="図 38" descr="挿絵 が含まれている画像&#10;&#10;自動的に生成された説明">
            <a:extLst>
              <a:ext uri="{FF2B5EF4-FFF2-40B4-BE49-F238E27FC236}">
                <a16:creationId xmlns:a16="http://schemas.microsoft.com/office/drawing/2014/main" id="{0D39383B-5AA2-ECDA-D983-C5A86239EF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936" y="997629"/>
            <a:ext cx="1248226" cy="444951"/>
          </a:xfrm>
          <a:prstGeom prst="rect">
            <a:avLst/>
          </a:prstGeom>
        </p:spPr>
      </p:pic>
      <p:sp>
        <p:nvSpPr>
          <p:cNvPr id="41" name="テキスト ボックス 40">
            <a:extLst>
              <a:ext uri="{FF2B5EF4-FFF2-40B4-BE49-F238E27FC236}">
                <a16:creationId xmlns:a16="http://schemas.microsoft.com/office/drawing/2014/main" id="{DBD6FABD-0E75-2EE9-CDA9-B066635DC0D0}"/>
              </a:ext>
            </a:extLst>
          </p:cNvPr>
          <p:cNvSpPr txBox="1"/>
          <p:nvPr/>
        </p:nvSpPr>
        <p:spPr>
          <a:xfrm>
            <a:off x="1683162" y="1018065"/>
            <a:ext cx="4403502" cy="488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ja-JP" altLang="en-US" sz="1600" b="1" i="0" u="none" strike="noStrike" cap="none" spc="20" normalizeH="0" baseline="0" dirty="0">
                <a:ln>
                  <a:noFill/>
                </a:ln>
                <a:solidFill>
                  <a:schemeClr val="bg2">
                    <a:lumMod val="50000"/>
                  </a:schemeClr>
                </a:solidFill>
                <a:effectLst/>
                <a:uFillTx/>
                <a:latin typeface="+mn-ea"/>
                <a:ea typeface="+mn-ea"/>
                <a:cs typeface="Lato Regular"/>
                <a:sym typeface="Lato Regular"/>
              </a:rPr>
              <a:t>８月号（７月</a:t>
            </a:r>
            <a:r>
              <a:rPr kumimoji="0" lang="en-US" altLang="ja-JP" sz="1600" b="1" i="0" u="none" strike="noStrike" cap="none" spc="20" normalizeH="0" baseline="0" dirty="0">
                <a:ln>
                  <a:noFill/>
                </a:ln>
                <a:solidFill>
                  <a:schemeClr val="bg2">
                    <a:lumMod val="50000"/>
                  </a:schemeClr>
                </a:solidFill>
                <a:effectLst/>
                <a:uFillTx/>
                <a:latin typeface="+mn-ea"/>
                <a:ea typeface="+mn-ea"/>
                <a:cs typeface="Lato Regular"/>
                <a:sym typeface="Lato Regular"/>
              </a:rPr>
              <a:t>1</a:t>
            </a:r>
            <a:r>
              <a:rPr kumimoji="0" lang="ja-JP" altLang="en-US" sz="1600" b="1" i="0" u="none" strike="noStrike" cap="none" spc="20" normalizeH="0" baseline="0" dirty="0">
                <a:ln>
                  <a:noFill/>
                </a:ln>
                <a:solidFill>
                  <a:schemeClr val="bg2">
                    <a:lumMod val="50000"/>
                  </a:schemeClr>
                </a:solidFill>
                <a:effectLst/>
                <a:uFillTx/>
                <a:latin typeface="+mn-ea"/>
                <a:ea typeface="+mn-ea"/>
                <a:cs typeface="Lato Regular"/>
                <a:sym typeface="Lato Regular"/>
              </a:rPr>
              <a:t>日売り）</a:t>
            </a:r>
          </a:p>
        </p:txBody>
      </p:sp>
      <p:sp>
        <p:nvSpPr>
          <p:cNvPr id="10" name="テキスト ボックス 9">
            <a:extLst>
              <a:ext uri="{FF2B5EF4-FFF2-40B4-BE49-F238E27FC236}">
                <a16:creationId xmlns:a16="http://schemas.microsoft.com/office/drawing/2014/main" id="{8FB7A71F-07B2-F98B-64D7-6FCCD13F542A}"/>
              </a:ext>
            </a:extLst>
          </p:cNvPr>
          <p:cNvSpPr txBox="1"/>
          <p:nvPr/>
        </p:nvSpPr>
        <p:spPr>
          <a:xfrm>
            <a:off x="4665037" y="291960"/>
            <a:ext cx="3914532" cy="488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en-US" altLang="ja-JP" sz="1600" b="0" i="0" u="none" strike="noStrike" cap="none" spc="20" normalizeH="0" baseline="0" dirty="0">
                <a:ln>
                  <a:noFill/>
                </a:ln>
                <a:solidFill>
                  <a:schemeClr val="bg2">
                    <a:lumMod val="75000"/>
                  </a:schemeClr>
                </a:solidFill>
                <a:effectLst/>
                <a:uFillTx/>
                <a:latin typeface="+mn-ea"/>
                <a:ea typeface="+mn-ea"/>
                <a:cs typeface="Lato Regular"/>
                <a:sym typeface="Lato Regular"/>
              </a:rPr>
              <a:t>【2024</a:t>
            </a:r>
            <a:r>
              <a:rPr kumimoji="0" lang="ja-JP" altLang="en-US" sz="1600" b="0" i="0" u="none" strike="noStrike" cap="none" spc="20" normalizeH="0" baseline="0" dirty="0">
                <a:ln>
                  <a:noFill/>
                </a:ln>
                <a:solidFill>
                  <a:schemeClr val="bg2">
                    <a:lumMod val="75000"/>
                  </a:schemeClr>
                </a:solidFill>
                <a:effectLst/>
                <a:uFillTx/>
                <a:latin typeface="+mn-ea"/>
                <a:ea typeface="+mn-ea"/>
                <a:cs typeface="Lato Regular"/>
                <a:sym typeface="Lato Regular"/>
              </a:rPr>
              <a:t>年</a:t>
            </a:r>
            <a:r>
              <a:rPr kumimoji="0" lang="en-US" altLang="ja-JP" sz="1600" b="0" i="0" u="none" strike="noStrike" cap="none" spc="20" normalizeH="0" baseline="0" dirty="0">
                <a:ln>
                  <a:noFill/>
                </a:ln>
                <a:solidFill>
                  <a:schemeClr val="bg2">
                    <a:lumMod val="75000"/>
                  </a:schemeClr>
                </a:solidFill>
                <a:effectLst/>
                <a:uFillTx/>
                <a:latin typeface="+mn-ea"/>
                <a:ea typeface="+mn-ea"/>
                <a:cs typeface="Lato Regular"/>
                <a:sym typeface="Lato Regular"/>
              </a:rPr>
              <a:t>1</a:t>
            </a:r>
            <a:r>
              <a:rPr kumimoji="0" lang="ja-JP" altLang="en-US" sz="1600" b="0" i="0" u="none" strike="noStrike" cap="none" spc="20" normalizeH="0" baseline="0" dirty="0">
                <a:ln>
                  <a:noFill/>
                </a:ln>
                <a:solidFill>
                  <a:schemeClr val="bg2">
                    <a:lumMod val="75000"/>
                  </a:schemeClr>
                </a:solidFill>
                <a:effectLst/>
                <a:uFillTx/>
                <a:latin typeface="+mn-ea"/>
                <a:ea typeface="+mn-ea"/>
                <a:cs typeface="Lato Regular"/>
                <a:sym typeface="Lato Regular"/>
              </a:rPr>
              <a:t>月号　</a:t>
            </a:r>
            <a:r>
              <a:rPr lang="ja-JP" altLang="en-US" sz="1600" spc="20" dirty="0">
                <a:solidFill>
                  <a:schemeClr val="bg2">
                    <a:lumMod val="75000"/>
                  </a:schemeClr>
                </a:solidFill>
                <a:latin typeface="+mn-ea"/>
                <a:ea typeface="+mn-ea"/>
              </a:rPr>
              <a:t>お金白書</a:t>
            </a:r>
            <a:r>
              <a:rPr kumimoji="0" lang="ja-JP" altLang="en-US" sz="1600" b="0" i="0" u="none" strike="noStrike" cap="none" spc="20" normalizeH="0" baseline="0" dirty="0">
                <a:ln>
                  <a:noFill/>
                </a:ln>
                <a:solidFill>
                  <a:schemeClr val="bg2">
                    <a:lumMod val="75000"/>
                  </a:schemeClr>
                </a:solidFill>
                <a:effectLst/>
                <a:uFillTx/>
                <a:latin typeface="+mn-ea"/>
                <a:ea typeface="+mn-ea"/>
                <a:cs typeface="Lato Regular"/>
                <a:sym typeface="Lato Regular"/>
              </a:rPr>
              <a:t>も大好評！</a:t>
            </a:r>
            <a:r>
              <a:rPr kumimoji="0" lang="en-US" altLang="ja-JP" sz="1600" b="0" i="0" u="none" strike="noStrike" cap="none" spc="20" normalizeH="0" baseline="0" dirty="0">
                <a:ln>
                  <a:noFill/>
                </a:ln>
                <a:solidFill>
                  <a:schemeClr val="bg2">
                    <a:lumMod val="75000"/>
                  </a:schemeClr>
                </a:solidFill>
                <a:effectLst/>
                <a:uFillTx/>
                <a:latin typeface="+mn-ea"/>
                <a:ea typeface="+mn-ea"/>
                <a:cs typeface="Lato Regular"/>
                <a:sym typeface="Lato Regular"/>
              </a:rPr>
              <a:t>】</a:t>
            </a:r>
            <a:endParaRPr kumimoji="0" lang="ja-JP" altLang="en-US" sz="1600" b="0" i="0" u="none" strike="noStrike" cap="none" spc="20" normalizeH="0" baseline="0" dirty="0">
              <a:ln>
                <a:noFill/>
              </a:ln>
              <a:solidFill>
                <a:schemeClr val="bg2">
                  <a:lumMod val="75000"/>
                </a:schemeClr>
              </a:solidFill>
              <a:effectLst/>
              <a:uFillTx/>
              <a:latin typeface="+mn-ea"/>
              <a:ea typeface="+mn-ea"/>
              <a:cs typeface="Lato Regular"/>
              <a:sym typeface="Lato Regular"/>
            </a:endParaRPr>
          </a:p>
        </p:txBody>
      </p:sp>
      <p:sp>
        <p:nvSpPr>
          <p:cNvPr id="19" name="楕円 18">
            <a:extLst>
              <a:ext uri="{FF2B5EF4-FFF2-40B4-BE49-F238E27FC236}">
                <a16:creationId xmlns:a16="http://schemas.microsoft.com/office/drawing/2014/main" id="{0C464438-EE62-6A6E-F5F6-F185B395AFD6}"/>
              </a:ext>
            </a:extLst>
          </p:cNvPr>
          <p:cNvSpPr/>
          <p:nvPr/>
        </p:nvSpPr>
        <p:spPr>
          <a:xfrm>
            <a:off x="608194" y="3316009"/>
            <a:ext cx="3083238" cy="1781641"/>
          </a:xfrm>
          <a:prstGeom prst="ellipse">
            <a:avLst/>
          </a:prstGeom>
          <a:solidFill>
            <a:srgbClr val="A2EFF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21" name="テキスト ボックス 20">
            <a:extLst>
              <a:ext uri="{FF2B5EF4-FFF2-40B4-BE49-F238E27FC236}">
                <a16:creationId xmlns:a16="http://schemas.microsoft.com/office/drawing/2014/main" id="{E23EE558-B520-8E4D-D0DA-130C70DFF1D9}"/>
              </a:ext>
            </a:extLst>
          </p:cNvPr>
          <p:cNvSpPr txBox="1"/>
          <p:nvPr/>
        </p:nvSpPr>
        <p:spPr>
          <a:xfrm>
            <a:off x="519213" y="3503777"/>
            <a:ext cx="3345146" cy="17816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1900" b="1" i="1" u="sng" spc="20" dirty="0">
                <a:solidFill>
                  <a:srgbClr val="FF0000"/>
                </a:solidFill>
                <a:latin typeface="+mn-ea"/>
                <a:ea typeface="+mn-ea"/>
              </a:rPr>
              <a:t>長引く円安、超低金利時代に</a:t>
            </a:r>
            <a:endParaRPr lang="en-US" altLang="ja-JP" sz="1900" b="1" i="1" u="sng" spc="20" dirty="0">
              <a:solidFill>
                <a:srgbClr val="FF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900" b="1" u="sng" spc="20" dirty="0">
                <a:solidFill>
                  <a:srgbClr val="FF0000"/>
                </a:solidFill>
                <a:latin typeface="+mn-ea"/>
                <a:ea typeface="+mn-ea"/>
              </a:rPr>
              <a:t>新</a:t>
            </a:r>
            <a:r>
              <a:rPr lang="en-US" altLang="ja-JP" sz="1900" b="1" u="sng" spc="20" dirty="0">
                <a:solidFill>
                  <a:srgbClr val="FF0000"/>
                </a:solidFill>
                <a:latin typeface="+mn-ea"/>
                <a:ea typeface="+mn-ea"/>
              </a:rPr>
              <a:t>NISA</a:t>
            </a:r>
            <a:r>
              <a:rPr lang="ja-JP" altLang="en-US" sz="1900" b="1" u="sng" spc="20" dirty="0">
                <a:solidFill>
                  <a:srgbClr val="FF0000"/>
                </a:solidFill>
                <a:latin typeface="+mn-ea"/>
                <a:ea typeface="+mn-ea"/>
              </a:rPr>
              <a:t>等の金融商品に</a:t>
            </a:r>
            <a:endParaRPr lang="en-US" altLang="ja-JP" sz="1900" b="1" u="sng" spc="20" dirty="0">
              <a:solidFill>
                <a:srgbClr val="FF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900" b="1" u="sng" spc="20" dirty="0">
                <a:solidFill>
                  <a:srgbClr val="FF0000"/>
                </a:solidFill>
                <a:latin typeface="+mn-ea"/>
                <a:ea typeface="+mn-ea"/>
              </a:rPr>
              <a:t>注目が集まています。</a:t>
            </a:r>
            <a:endParaRPr lang="en-US" altLang="ja-JP" sz="1900" b="1" u="sng" spc="20" dirty="0">
              <a:solidFill>
                <a:srgbClr val="FF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endParaRPr kumimoji="0" lang="en-US" altLang="ja-JP" sz="1900" b="0" i="1" u="none" strike="noStrike" cap="none" spc="20" normalizeH="0" baseline="0" dirty="0">
              <a:ln>
                <a:noFill/>
              </a:ln>
              <a:solidFill>
                <a:schemeClr val="tx2">
                  <a:lumMod val="25000"/>
                </a:schemeClr>
              </a:solidFill>
              <a:effectLst/>
              <a:uFillTx/>
              <a:latin typeface="+mn-ea"/>
              <a:ea typeface="+mn-ea"/>
              <a:cs typeface="Lato Regular"/>
              <a:sym typeface="Lato Regular"/>
            </a:endParaRPr>
          </a:p>
        </p:txBody>
      </p:sp>
      <p:sp>
        <p:nvSpPr>
          <p:cNvPr id="23" name="テキスト ボックス 22">
            <a:extLst>
              <a:ext uri="{FF2B5EF4-FFF2-40B4-BE49-F238E27FC236}">
                <a16:creationId xmlns:a16="http://schemas.microsoft.com/office/drawing/2014/main" id="{A6734F5B-2E39-CB9D-83C3-709A57406126}"/>
              </a:ext>
            </a:extLst>
          </p:cNvPr>
          <p:cNvSpPr txBox="1"/>
          <p:nvPr/>
        </p:nvSpPr>
        <p:spPr>
          <a:xfrm>
            <a:off x="6841918" y="757512"/>
            <a:ext cx="2594975"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en-US" altLang="ja-JP" sz="1200" b="0" i="0" u="none" strike="noStrike" cap="none" spc="20" normalizeH="0" baseline="0" dirty="0">
                <a:ln>
                  <a:noFill/>
                </a:ln>
                <a:solidFill>
                  <a:srgbClr val="C00000"/>
                </a:solidFill>
                <a:effectLst/>
                <a:uFillTx/>
                <a:latin typeface="+mn-ea"/>
                <a:ea typeface="+mn-ea"/>
                <a:cs typeface="Lato Regular"/>
                <a:sym typeface="Lato Regular"/>
              </a:rPr>
              <a:t>2024</a:t>
            </a:r>
            <a:r>
              <a:rPr kumimoji="0" lang="ja-JP" altLang="en-US" sz="1200" b="0" i="0" u="none" strike="noStrike" cap="none" spc="20" normalizeH="0" baseline="0" dirty="0">
                <a:ln>
                  <a:noFill/>
                </a:ln>
                <a:solidFill>
                  <a:srgbClr val="C00000"/>
                </a:solidFill>
                <a:effectLst/>
                <a:uFillTx/>
                <a:latin typeface="+mn-ea"/>
                <a:ea typeface="+mn-ea"/>
                <a:cs typeface="Lato Regular"/>
                <a:sym typeface="Lato Regular"/>
              </a:rPr>
              <a:t>年１月号ゆうゆうお金白書は人気企画でした。</a:t>
            </a:r>
            <a:endParaRPr kumimoji="0" lang="en-US" altLang="ja-JP" sz="1200" b="0" i="0" u="none" strike="noStrike" cap="none" spc="20" normalizeH="0" baseline="0" dirty="0">
              <a:ln>
                <a:noFill/>
              </a:ln>
              <a:solidFill>
                <a:srgbClr val="C00000"/>
              </a:solidFill>
              <a:effectLst/>
              <a:uFillTx/>
              <a:latin typeface="+mn-ea"/>
              <a:ea typeface="+mn-ea"/>
              <a:cs typeface="Lato Regular"/>
              <a:sym typeface="Lato Regular"/>
            </a:endParaRPr>
          </a:p>
        </p:txBody>
      </p:sp>
      <p:sp>
        <p:nvSpPr>
          <p:cNvPr id="24" name="四角形: 角を丸くする 23">
            <a:extLst>
              <a:ext uri="{FF2B5EF4-FFF2-40B4-BE49-F238E27FC236}">
                <a16:creationId xmlns:a16="http://schemas.microsoft.com/office/drawing/2014/main" id="{BAADA786-AC2E-9461-A584-B957611D3027}"/>
              </a:ext>
            </a:extLst>
          </p:cNvPr>
          <p:cNvSpPr/>
          <p:nvPr/>
        </p:nvSpPr>
        <p:spPr>
          <a:xfrm>
            <a:off x="3931616" y="3672267"/>
            <a:ext cx="5734200" cy="2460402"/>
          </a:xfrm>
          <a:prstGeom prst="roundRect">
            <a:avLst/>
          </a:prstGeom>
          <a:solidFill>
            <a:srgbClr val="66FF99"/>
          </a:solidFill>
          <a:ln w="38100" cap="flat">
            <a:solidFill>
              <a:schemeClr val="accent1">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33" name="テキスト ボックス 32">
            <a:extLst>
              <a:ext uri="{FF2B5EF4-FFF2-40B4-BE49-F238E27FC236}">
                <a16:creationId xmlns:a16="http://schemas.microsoft.com/office/drawing/2014/main" id="{74E0F6F5-1FC7-1812-3F68-9E3E64D6BF89}"/>
              </a:ext>
            </a:extLst>
          </p:cNvPr>
          <p:cNvSpPr txBox="1"/>
          <p:nvPr/>
        </p:nvSpPr>
        <p:spPr>
          <a:xfrm>
            <a:off x="4066130" y="3701991"/>
            <a:ext cx="5599686" cy="2815770"/>
          </a:xfrm>
          <a:prstGeom prst="rect">
            <a:avLst/>
          </a:prstGeom>
          <a:solidFill>
            <a:schemeClr val="bg1">
              <a:alpha val="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ja-JP" altLang="en-US" sz="1600" b="0" i="0" u="none" strike="noStrike" cap="none" spc="20" normalizeH="0" baseline="0" dirty="0">
                <a:ln>
                  <a:noFill/>
                </a:ln>
                <a:solidFill>
                  <a:srgbClr val="C00000"/>
                </a:solidFill>
                <a:effectLst/>
                <a:uFillTx/>
                <a:latin typeface="+mn-ea"/>
                <a:ea typeface="+mn-ea"/>
                <a:cs typeface="Lato Regular"/>
                <a:sym typeface="Lato Regular"/>
              </a:rPr>
              <a:t>　　　</a:t>
            </a:r>
            <a:r>
              <a:rPr kumimoji="0" lang="en-US" altLang="ja-JP" sz="1600" b="0" i="0" u="none" strike="noStrike" cap="none" spc="20" normalizeH="0" baseline="0" dirty="0">
                <a:ln>
                  <a:noFill/>
                </a:ln>
                <a:solidFill>
                  <a:srgbClr val="C00000"/>
                </a:solidFill>
                <a:effectLst/>
                <a:uFillTx/>
                <a:latin typeface="+mn-ea"/>
                <a:ea typeface="+mn-ea"/>
                <a:cs typeface="Lato Regular"/>
                <a:sym typeface="Lato Regular"/>
              </a:rPr>
              <a:t>【</a:t>
            </a:r>
            <a:r>
              <a:rPr kumimoji="0" lang="ja-JP" altLang="en-US" sz="1600" b="0" i="0" u="none" strike="noStrike" cap="none" spc="20" normalizeH="0" baseline="0" dirty="0">
                <a:ln>
                  <a:noFill/>
                </a:ln>
                <a:solidFill>
                  <a:srgbClr val="C00000"/>
                </a:solidFill>
                <a:effectLst/>
                <a:uFillTx/>
                <a:latin typeface="+mn-ea"/>
                <a:ea typeface="+mn-ea"/>
                <a:cs typeface="Lato Regular"/>
                <a:sym typeface="Lato Regular"/>
              </a:rPr>
              <a:t>アンケートで寄せられた読者の反響</a:t>
            </a:r>
            <a:r>
              <a:rPr kumimoji="0" lang="en-US" altLang="ja-JP" sz="1600" b="0" i="0" u="none" strike="noStrike" cap="none" spc="20" normalizeH="0" baseline="0" dirty="0">
                <a:ln>
                  <a:noFill/>
                </a:ln>
                <a:solidFill>
                  <a:srgbClr val="C00000"/>
                </a:solidFill>
                <a:effectLst/>
                <a:uFillTx/>
                <a:latin typeface="+mn-ea"/>
                <a:ea typeface="+mn-ea"/>
                <a:cs typeface="Lato Regular"/>
                <a:sym typeface="Lato Regular"/>
              </a:rPr>
              <a:t>】</a:t>
            </a:r>
          </a:p>
          <a:p>
            <a:pPr marL="0" marR="0" indent="0" algn="l" defTabSz="1806391" rtl="0" fontAlgn="auto" latinLnBrk="0" hangingPunct="0">
              <a:lnSpc>
                <a:spcPct val="140000"/>
              </a:lnSpc>
              <a:spcBef>
                <a:spcPts val="0"/>
              </a:spcBef>
              <a:spcAft>
                <a:spcPts val="0"/>
              </a:spcAft>
              <a:buClrTx/>
              <a:buSzTx/>
              <a:buFontTx/>
              <a:buNone/>
              <a:tabLst/>
            </a:pPr>
            <a:r>
              <a:rPr lang="ja-JP" altLang="en-US" sz="1400" b="1" spc="20" dirty="0">
                <a:solidFill>
                  <a:srgbClr val="C00000"/>
                </a:solidFill>
                <a:latin typeface="+mn-ea"/>
                <a:ea typeface="+mn-ea"/>
              </a:rPr>
              <a:t>・お金の使い方には、参考になることが多きあった。（６</a:t>
            </a:r>
            <a:r>
              <a:rPr lang="en-US" altLang="ja-JP" sz="1400" b="1" spc="20" dirty="0">
                <a:solidFill>
                  <a:srgbClr val="C00000"/>
                </a:solidFill>
                <a:latin typeface="+mn-ea"/>
                <a:ea typeface="+mn-ea"/>
              </a:rPr>
              <a:t>2</a:t>
            </a:r>
            <a:r>
              <a:rPr lang="ja-JP" altLang="en-US" sz="1400" b="1" spc="20" dirty="0">
                <a:solidFill>
                  <a:srgbClr val="C00000"/>
                </a:solidFill>
                <a:latin typeface="+mn-ea"/>
                <a:ea typeface="+mn-ea"/>
              </a:rPr>
              <a:t>歳）・いろいろ考えさせられて、勉強になった。</a:t>
            </a:r>
            <a:r>
              <a:rPr kumimoji="0" lang="ja-JP" altLang="en-US" sz="1400" b="1" i="0" u="none" strike="noStrike" cap="none" spc="20" normalizeH="0" baseline="0" dirty="0">
                <a:ln>
                  <a:noFill/>
                </a:ln>
                <a:solidFill>
                  <a:srgbClr val="C00000"/>
                </a:solidFill>
                <a:effectLst/>
                <a:uFillTx/>
                <a:latin typeface="+mn-ea"/>
                <a:ea typeface="+mn-ea"/>
                <a:cs typeface="Lato Regular"/>
                <a:sym typeface="Lato Regular"/>
              </a:rPr>
              <a:t>（</a:t>
            </a:r>
            <a:r>
              <a:rPr lang="en-US" altLang="ja-JP" sz="1400" b="1" spc="20" dirty="0">
                <a:solidFill>
                  <a:srgbClr val="C00000"/>
                </a:solidFill>
                <a:latin typeface="+mn-ea"/>
                <a:ea typeface="+mn-ea"/>
              </a:rPr>
              <a:t>57</a:t>
            </a:r>
            <a:r>
              <a:rPr kumimoji="0" lang="ja-JP" altLang="en-US" sz="1400" b="1" i="0" u="none" strike="noStrike" cap="none" spc="20" normalizeH="0" baseline="0" dirty="0">
                <a:ln>
                  <a:noFill/>
                </a:ln>
                <a:solidFill>
                  <a:srgbClr val="C00000"/>
                </a:solidFill>
                <a:effectLst/>
                <a:uFillTx/>
                <a:latin typeface="+mn-ea"/>
                <a:ea typeface="+mn-ea"/>
                <a:cs typeface="Lato Regular"/>
                <a:sym typeface="Lato Regular"/>
              </a:rPr>
              <a:t>歳）</a:t>
            </a:r>
            <a:r>
              <a:rPr lang="ja-JP" altLang="en-US" sz="1400" b="1" spc="20" dirty="0">
                <a:solidFill>
                  <a:srgbClr val="C00000"/>
                </a:solidFill>
                <a:latin typeface="+mn-ea"/>
                <a:ea typeface="+mn-ea"/>
              </a:rPr>
              <a:t>・年金収入のみになり、お金に関して神経使って生活しているところです。（</a:t>
            </a:r>
            <a:r>
              <a:rPr lang="en-US" altLang="ja-JP" sz="1400" b="1" spc="20" dirty="0">
                <a:solidFill>
                  <a:srgbClr val="C00000"/>
                </a:solidFill>
                <a:latin typeface="+mn-ea"/>
                <a:ea typeface="+mn-ea"/>
              </a:rPr>
              <a:t>65</a:t>
            </a:r>
            <a:r>
              <a:rPr lang="ja-JP" altLang="en-US" sz="1400" b="1" spc="20" dirty="0">
                <a:solidFill>
                  <a:srgbClr val="C00000"/>
                </a:solidFill>
                <a:latin typeface="+mn-ea"/>
                <a:ea typeface="+mn-ea"/>
              </a:rPr>
              <a:t>歳）・６０代になって、生活に不安があるので、参考にしたい。（</a:t>
            </a:r>
            <a:r>
              <a:rPr lang="en-US" altLang="ja-JP" sz="1400" b="1" spc="20" dirty="0">
                <a:solidFill>
                  <a:srgbClr val="C00000"/>
                </a:solidFill>
                <a:latin typeface="+mn-ea"/>
                <a:ea typeface="+mn-ea"/>
              </a:rPr>
              <a:t>61</a:t>
            </a:r>
            <a:r>
              <a:rPr lang="ja-JP" altLang="en-US" sz="1400" b="1" spc="20" dirty="0">
                <a:solidFill>
                  <a:srgbClr val="C00000"/>
                </a:solidFill>
                <a:latin typeface="+mn-ea"/>
                <a:ea typeface="+mn-ea"/>
              </a:rPr>
              <a:t>歳）・お金のやりくりが下手なので、役立ちます。（</a:t>
            </a:r>
            <a:r>
              <a:rPr lang="en-US" altLang="ja-JP" sz="1400" b="1" spc="20" dirty="0">
                <a:solidFill>
                  <a:srgbClr val="C00000"/>
                </a:solidFill>
                <a:latin typeface="+mn-ea"/>
                <a:ea typeface="+mn-ea"/>
              </a:rPr>
              <a:t>72</a:t>
            </a:r>
            <a:r>
              <a:rPr lang="ja-JP" altLang="en-US" sz="1400" b="1" spc="20" dirty="0">
                <a:solidFill>
                  <a:srgbClr val="C00000"/>
                </a:solidFill>
                <a:latin typeface="+mn-ea"/>
                <a:ea typeface="+mn-ea"/>
              </a:rPr>
              <a:t>歳）</a:t>
            </a:r>
            <a:endParaRPr lang="en-US" altLang="ja-JP" sz="1400" b="1"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endParaRPr kumimoji="0" lang="en-US" altLang="ja-JP" sz="1200" b="1" i="0" u="none" strike="noStrike" cap="none" spc="20" normalizeH="0" baseline="0" dirty="0">
              <a:ln>
                <a:noFill/>
              </a:ln>
              <a:solidFill>
                <a:srgbClr val="C00000"/>
              </a:solidFill>
              <a:effectLst/>
              <a:uFillTx/>
              <a:latin typeface="+mn-ea"/>
              <a:ea typeface="+mn-ea"/>
              <a:cs typeface="Lato Regular"/>
              <a:sym typeface="Lato Regular"/>
            </a:endParaRPr>
          </a:p>
          <a:p>
            <a:pPr marL="0" marR="0" indent="0" algn="l" defTabSz="1806391" rtl="0" fontAlgn="auto" latinLnBrk="0" hangingPunct="0">
              <a:lnSpc>
                <a:spcPct val="140000"/>
              </a:lnSpc>
              <a:spcBef>
                <a:spcPts val="0"/>
              </a:spcBef>
              <a:spcAft>
                <a:spcPts val="0"/>
              </a:spcAft>
              <a:buClrTx/>
              <a:buSzTx/>
              <a:buFontTx/>
              <a:buNone/>
              <a:tabLst/>
            </a:pPr>
            <a:endParaRPr kumimoji="0" lang="ja-JP" altLang="en-US" sz="1200" b="0" i="0" u="none" strike="noStrike" cap="none" spc="20" normalizeH="0" baseline="0" dirty="0">
              <a:ln>
                <a:noFill/>
              </a:ln>
              <a:solidFill>
                <a:srgbClr val="C00000"/>
              </a:solidFill>
              <a:effectLst/>
              <a:uFillTx/>
              <a:latin typeface="+mn-ea"/>
              <a:ea typeface="+mn-ea"/>
              <a:cs typeface="Lato Regular"/>
              <a:sym typeface="Lato Regular"/>
            </a:endParaRPr>
          </a:p>
        </p:txBody>
      </p:sp>
      <p:graphicFrame>
        <p:nvGraphicFramePr>
          <p:cNvPr id="8" name="オブジェクト 7">
            <a:extLst>
              <a:ext uri="{FF2B5EF4-FFF2-40B4-BE49-F238E27FC236}">
                <a16:creationId xmlns:a16="http://schemas.microsoft.com/office/drawing/2014/main" id="{ABBC0ACC-F2A4-E10A-EDBC-E5C1F2009448}"/>
              </a:ext>
            </a:extLst>
          </p:cNvPr>
          <p:cNvGraphicFramePr>
            <a:graphicFrameLocks noChangeAspect="1"/>
          </p:cNvGraphicFramePr>
          <p:nvPr>
            <p:extLst>
              <p:ext uri="{D42A27DB-BD31-4B8C-83A1-F6EECF244321}">
                <p14:modId xmlns:p14="http://schemas.microsoft.com/office/powerpoint/2010/main" val="551348786"/>
              </p:ext>
            </p:extLst>
          </p:nvPr>
        </p:nvGraphicFramePr>
        <p:xfrm>
          <a:off x="8610391" y="2337844"/>
          <a:ext cx="852965" cy="1145411"/>
        </p:xfrm>
        <a:graphic>
          <a:graphicData uri="http://schemas.openxmlformats.org/presentationml/2006/ole">
            <mc:AlternateContent xmlns:mc="http://schemas.openxmlformats.org/markup-compatibility/2006">
              <mc:Choice xmlns:v="urn:schemas-microsoft-com:vml" Requires="v">
                <p:oleObj name="Acrobat Document" r:id="rId4" imgW="3778241" imgH="5073293" progId="AcroExch.Document.DC">
                  <p:embed/>
                </p:oleObj>
              </mc:Choice>
              <mc:Fallback>
                <p:oleObj name="Acrobat Document" r:id="rId4" imgW="3778241" imgH="5073293" progId="AcroExch.Document.DC">
                  <p:embed/>
                  <p:pic>
                    <p:nvPicPr>
                      <p:cNvPr id="0" name=""/>
                      <p:cNvPicPr/>
                      <p:nvPr/>
                    </p:nvPicPr>
                    <p:blipFill>
                      <a:blip r:embed="rId5"/>
                      <a:stretch>
                        <a:fillRect/>
                      </a:stretch>
                    </p:blipFill>
                    <p:spPr>
                      <a:xfrm>
                        <a:off x="8610391" y="2337844"/>
                        <a:ext cx="852965" cy="1145411"/>
                      </a:xfrm>
                      <a:prstGeom prst="rect">
                        <a:avLst/>
                      </a:prstGeom>
                    </p:spPr>
                  </p:pic>
                </p:oleObj>
              </mc:Fallback>
            </mc:AlternateContent>
          </a:graphicData>
        </a:graphic>
      </p:graphicFrame>
      <p:graphicFrame>
        <p:nvGraphicFramePr>
          <p:cNvPr id="9" name="オブジェクト 8">
            <a:extLst>
              <a:ext uri="{FF2B5EF4-FFF2-40B4-BE49-F238E27FC236}">
                <a16:creationId xmlns:a16="http://schemas.microsoft.com/office/drawing/2014/main" id="{AD297F55-444A-F677-DBFE-5A8B23A7D6EF}"/>
              </a:ext>
            </a:extLst>
          </p:cNvPr>
          <p:cNvGraphicFramePr>
            <a:graphicFrameLocks noChangeAspect="1"/>
          </p:cNvGraphicFramePr>
          <p:nvPr>
            <p:extLst>
              <p:ext uri="{D42A27DB-BD31-4B8C-83A1-F6EECF244321}">
                <p14:modId xmlns:p14="http://schemas.microsoft.com/office/powerpoint/2010/main" val="2103599862"/>
              </p:ext>
            </p:extLst>
          </p:nvPr>
        </p:nvGraphicFramePr>
        <p:xfrm>
          <a:off x="6841918" y="2366935"/>
          <a:ext cx="846585" cy="1136842"/>
        </p:xfrm>
        <a:graphic>
          <a:graphicData uri="http://schemas.openxmlformats.org/presentationml/2006/ole">
            <mc:AlternateContent xmlns:mc="http://schemas.openxmlformats.org/markup-compatibility/2006">
              <mc:Choice xmlns:v="urn:schemas-microsoft-com:vml" Requires="v">
                <p:oleObj name="Acrobat Document" r:id="rId6" imgW="3778241" imgH="5073293" progId="AcroExch.Document.DC">
                  <p:embed/>
                </p:oleObj>
              </mc:Choice>
              <mc:Fallback>
                <p:oleObj name="Acrobat Document" r:id="rId6" imgW="3778241" imgH="5073293" progId="AcroExch.Document.DC">
                  <p:embed/>
                  <p:pic>
                    <p:nvPicPr>
                      <p:cNvPr id="0" name=""/>
                      <p:cNvPicPr/>
                      <p:nvPr/>
                    </p:nvPicPr>
                    <p:blipFill>
                      <a:blip r:embed="rId7"/>
                      <a:stretch>
                        <a:fillRect/>
                      </a:stretch>
                    </p:blipFill>
                    <p:spPr>
                      <a:xfrm>
                        <a:off x="6841918" y="2366935"/>
                        <a:ext cx="846585" cy="1136842"/>
                      </a:xfrm>
                      <a:prstGeom prst="rect">
                        <a:avLst/>
                      </a:prstGeom>
                    </p:spPr>
                  </p:pic>
                </p:oleObj>
              </mc:Fallback>
            </mc:AlternateContent>
          </a:graphicData>
        </a:graphic>
      </p:graphicFrame>
      <p:graphicFrame>
        <p:nvGraphicFramePr>
          <p:cNvPr id="13" name="オブジェクト 12">
            <a:extLst>
              <a:ext uri="{FF2B5EF4-FFF2-40B4-BE49-F238E27FC236}">
                <a16:creationId xmlns:a16="http://schemas.microsoft.com/office/drawing/2014/main" id="{9A750921-AFB8-94C9-4488-FF8ADB5F7E5C}"/>
              </a:ext>
            </a:extLst>
          </p:cNvPr>
          <p:cNvGraphicFramePr>
            <a:graphicFrameLocks noChangeAspect="1"/>
          </p:cNvGraphicFramePr>
          <p:nvPr>
            <p:extLst>
              <p:ext uri="{D42A27DB-BD31-4B8C-83A1-F6EECF244321}">
                <p14:modId xmlns:p14="http://schemas.microsoft.com/office/powerpoint/2010/main" val="129433266"/>
              </p:ext>
            </p:extLst>
          </p:nvPr>
        </p:nvGraphicFramePr>
        <p:xfrm>
          <a:off x="7688503" y="2366935"/>
          <a:ext cx="832743" cy="1118255"/>
        </p:xfrm>
        <a:graphic>
          <a:graphicData uri="http://schemas.openxmlformats.org/presentationml/2006/ole">
            <mc:AlternateContent xmlns:mc="http://schemas.openxmlformats.org/markup-compatibility/2006">
              <mc:Choice xmlns:v="urn:schemas-microsoft-com:vml" Requires="v">
                <p:oleObj name="Acrobat Document" r:id="rId8" imgW="3778241" imgH="5073293" progId="AcroExch.Document.DC">
                  <p:embed/>
                </p:oleObj>
              </mc:Choice>
              <mc:Fallback>
                <p:oleObj name="Acrobat Document" r:id="rId8" imgW="3778241" imgH="5073293" progId="AcroExch.Document.DC">
                  <p:embed/>
                  <p:pic>
                    <p:nvPicPr>
                      <p:cNvPr id="0" name=""/>
                      <p:cNvPicPr/>
                      <p:nvPr/>
                    </p:nvPicPr>
                    <p:blipFill>
                      <a:blip r:embed="rId9"/>
                      <a:stretch>
                        <a:fillRect/>
                      </a:stretch>
                    </p:blipFill>
                    <p:spPr>
                      <a:xfrm>
                        <a:off x="7688503" y="2366935"/>
                        <a:ext cx="832743" cy="1118255"/>
                      </a:xfrm>
                      <a:prstGeom prst="rect">
                        <a:avLst/>
                      </a:prstGeom>
                    </p:spPr>
                  </p:pic>
                </p:oleObj>
              </mc:Fallback>
            </mc:AlternateContent>
          </a:graphicData>
        </a:graphic>
      </p:graphicFrame>
      <p:pic>
        <p:nvPicPr>
          <p:cNvPr id="25" name="図 24" descr="カレンダー&#10;&#10;低い精度で自動的に生成された説明">
            <a:extLst>
              <a:ext uri="{FF2B5EF4-FFF2-40B4-BE49-F238E27FC236}">
                <a16:creationId xmlns:a16="http://schemas.microsoft.com/office/drawing/2014/main" id="{A4670FF2-3837-9F03-74AE-6FD3409EBA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7099" y="884823"/>
            <a:ext cx="1127771" cy="1515702"/>
          </a:xfrm>
          <a:prstGeom prst="rect">
            <a:avLst/>
          </a:prstGeom>
          <a:ln>
            <a:noFill/>
          </a:ln>
          <a:effectLst>
            <a:outerShdw blurRad="190500" algn="tl" rotWithShape="0">
              <a:srgbClr val="000000">
                <a:alpha val="70000"/>
              </a:srgbClr>
            </a:outerShdw>
          </a:effectLst>
        </p:spPr>
      </p:pic>
      <p:pic>
        <p:nvPicPr>
          <p:cNvPr id="29" name="図 28" descr="カレンダー が含まれている画像&#10;&#10;自動的に生成された説明">
            <a:extLst>
              <a:ext uri="{FF2B5EF4-FFF2-40B4-BE49-F238E27FC236}">
                <a16:creationId xmlns:a16="http://schemas.microsoft.com/office/drawing/2014/main" id="{0B9FBD74-D55B-A6EC-62D2-A9A87BE232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5340" y="866698"/>
            <a:ext cx="1143547" cy="1533827"/>
          </a:xfrm>
          <a:prstGeom prst="rect">
            <a:avLst/>
          </a:prstGeom>
          <a:ln>
            <a:noFill/>
          </a:ln>
          <a:effectLst>
            <a:outerShdw blurRad="190500" algn="tl" rotWithShape="0">
              <a:srgbClr val="000000">
                <a:alpha val="70000"/>
              </a:srgbClr>
            </a:outerShdw>
          </a:effectLst>
        </p:spPr>
      </p:pic>
      <p:sp>
        <p:nvSpPr>
          <p:cNvPr id="30" name="テキスト ボックス 29">
            <a:extLst>
              <a:ext uri="{FF2B5EF4-FFF2-40B4-BE49-F238E27FC236}">
                <a16:creationId xmlns:a16="http://schemas.microsoft.com/office/drawing/2014/main" id="{03590340-649D-D85F-95D7-491B8BD93851}"/>
              </a:ext>
            </a:extLst>
          </p:cNvPr>
          <p:cNvSpPr txBox="1"/>
          <p:nvPr/>
        </p:nvSpPr>
        <p:spPr>
          <a:xfrm>
            <a:off x="7661874" y="1672752"/>
            <a:ext cx="2450257" cy="6613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en-US" altLang="ja-JP" sz="1200" b="0" i="0" u="none" strike="noStrike" cap="none" spc="20" normalizeH="0" baseline="0" dirty="0">
                <a:ln>
                  <a:noFill/>
                </a:ln>
                <a:solidFill>
                  <a:srgbClr val="C00000"/>
                </a:solidFill>
                <a:effectLst/>
                <a:uFillTx/>
                <a:latin typeface="+mn-ea"/>
                <a:ea typeface="+mn-ea"/>
                <a:cs typeface="Lato Regular"/>
                <a:sym typeface="Lato Regular"/>
              </a:rPr>
              <a:t>202</a:t>
            </a:r>
            <a:r>
              <a:rPr lang="en-US" altLang="ja-JP" sz="1200" spc="20" dirty="0">
                <a:solidFill>
                  <a:srgbClr val="C00000"/>
                </a:solidFill>
                <a:latin typeface="+mn-ea"/>
                <a:ea typeface="+mn-ea"/>
              </a:rPr>
              <a:t>3</a:t>
            </a:r>
            <a:r>
              <a:rPr kumimoji="0" lang="ja-JP" altLang="en-US" sz="1200" b="0" i="0" u="none" strike="noStrike" cap="none" spc="20" normalizeH="0" baseline="0" dirty="0">
                <a:ln>
                  <a:noFill/>
                </a:ln>
                <a:solidFill>
                  <a:srgbClr val="C00000"/>
                </a:solidFill>
                <a:effectLst/>
                <a:uFillTx/>
                <a:latin typeface="+mn-ea"/>
                <a:ea typeface="+mn-ea"/>
                <a:cs typeface="Lato Regular"/>
                <a:sym typeface="Lato Regular"/>
              </a:rPr>
              <a:t>年１</a:t>
            </a:r>
            <a:r>
              <a:rPr kumimoji="0" lang="en-US" altLang="ja-JP" sz="1200" b="0" i="0" u="none" strike="noStrike" cap="none" spc="20" normalizeH="0" baseline="0" dirty="0">
                <a:ln>
                  <a:noFill/>
                </a:ln>
                <a:solidFill>
                  <a:srgbClr val="C00000"/>
                </a:solidFill>
                <a:effectLst/>
                <a:uFillTx/>
                <a:latin typeface="+mn-ea"/>
                <a:ea typeface="+mn-ea"/>
                <a:cs typeface="Lato Regular"/>
                <a:sym typeface="Lato Regular"/>
              </a:rPr>
              <a:t>0</a:t>
            </a:r>
            <a:r>
              <a:rPr kumimoji="0" lang="ja-JP" altLang="en-US" sz="1200" b="0" i="0" u="none" strike="noStrike" cap="none" spc="20" normalizeH="0" baseline="0" dirty="0">
                <a:ln>
                  <a:noFill/>
                </a:ln>
                <a:solidFill>
                  <a:srgbClr val="C00000"/>
                </a:solidFill>
                <a:effectLst/>
                <a:uFillTx/>
                <a:latin typeface="+mn-ea"/>
                <a:ea typeface="+mn-ea"/>
                <a:cs typeface="Lato Regular"/>
                <a:sym typeface="Lato Regular"/>
              </a:rPr>
              <a:t>月号ゆうゆう</a:t>
            </a:r>
            <a:endParaRPr kumimoji="0" lang="en-US" altLang="ja-JP" sz="1200" b="0" i="0" u="none" strike="noStrike" cap="none" spc="20" normalizeH="0" baseline="0" dirty="0">
              <a:ln>
                <a:noFill/>
              </a:ln>
              <a:solidFill>
                <a:srgbClr val="C00000"/>
              </a:solidFill>
              <a:effectLst/>
              <a:uFillTx/>
              <a:latin typeface="+mn-ea"/>
              <a:ea typeface="+mn-ea"/>
              <a:cs typeface="Lato Regular"/>
              <a:sym typeface="Lato Regular"/>
            </a:endParaRPr>
          </a:p>
          <a:p>
            <a:pPr marL="0" marR="0" indent="0" algn="l" defTabSz="1806391" rtl="0" fontAlgn="auto" latinLnBrk="0" hangingPunct="0">
              <a:lnSpc>
                <a:spcPct val="140000"/>
              </a:lnSpc>
              <a:spcBef>
                <a:spcPts val="0"/>
              </a:spcBef>
              <a:spcAft>
                <a:spcPts val="0"/>
              </a:spcAft>
              <a:buClrTx/>
              <a:buSzTx/>
              <a:buFontTx/>
              <a:buNone/>
              <a:tabLst/>
            </a:pPr>
            <a:r>
              <a:rPr lang="en-US" altLang="ja-JP" sz="1200" spc="20" dirty="0">
                <a:solidFill>
                  <a:srgbClr val="C00000"/>
                </a:solidFill>
                <a:latin typeface="+mn-ea"/>
                <a:ea typeface="+mn-ea"/>
              </a:rPr>
              <a:t>60</a:t>
            </a:r>
            <a:r>
              <a:rPr lang="ja-JP" altLang="en-US" sz="1200" spc="20" dirty="0">
                <a:solidFill>
                  <a:srgbClr val="C00000"/>
                </a:solidFill>
                <a:latin typeface="+mn-ea"/>
                <a:ea typeface="+mn-ea"/>
              </a:rPr>
              <a:t>代からのリアル家計簿</a:t>
            </a:r>
            <a:endParaRPr kumimoji="0" lang="en-US" altLang="ja-JP" sz="1200" b="0" i="0" u="none" strike="noStrike" cap="none" spc="20" normalizeH="0" baseline="0" dirty="0">
              <a:ln>
                <a:noFill/>
              </a:ln>
              <a:solidFill>
                <a:srgbClr val="C00000"/>
              </a:solidFill>
              <a:effectLst/>
              <a:uFillTx/>
              <a:latin typeface="+mn-ea"/>
              <a:ea typeface="+mn-ea"/>
              <a:cs typeface="Lato Regular"/>
              <a:sym typeface="Lato Regular"/>
            </a:endParaRPr>
          </a:p>
        </p:txBody>
      </p:sp>
    </p:spTree>
    <p:extLst>
      <p:ext uri="{BB962C8B-B14F-4D97-AF65-F5344CB8AC3E}">
        <p14:creationId xmlns:p14="http://schemas.microsoft.com/office/powerpoint/2010/main" val="8650548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F4213B2D-3E11-EBA0-DC82-7E0511F8C4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705" y="993486"/>
            <a:ext cx="1248226" cy="444951"/>
          </a:xfrm>
          <a:prstGeom prst="rect">
            <a:avLst/>
          </a:prstGeom>
        </p:spPr>
      </p:pic>
      <p:sp>
        <p:nvSpPr>
          <p:cNvPr id="4" name="正方形/長方形 3">
            <a:extLst>
              <a:ext uri="{FF2B5EF4-FFF2-40B4-BE49-F238E27FC236}">
                <a16:creationId xmlns:a16="http://schemas.microsoft.com/office/drawing/2014/main" id="{C654C885-C8AF-7986-1659-B901448F544A}"/>
              </a:ext>
            </a:extLst>
          </p:cNvPr>
          <p:cNvSpPr/>
          <p:nvPr/>
        </p:nvSpPr>
        <p:spPr>
          <a:xfrm>
            <a:off x="254009" y="433025"/>
            <a:ext cx="3376958" cy="256875"/>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5" name="Meet our awesome leader">
            <a:extLst>
              <a:ext uri="{FF2B5EF4-FFF2-40B4-BE49-F238E27FC236}">
                <a16:creationId xmlns:a16="http://schemas.microsoft.com/office/drawing/2014/main" id="{BAFE5488-BCEE-46B6-2DFC-2585DC995F61}"/>
              </a:ext>
            </a:extLst>
          </p:cNvPr>
          <p:cNvSpPr txBox="1"/>
          <p:nvPr/>
        </p:nvSpPr>
        <p:spPr>
          <a:xfrm>
            <a:off x="254009" y="40949"/>
            <a:ext cx="9309090" cy="920272"/>
          </a:xfrm>
          <a:prstGeom prst="rect">
            <a:avLst/>
          </a:prstGeom>
          <a:ln w="12700">
            <a:miter lim="400000"/>
          </a:ln>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800" b="1" dirty="0">
                <a:solidFill>
                  <a:srgbClr val="3F3F3F"/>
                </a:solidFill>
                <a:latin typeface="+mn-ea"/>
                <a:ea typeface="+mn-ea"/>
              </a:rPr>
              <a:t>今回の対象テーマ！</a:t>
            </a:r>
          </a:p>
        </p:txBody>
      </p:sp>
      <p:sp>
        <p:nvSpPr>
          <p:cNvPr id="8" name="Text Placeholder 3">
            <a:extLst>
              <a:ext uri="{FF2B5EF4-FFF2-40B4-BE49-F238E27FC236}">
                <a16:creationId xmlns:a16="http://schemas.microsoft.com/office/drawing/2014/main" id="{F6848CD0-01BA-7214-4CE1-1B2BB4BE6699}"/>
              </a:ext>
            </a:extLst>
          </p:cNvPr>
          <p:cNvSpPr txBox="1">
            <a:spLocks/>
          </p:cNvSpPr>
          <p:nvPr/>
        </p:nvSpPr>
        <p:spPr>
          <a:xfrm>
            <a:off x="4169264" y="239949"/>
            <a:ext cx="5266382" cy="418579"/>
          </a:xfrm>
          <a:prstGeom prst="rect">
            <a:avLst/>
          </a:prstGeom>
          <a:solidFill>
            <a:srgbClr val="531A0D"/>
          </a:solidFill>
          <a:ln w="12700">
            <a:miter lim="400000"/>
          </a:ln>
          <a:extLst>
            <a:ext uri="{C572A759-6A51-4108-AA02-DFA0A04FC94B}">
              <ma14:wrappingTextBoxFlag xmlns:ma14="http://schemas.microsoft.com/office/mac/drawingml/2011/main" xmlns=""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algn="ctr" hangingPunct="1">
              <a:lnSpc>
                <a:spcPct val="100000"/>
              </a:lnSpc>
            </a:pPr>
            <a:r>
              <a:rPr lang="ja-JP" altLang="en-US" sz="2000" b="1" dirty="0">
                <a:solidFill>
                  <a:schemeClr val="bg1"/>
                </a:solidFill>
                <a:effectLst>
                  <a:outerShdw blurRad="38100" dist="38100" dir="2700000" algn="tl">
                    <a:srgbClr val="000000">
                      <a:alpha val="43137"/>
                    </a:srgbClr>
                  </a:outerShdw>
                </a:effectLst>
              </a:rPr>
              <a:t>６０代からの賢いお金の使い方・節約術</a:t>
            </a:r>
            <a:endParaRPr lang="en-US" altLang="ja-JP" sz="2400" b="1" dirty="0">
              <a:solidFill>
                <a:schemeClr val="bg1"/>
              </a:solidFill>
              <a:effectLst>
                <a:outerShdw blurRad="38100" dist="38100" dir="2700000" algn="tl">
                  <a:srgbClr val="000000">
                    <a:alpha val="43137"/>
                  </a:srgbClr>
                </a:outerShdw>
              </a:effectLst>
            </a:endParaRPr>
          </a:p>
          <a:p>
            <a:pPr algn="ctr" hangingPunct="1">
              <a:lnSpc>
                <a:spcPct val="100000"/>
              </a:lnSpc>
            </a:pPr>
            <a:endParaRPr lang="en-US" altLang="ja-JP" sz="3600" dirty="0">
              <a:solidFill>
                <a:schemeClr val="bg1"/>
              </a:solidFill>
              <a:effectLst>
                <a:outerShdw blurRad="38100" dist="38100" dir="2700000" algn="tl">
                  <a:srgbClr val="000000">
                    <a:alpha val="43137"/>
                  </a:srgbClr>
                </a:outerShdw>
              </a:effectLst>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p:txBody>
      </p:sp>
      <p:sp>
        <p:nvSpPr>
          <p:cNvPr id="9" name="テキスト ボックス 8">
            <a:extLst>
              <a:ext uri="{FF2B5EF4-FFF2-40B4-BE49-F238E27FC236}">
                <a16:creationId xmlns:a16="http://schemas.microsoft.com/office/drawing/2014/main" id="{46CE89BE-8F83-1F9E-756D-85926B718ACD}"/>
              </a:ext>
            </a:extLst>
          </p:cNvPr>
          <p:cNvSpPr txBox="1"/>
          <p:nvPr/>
        </p:nvSpPr>
        <p:spPr>
          <a:xfrm flipH="1">
            <a:off x="3991007" y="704049"/>
            <a:ext cx="5521288" cy="17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値上げラッシュで家計が苦しい、老後資金は足りるのかしら……</a:t>
            </a: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年金で暮らしていけるのか不安</a:t>
            </a:r>
            <a:r>
              <a:rPr lang="ja-JP" altLang="en-US" sz="1200" kern="100" dirty="0">
                <a:solidFill>
                  <a:srgbClr val="0A0A0A"/>
                </a:solidFill>
                <a:latin typeface="游明朝" panose="02020400000000000000" pitchFamily="18" charset="-128"/>
                <a:ea typeface="游明朝" panose="02020400000000000000" pitchFamily="18" charset="-128"/>
                <a:cs typeface="Times New Roman" panose="02020603050405020304" pitchFamily="18" charset="0"/>
              </a:rPr>
              <a:t>、</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どうやって節約したらいいのか分からない</a:t>
            </a:r>
            <a:r>
              <a:rPr lang="ja-JP" altLang="en-US"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貯蓄が苦手</a:t>
            </a:r>
            <a:r>
              <a:rPr lang="ja-JP" altLang="en-US"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お金がたまらない、貯めたお金の増やし方が分からない</a:t>
            </a: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といった読者の「お金」に関する不安や疑問に応え、今こそ知っておきたいお金の運用や節約に関する情報をお届けします。</a:t>
            </a:r>
          </a:p>
          <a:p>
            <a:pPr algn="just"/>
            <a:endParaRPr lang="ja-JP" altLang="ja-JP" sz="1400" kern="100" dirty="0">
              <a:solidFill>
                <a:schemeClr val="accent1">
                  <a:lumMod val="10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41CAC419-BC17-58AE-1421-4D0D9CE9CBB4}"/>
              </a:ext>
            </a:extLst>
          </p:cNvPr>
          <p:cNvSpPr txBox="1"/>
          <p:nvPr/>
        </p:nvSpPr>
        <p:spPr>
          <a:xfrm>
            <a:off x="481298" y="3105435"/>
            <a:ext cx="3052758" cy="833689"/>
          </a:xfrm>
          <a:prstGeom prst="rect">
            <a:avLst/>
          </a:prstGeom>
          <a:solidFill>
            <a:srgbClr val="66FF99"/>
          </a:solidFill>
          <a:ln w="254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1600" b="1" spc="20" dirty="0">
                <a:solidFill>
                  <a:srgbClr val="C00000"/>
                </a:solidFill>
                <a:latin typeface="+mn-ea"/>
                <a:ea typeface="+mn-ea"/>
              </a:rPr>
              <a:t>「お金」は「健康」「孤独」に</a:t>
            </a:r>
            <a:endParaRPr lang="en-US" altLang="ja-JP" sz="1600" b="1"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kumimoji="0" lang="ja-JP" altLang="en-US" sz="1600" b="1" i="0" u="none" strike="noStrike" cap="none" spc="20" normalizeH="0" baseline="0" dirty="0">
                <a:ln>
                  <a:noFill/>
                </a:ln>
                <a:solidFill>
                  <a:srgbClr val="C00000"/>
                </a:solidFill>
                <a:effectLst/>
                <a:uFillTx/>
                <a:latin typeface="+mn-ea"/>
                <a:ea typeface="+mn-ea"/>
                <a:cs typeface="Lato Regular"/>
                <a:sym typeface="Lato Regular"/>
              </a:rPr>
              <a:t>並ぶ読者の３大関心事！！</a:t>
            </a:r>
          </a:p>
        </p:txBody>
      </p:sp>
      <p:sp>
        <p:nvSpPr>
          <p:cNvPr id="16" name="テキスト ボックス 15">
            <a:extLst>
              <a:ext uri="{FF2B5EF4-FFF2-40B4-BE49-F238E27FC236}">
                <a16:creationId xmlns:a16="http://schemas.microsoft.com/office/drawing/2014/main" id="{38C15E26-76FE-AFE8-AB27-B060C24195A4}"/>
              </a:ext>
            </a:extLst>
          </p:cNvPr>
          <p:cNvSpPr txBox="1"/>
          <p:nvPr/>
        </p:nvSpPr>
        <p:spPr>
          <a:xfrm>
            <a:off x="3965352" y="2257704"/>
            <a:ext cx="5273947" cy="1264576"/>
          </a:xfrm>
          <a:prstGeom prst="rect">
            <a:avLst/>
          </a:prstGeom>
          <a:noFill/>
          <a:ln w="25400" cap="flat">
            <a:solidFill>
              <a:srgbClr val="531A0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just"/>
            <a:r>
              <a:rPr lang="ja-JP" altLang="en-US" sz="1600" b="1" kern="100" dirty="0">
                <a:solidFill>
                  <a:srgbClr val="531A0D"/>
                </a:solidFill>
                <a:latin typeface="游明朝" panose="02020400000000000000" pitchFamily="18" charset="-128"/>
                <a:ea typeface="游明朝" panose="02020400000000000000" pitchFamily="18" charset="-128"/>
                <a:cs typeface="Times New Roman" panose="02020603050405020304" pitchFamily="18" charset="0"/>
              </a:rPr>
              <a:t>●ゆうゆう読者の家計事情</a:t>
            </a:r>
            <a:endParaRPr lang="en-US" altLang="ja-JP" sz="1600" b="1" kern="100" dirty="0">
              <a:solidFill>
                <a:srgbClr val="531A0D"/>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200" b="1" kern="100" dirty="0">
                <a:solidFill>
                  <a:srgbClr val="FF5050"/>
                </a:solidFill>
                <a:effectLst/>
                <a:latin typeface="游明朝" panose="02020400000000000000" pitchFamily="18" charset="-128"/>
                <a:ea typeface="游明朝" panose="02020400000000000000" pitchFamily="18" charset="-128"/>
                <a:cs typeface="Times New Roman" panose="02020603050405020304" pitchFamily="18" charset="0"/>
              </a:rPr>
              <a:t>・老後資金は５０００万円台あれば安心と思う</a:t>
            </a:r>
            <a:endParaRPr lang="en-US" altLang="ja-JP" sz="1200" b="1" kern="100" dirty="0">
              <a:solidFill>
                <a:srgbClr val="FF5050"/>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200" b="1" kern="100" dirty="0">
                <a:solidFill>
                  <a:srgbClr val="FF5050"/>
                </a:solidFill>
                <a:latin typeface="游明朝" panose="02020400000000000000" pitchFamily="18" charset="-128"/>
                <a:ea typeface="游明朝" panose="02020400000000000000" pitchFamily="18" charset="-128"/>
                <a:cs typeface="Times New Roman" panose="02020603050405020304" pitchFamily="18" charset="0"/>
              </a:rPr>
              <a:t>・８割が年金未受給、６割が６５歳で受給開始予定</a:t>
            </a:r>
            <a:endParaRPr lang="en-US" altLang="ja-JP" sz="1200" b="1" kern="100" dirty="0">
              <a:solidFill>
                <a:srgbClr val="FF5050"/>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sz="1200" b="1" kern="100" dirty="0">
                <a:solidFill>
                  <a:srgbClr val="FF5050"/>
                </a:solidFill>
                <a:effectLst/>
                <a:latin typeface="游明朝" panose="02020400000000000000" pitchFamily="18" charset="-128"/>
                <a:ea typeface="游明朝" panose="02020400000000000000" pitchFamily="18" charset="-128"/>
                <a:cs typeface="Times New Roman" panose="02020603050405020304" pitchFamily="18" charset="0"/>
              </a:rPr>
              <a:t>・約半数が</a:t>
            </a:r>
            <a:r>
              <a:rPr lang="en-US" altLang="ja-JP" sz="1200" b="1" kern="100" dirty="0">
                <a:solidFill>
                  <a:srgbClr val="FF5050"/>
                </a:solidFill>
                <a:effectLst/>
                <a:latin typeface="游明朝" panose="02020400000000000000" pitchFamily="18" charset="-128"/>
                <a:ea typeface="游明朝" panose="02020400000000000000" pitchFamily="18" charset="-128"/>
                <a:cs typeface="Times New Roman" panose="02020603050405020304" pitchFamily="18" charset="0"/>
              </a:rPr>
              <a:t>NISA</a:t>
            </a:r>
            <a:r>
              <a:rPr lang="ja-JP" altLang="en-US" sz="1200" b="1" kern="100" dirty="0">
                <a:solidFill>
                  <a:srgbClr val="FF5050"/>
                </a:solidFill>
                <a:effectLst/>
                <a:latin typeface="游明朝" panose="02020400000000000000" pitchFamily="18" charset="-128"/>
                <a:ea typeface="游明朝" panose="02020400000000000000" pitchFamily="18" charset="-128"/>
                <a:cs typeface="Times New Roman" panose="02020603050405020304" pitchFamily="18" charset="0"/>
              </a:rPr>
              <a:t>などの投資をしている</a:t>
            </a:r>
            <a:endParaRPr lang="ja-JP" altLang="ja-JP" sz="1200" kern="100" dirty="0">
              <a:solidFill>
                <a:srgbClr val="FF5050"/>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テキスト ボックス 16">
            <a:extLst>
              <a:ext uri="{FF2B5EF4-FFF2-40B4-BE49-F238E27FC236}">
                <a16:creationId xmlns:a16="http://schemas.microsoft.com/office/drawing/2014/main" id="{BD6616E2-4B47-4945-C860-B64DB118AA8E}"/>
              </a:ext>
            </a:extLst>
          </p:cNvPr>
          <p:cNvSpPr txBox="1"/>
          <p:nvPr/>
        </p:nvSpPr>
        <p:spPr>
          <a:xfrm>
            <a:off x="1687142" y="994127"/>
            <a:ext cx="4403502" cy="488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ja-JP" altLang="en-US" sz="1600" b="1" i="0" u="none" strike="noStrike" cap="none" spc="20" normalizeH="0" baseline="0" dirty="0">
                <a:ln>
                  <a:noFill/>
                </a:ln>
                <a:solidFill>
                  <a:schemeClr val="bg2">
                    <a:lumMod val="50000"/>
                  </a:schemeClr>
                </a:solidFill>
                <a:effectLst/>
                <a:uFillTx/>
                <a:latin typeface="+mn-ea"/>
                <a:ea typeface="+mn-ea"/>
                <a:cs typeface="Lato Regular"/>
                <a:sym typeface="Lato Regular"/>
              </a:rPr>
              <a:t>８月号（</a:t>
            </a:r>
            <a:r>
              <a:rPr lang="ja-JP" altLang="en-US" sz="1600" b="1" spc="20" dirty="0">
                <a:solidFill>
                  <a:schemeClr val="bg2">
                    <a:lumMod val="50000"/>
                  </a:schemeClr>
                </a:solidFill>
                <a:latin typeface="+mn-ea"/>
                <a:ea typeface="+mn-ea"/>
              </a:rPr>
              <a:t>７</a:t>
            </a:r>
            <a:r>
              <a:rPr kumimoji="0" lang="ja-JP" altLang="en-US" sz="1600" b="1" i="0" u="none" strike="noStrike" cap="none" spc="20" normalizeH="0" baseline="0" dirty="0">
                <a:ln>
                  <a:noFill/>
                </a:ln>
                <a:solidFill>
                  <a:schemeClr val="bg2">
                    <a:lumMod val="50000"/>
                  </a:schemeClr>
                </a:solidFill>
                <a:effectLst/>
                <a:uFillTx/>
                <a:latin typeface="+mn-ea"/>
                <a:ea typeface="+mn-ea"/>
                <a:cs typeface="Lato Regular"/>
                <a:sym typeface="Lato Regular"/>
              </a:rPr>
              <a:t>月</a:t>
            </a:r>
            <a:r>
              <a:rPr kumimoji="0" lang="en-US" altLang="ja-JP" sz="1600" b="1" i="0" u="none" strike="noStrike" cap="none" spc="20" normalizeH="0" baseline="0" dirty="0">
                <a:ln>
                  <a:noFill/>
                </a:ln>
                <a:solidFill>
                  <a:schemeClr val="bg2">
                    <a:lumMod val="50000"/>
                  </a:schemeClr>
                </a:solidFill>
                <a:effectLst/>
                <a:uFillTx/>
                <a:latin typeface="+mn-ea"/>
                <a:ea typeface="+mn-ea"/>
                <a:cs typeface="Lato Regular"/>
                <a:sym typeface="Lato Regular"/>
              </a:rPr>
              <a:t>1</a:t>
            </a:r>
            <a:r>
              <a:rPr kumimoji="0" lang="ja-JP" altLang="en-US" sz="1600" b="1" i="0" u="none" strike="noStrike" cap="none" spc="20" normalizeH="0" baseline="0" dirty="0">
                <a:ln>
                  <a:noFill/>
                </a:ln>
                <a:solidFill>
                  <a:schemeClr val="bg2">
                    <a:lumMod val="50000"/>
                  </a:schemeClr>
                </a:solidFill>
                <a:effectLst/>
                <a:uFillTx/>
                <a:latin typeface="+mn-ea"/>
                <a:ea typeface="+mn-ea"/>
                <a:cs typeface="Lato Regular"/>
                <a:sym typeface="Lato Regular"/>
              </a:rPr>
              <a:t>日売り）</a:t>
            </a:r>
          </a:p>
        </p:txBody>
      </p:sp>
      <p:pic>
        <p:nvPicPr>
          <p:cNvPr id="6" name="図 5">
            <a:extLst>
              <a:ext uri="{FF2B5EF4-FFF2-40B4-BE49-F238E27FC236}">
                <a16:creationId xmlns:a16="http://schemas.microsoft.com/office/drawing/2014/main" id="{24A67B34-6375-8F78-76A2-F276D7ADB3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61" y="4120534"/>
            <a:ext cx="3030855" cy="2273300"/>
          </a:xfrm>
          <a:prstGeom prst="rect">
            <a:avLst/>
          </a:prstGeom>
          <a:noFill/>
          <a:ln>
            <a:noFill/>
          </a:ln>
        </p:spPr>
      </p:pic>
      <p:sp>
        <p:nvSpPr>
          <p:cNvPr id="15" name="テキスト ボックス 14">
            <a:extLst>
              <a:ext uri="{FF2B5EF4-FFF2-40B4-BE49-F238E27FC236}">
                <a16:creationId xmlns:a16="http://schemas.microsoft.com/office/drawing/2014/main" id="{4659AE7A-A6BC-E7B0-C969-B52952D2C956}"/>
              </a:ext>
            </a:extLst>
          </p:cNvPr>
          <p:cNvSpPr txBox="1"/>
          <p:nvPr/>
        </p:nvSpPr>
        <p:spPr>
          <a:xfrm>
            <a:off x="3965352" y="3929811"/>
            <a:ext cx="5470294" cy="2788070"/>
          </a:xfrm>
          <a:prstGeom prst="rect">
            <a:avLst/>
          </a:prstGeom>
          <a:noFill/>
          <a:ln w="25400" cap="flat">
            <a:solidFill>
              <a:srgbClr val="531A0D"/>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just"/>
            <a:r>
              <a:rPr lang="ja-JP" altLang="en-US" sz="1600" b="1" kern="100" dirty="0">
                <a:solidFill>
                  <a:srgbClr val="531A0D"/>
                </a:solidFill>
                <a:latin typeface="游明朝" panose="02020400000000000000" pitchFamily="18" charset="-128"/>
                <a:ea typeface="游明朝" panose="02020400000000000000" pitchFamily="18" charset="-128"/>
                <a:cs typeface="Times New Roman" panose="02020603050405020304" pitchFamily="18" charset="0"/>
              </a:rPr>
              <a:t>●ゆうゆう読者の家計の悩み</a:t>
            </a:r>
            <a:endParaRPr lang="en-US" altLang="ja-JP" sz="1600" b="1" kern="100" dirty="0">
              <a:solidFill>
                <a:srgbClr val="531A0D"/>
              </a:solidFill>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今までの</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NISA</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から新</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NISA</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に移行するときの注意点を知りたい。</a:t>
            </a:r>
            <a:endPar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50000"/>
              </a:lnSpc>
            </a:pPr>
            <a:r>
              <a:rPr lang="en-US" altLang="ja-JP" sz="1200" kern="100" dirty="0">
                <a:solidFill>
                  <a:srgbClr val="0A0A0A"/>
                </a:solidFill>
                <a:latin typeface="游明朝" panose="02020400000000000000" pitchFamily="18" charset="-128"/>
                <a:ea typeface="游明朝" panose="02020400000000000000" pitchFamily="18" charset="-128"/>
                <a:cs typeface="Times New Roman" panose="02020603050405020304" pitchFamily="18" charset="0"/>
              </a:rPr>
              <a:t>N</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ISA</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をやっている</a:t>
            </a:r>
            <a:r>
              <a:rPr lang="ja-JP" altLang="en-US"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が、</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新</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NISA</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の口座は銀行と証券会社とどちらがいいのか？ 新</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NISA</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は気になるが、いまいちやり方が分からない、説明して欲しい、といった声も。</a:t>
            </a: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ja-JP"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読者の約</a:t>
            </a:r>
            <a:r>
              <a:rPr lang="en-US" altLang="ja-JP"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4</a:t>
            </a:r>
            <a:r>
              <a:rPr lang="ja-JP" altLang="ja-JP"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割が少しずつでも貯蓄</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をしている</a:t>
            </a: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・家計の中で最もお金がかかるのが食費</a:t>
            </a:r>
          </a:p>
          <a:p>
            <a:pPr algn="just">
              <a:lnSpc>
                <a:spcPct val="150000"/>
              </a:lnSpc>
            </a:pP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小遣いの一部や少額を</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NISA</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に回し、少しずつ増やしている人が多い一方</a:t>
            </a:r>
            <a:endPar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ct val="150000"/>
              </a:lnSpc>
            </a:pP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これから始めたいと思っている人も多数</a:t>
            </a:r>
            <a:r>
              <a:rPr lang="ja-JP" altLang="ja-JP" sz="18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a:t>
            </a:r>
          </a:p>
        </p:txBody>
      </p:sp>
      <p:sp>
        <p:nvSpPr>
          <p:cNvPr id="23" name="矢印: 下 22">
            <a:extLst>
              <a:ext uri="{FF2B5EF4-FFF2-40B4-BE49-F238E27FC236}">
                <a16:creationId xmlns:a16="http://schemas.microsoft.com/office/drawing/2014/main" id="{6607145E-B114-D1AE-626E-49CB87E1E7C2}"/>
              </a:ext>
            </a:extLst>
          </p:cNvPr>
          <p:cNvSpPr/>
          <p:nvPr/>
        </p:nvSpPr>
        <p:spPr>
          <a:xfrm>
            <a:off x="6197641" y="3563749"/>
            <a:ext cx="629287" cy="375375"/>
          </a:xfrm>
          <a:prstGeom prst="downArrow">
            <a:avLst>
              <a:gd name="adj1" fmla="val 50000"/>
              <a:gd name="adj2" fmla="val 50000"/>
            </a:avLst>
          </a:prstGeom>
          <a:solidFill>
            <a:srgbClr val="E2CDB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25" name="楕円 24">
            <a:extLst>
              <a:ext uri="{FF2B5EF4-FFF2-40B4-BE49-F238E27FC236}">
                <a16:creationId xmlns:a16="http://schemas.microsoft.com/office/drawing/2014/main" id="{BC501DA6-A47D-4A1E-44A3-1820B2BED9D6}"/>
              </a:ext>
            </a:extLst>
          </p:cNvPr>
          <p:cNvSpPr/>
          <p:nvPr/>
        </p:nvSpPr>
        <p:spPr>
          <a:xfrm>
            <a:off x="666701" y="1600816"/>
            <a:ext cx="2193799" cy="960914"/>
          </a:xfrm>
          <a:prstGeom prst="ellipse">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26" name="Text Placeholder 3">
            <a:extLst>
              <a:ext uri="{FF2B5EF4-FFF2-40B4-BE49-F238E27FC236}">
                <a16:creationId xmlns:a16="http://schemas.microsoft.com/office/drawing/2014/main" id="{4C8902CE-7F4C-296D-6D18-0EBB662F9E10}"/>
              </a:ext>
            </a:extLst>
          </p:cNvPr>
          <p:cNvSpPr txBox="1">
            <a:spLocks/>
          </p:cNvSpPr>
          <p:nvPr/>
        </p:nvSpPr>
        <p:spPr>
          <a:xfrm>
            <a:off x="853498" y="1890203"/>
            <a:ext cx="1741539" cy="444951"/>
          </a:xfrm>
          <a:prstGeom prst="rect">
            <a:avLst/>
          </a:prstGeom>
          <a:noFill/>
          <a:ln w="12700">
            <a:miter lim="400000"/>
          </a:ln>
          <a:extLst>
            <a:ext uri="{C572A759-6A51-4108-AA02-DFA0A04FC94B}">
              <ma14:wrappingTextBoxFlag xmlns:ma14="http://schemas.microsoft.com/office/mac/drawingml/2011/main" xmlns=""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algn="ctr" hangingPunct="1">
              <a:lnSpc>
                <a:spcPct val="100000"/>
              </a:lnSpc>
            </a:pPr>
            <a:r>
              <a:rPr lang="ja-JP" altLang="en-US" sz="2000" b="1" dirty="0">
                <a:solidFill>
                  <a:schemeClr val="bg1"/>
                </a:solidFill>
                <a:effectLst>
                  <a:outerShdw blurRad="38100" dist="38100" dir="2700000" algn="tl">
                    <a:srgbClr val="000000">
                      <a:alpha val="43137"/>
                    </a:srgbClr>
                  </a:outerShdw>
                </a:effectLst>
              </a:rPr>
              <a:t>企画内容</a:t>
            </a:r>
            <a:endParaRPr lang="en-US" altLang="ja-JP" sz="2400" b="1" dirty="0">
              <a:solidFill>
                <a:schemeClr val="bg1"/>
              </a:solidFill>
              <a:effectLst>
                <a:outerShdw blurRad="38100" dist="38100" dir="2700000" algn="tl">
                  <a:srgbClr val="000000">
                    <a:alpha val="43137"/>
                  </a:srgbClr>
                </a:outerShdw>
              </a:effectLst>
            </a:endParaRPr>
          </a:p>
          <a:p>
            <a:pPr hangingPunct="1">
              <a:lnSpc>
                <a:spcPct val="100000"/>
              </a:lnSpc>
            </a:pPr>
            <a:endParaRPr lang="en-US" altLang="ja-JP" sz="1800" dirty="0">
              <a:solidFill>
                <a:schemeClr val="bg1"/>
              </a:solidFill>
            </a:endParaRPr>
          </a:p>
          <a:p>
            <a:pPr hangingPunct="1">
              <a:lnSpc>
                <a:spcPct val="100000"/>
              </a:lnSpc>
            </a:pPr>
            <a:r>
              <a:rPr lang="ja-JP" altLang="en-US" sz="1800" dirty="0">
                <a:solidFill>
                  <a:schemeClr val="bg1"/>
                </a:solidFill>
              </a:rPr>
              <a:t>わ</a:t>
            </a: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a:p>
            <a:pPr hangingPunct="1">
              <a:lnSpc>
                <a:spcPct val="100000"/>
              </a:lnSpc>
            </a:pPr>
            <a:endParaRPr lang="en-US" altLang="ja-JP" sz="1800" dirty="0">
              <a:solidFill>
                <a:schemeClr val="bg1"/>
              </a:solidFill>
            </a:endParaRPr>
          </a:p>
        </p:txBody>
      </p:sp>
    </p:spTree>
    <p:extLst>
      <p:ext uri="{BB962C8B-B14F-4D97-AF65-F5344CB8AC3E}">
        <p14:creationId xmlns:p14="http://schemas.microsoft.com/office/powerpoint/2010/main" val="342246057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761FDCD-615E-DEC4-C713-E54C565C035D}"/>
              </a:ext>
            </a:extLst>
          </p:cNvPr>
          <p:cNvSpPr/>
          <p:nvPr/>
        </p:nvSpPr>
        <p:spPr>
          <a:xfrm>
            <a:off x="199054" y="433890"/>
            <a:ext cx="3378648" cy="338626"/>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3" name="Meet our awesome leader">
            <a:extLst>
              <a:ext uri="{FF2B5EF4-FFF2-40B4-BE49-F238E27FC236}">
                <a16:creationId xmlns:a16="http://schemas.microsoft.com/office/drawing/2014/main" id="{1BB54A68-806F-AD5A-E80D-26FB010C9965}"/>
              </a:ext>
            </a:extLst>
          </p:cNvPr>
          <p:cNvSpPr txBox="1"/>
          <p:nvPr/>
        </p:nvSpPr>
        <p:spPr>
          <a:xfrm>
            <a:off x="254009" y="125826"/>
            <a:ext cx="9309090" cy="920272"/>
          </a:xfrm>
          <a:prstGeom prst="rect">
            <a:avLst/>
          </a:prstGeom>
          <a:ln w="12700">
            <a:miter lim="400000"/>
          </a:ln>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800" b="1" dirty="0">
                <a:solidFill>
                  <a:srgbClr val="3F3F3F"/>
                </a:solidFill>
                <a:latin typeface="+mn-ea"/>
                <a:ea typeface="+mn-ea"/>
              </a:rPr>
              <a:t>今回の対象テーマ！</a:t>
            </a:r>
          </a:p>
        </p:txBody>
      </p:sp>
      <p:pic>
        <p:nvPicPr>
          <p:cNvPr id="4" name="図 3" descr="挿絵 が含まれている画像&#10;&#10;自動的に生成された説明">
            <a:extLst>
              <a:ext uri="{FF2B5EF4-FFF2-40B4-BE49-F238E27FC236}">
                <a16:creationId xmlns:a16="http://schemas.microsoft.com/office/drawing/2014/main" id="{9687EAB8-0A36-5AFC-FD43-F36630D747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459" y="930404"/>
            <a:ext cx="1248226" cy="444951"/>
          </a:xfrm>
          <a:prstGeom prst="rect">
            <a:avLst/>
          </a:prstGeom>
        </p:spPr>
      </p:pic>
      <p:sp>
        <p:nvSpPr>
          <p:cNvPr id="6" name="テキスト ボックス 5">
            <a:extLst>
              <a:ext uri="{FF2B5EF4-FFF2-40B4-BE49-F238E27FC236}">
                <a16:creationId xmlns:a16="http://schemas.microsoft.com/office/drawing/2014/main" id="{8F380129-97BE-AF58-E1EE-BFD0BA1733F3}"/>
              </a:ext>
            </a:extLst>
          </p:cNvPr>
          <p:cNvSpPr txBox="1"/>
          <p:nvPr/>
        </p:nvSpPr>
        <p:spPr>
          <a:xfrm>
            <a:off x="1615218" y="928315"/>
            <a:ext cx="4403502" cy="4889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ja-JP" altLang="en-US" sz="1600" b="1" i="0" u="none" strike="noStrike" cap="none" spc="20" normalizeH="0" baseline="0" dirty="0">
                <a:ln>
                  <a:noFill/>
                </a:ln>
                <a:solidFill>
                  <a:schemeClr val="bg2">
                    <a:lumMod val="50000"/>
                  </a:schemeClr>
                </a:solidFill>
                <a:effectLst/>
                <a:uFillTx/>
                <a:latin typeface="+mn-ea"/>
                <a:ea typeface="+mn-ea"/>
                <a:cs typeface="Lato Regular"/>
                <a:sym typeface="Lato Regular"/>
              </a:rPr>
              <a:t>８月号（７月</a:t>
            </a:r>
            <a:r>
              <a:rPr kumimoji="0" lang="en-US" altLang="ja-JP" sz="1600" b="1" i="0" u="none" strike="noStrike" cap="none" spc="20" normalizeH="0" baseline="0" dirty="0">
                <a:ln>
                  <a:noFill/>
                </a:ln>
                <a:solidFill>
                  <a:schemeClr val="bg2">
                    <a:lumMod val="50000"/>
                  </a:schemeClr>
                </a:solidFill>
                <a:effectLst/>
                <a:uFillTx/>
                <a:latin typeface="+mn-ea"/>
                <a:ea typeface="+mn-ea"/>
                <a:cs typeface="Lato Regular"/>
                <a:sym typeface="Lato Regular"/>
              </a:rPr>
              <a:t>1</a:t>
            </a:r>
            <a:r>
              <a:rPr kumimoji="0" lang="ja-JP" altLang="en-US" sz="1600" b="1" i="0" u="none" strike="noStrike" cap="none" spc="20" normalizeH="0" baseline="0" dirty="0">
                <a:ln>
                  <a:noFill/>
                </a:ln>
                <a:solidFill>
                  <a:schemeClr val="bg2">
                    <a:lumMod val="50000"/>
                  </a:schemeClr>
                </a:solidFill>
                <a:effectLst/>
                <a:uFillTx/>
                <a:latin typeface="+mn-ea"/>
                <a:ea typeface="+mn-ea"/>
                <a:cs typeface="Lato Regular"/>
                <a:sym typeface="Lato Regular"/>
              </a:rPr>
              <a:t>日売り）</a:t>
            </a:r>
          </a:p>
        </p:txBody>
      </p:sp>
      <p:sp>
        <p:nvSpPr>
          <p:cNvPr id="7" name="テキスト ボックス 6">
            <a:extLst>
              <a:ext uri="{FF2B5EF4-FFF2-40B4-BE49-F238E27FC236}">
                <a16:creationId xmlns:a16="http://schemas.microsoft.com/office/drawing/2014/main" id="{86CAED8E-C149-57A0-32D5-DA8AA54A8004}"/>
              </a:ext>
            </a:extLst>
          </p:cNvPr>
          <p:cNvSpPr txBox="1"/>
          <p:nvPr/>
        </p:nvSpPr>
        <p:spPr>
          <a:xfrm>
            <a:off x="243370" y="1708107"/>
            <a:ext cx="5315884" cy="5024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just"/>
            <a:r>
              <a:rPr lang="ja-JP" altLang="en-US"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① </a:t>
            </a:r>
            <a:r>
              <a:rPr lang="en-US" altLang="ja-JP"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60</a:t>
            </a:r>
            <a:r>
              <a:rPr lang="ja-JP" altLang="ja-JP"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代からでも遅くない「やさしい投資術」</a:t>
            </a:r>
            <a:endPar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60</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歳から始めても遅くない、新</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NISA</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をメインとした初心者向けのお金の運用法を専門家により分かりやすくレクチャー　</a:t>
            </a:r>
          </a:p>
          <a:p>
            <a:pPr lvl="0" algn="just"/>
            <a:r>
              <a:rPr lang="ja-JP" altLang="en-US" sz="1200" b="1" kern="100" dirty="0">
                <a:solidFill>
                  <a:srgbClr val="0A0A0A"/>
                </a:solidFill>
                <a:latin typeface="游明朝" panose="02020400000000000000" pitchFamily="18" charset="-128"/>
                <a:ea typeface="游明朝" panose="02020400000000000000" pitchFamily="18" charset="-128"/>
                <a:cs typeface="Times New Roman" panose="02020603050405020304" pitchFamily="18" charset="0"/>
              </a:rPr>
              <a:t>② </a:t>
            </a:r>
            <a:r>
              <a:rPr lang="ja-JP" altLang="ja-JP"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読者の家計診断</a:t>
            </a:r>
            <a:endPar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今ある資産をなるべく減らさないための家計管理のポイントは？　</a:t>
            </a:r>
            <a:endPar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これから年金生活に入る読者、現在年金生活をしている読者、ひとり暮らしの読者など、パターン別に読者の家計を診断。固定費の見直しや削れる支出などを</a:t>
            </a:r>
            <a:r>
              <a:rPr lang="en-US"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FP</a:t>
            </a:r>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がアドバイス</a:t>
            </a:r>
          </a:p>
          <a:p>
            <a:pPr lvl="0" algn="just"/>
            <a:r>
              <a:rPr lang="ja-JP" altLang="en-US"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③ </a:t>
            </a:r>
            <a:r>
              <a:rPr lang="ja-JP" altLang="ja-JP" sz="1200" b="1"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まだまだ無駄は省ける！「お金の見直しリスト」</a:t>
            </a:r>
            <a:endPar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ja-JP" sz="1200" kern="100" dirty="0">
                <a:solidFill>
                  <a:srgbClr val="0A0A0A"/>
                </a:solidFill>
                <a:effectLst/>
                <a:latin typeface="游明朝" panose="02020400000000000000" pitchFamily="18" charset="-128"/>
                <a:ea typeface="游明朝" panose="02020400000000000000" pitchFamily="18" charset="-128"/>
                <a:cs typeface="Times New Roman" panose="02020603050405020304" pitchFamily="18" charset="0"/>
              </a:rPr>
              <a:t>食費、水道光熱費、通信費など、生活を切り詰めることなくできる節約アイディアを紹介。</a:t>
            </a:r>
          </a:p>
          <a:p>
            <a:pPr marL="0" marR="0" indent="0" algn="l" defTabSz="1806391" rtl="0" fontAlgn="auto" latinLnBrk="0" hangingPunct="0">
              <a:lnSpc>
                <a:spcPct val="140000"/>
              </a:lnSpc>
              <a:spcBef>
                <a:spcPts val="0"/>
              </a:spcBef>
              <a:spcAft>
                <a:spcPts val="0"/>
              </a:spcAft>
              <a:buClrTx/>
              <a:buSzTx/>
              <a:buFontTx/>
              <a:buNone/>
              <a:tabLst/>
            </a:pPr>
            <a:endParaRPr lang="en-US" altLang="ja-JP" sz="140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050" spc="20" dirty="0">
                <a:solidFill>
                  <a:srgbClr val="C00000"/>
                </a:solidFill>
                <a:latin typeface="+mn-ea"/>
                <a:ea typeface="+mn-ea"/>
              </a:rPr>
              <a:t>雑誌「ゆうゆう」、</a:t>
            </a:r>
            <a:r>
              <a:rPr lang="en-US" altLang="ja-JP" sz="1050" spc="20" dirty="0">
                <a:solidFill>
                  <a:srgbClr val="C00000"/>
                </a:solidFill>
                <a:latin typeface="+mn-ea"/>
                <a:ea typeface="+mn-ea"/>
              </a:rPr>
              <a:t>WEB</a:t>
            </a:r>
            <a:r>
              <a:rPr lang="ja-JP" altLang="en-US" sz="1050" spc="20" dirty="0">
                <a:solidFill>
                  <a:srgbClr val="C00000"/>
                </a:solidFill>
                <a:latin typeface="+mn-ea"/>
                <a:ea typeface="+mn-ea"/>
              </a:rPr>
              <a:t>媒体「マチュアリスト」は</a:t>
            </a:r>
            <a:r>
              <a:rPr lang="ja-JP" altLang="en-US" sz="1400" spc="20" dirty="0">
                <a:solidFill>
                  <a:srgbClr val="C00000"/>
                </a:solidFill>
                <a:latin typeface="+mn-ea"/>
                <a:ea typeface="+mn-ea"/>
              </a:rPr>
              <a:t>５０歳</a:t>
            </a:r>
            <a:r>
              <a:rPr lang="ja-JP" altLang="en-US" sz="1050" spc="20" dirty="0">
                <a:solidFill>
                  <a:srgbClr val="C00000"/>
                </a:solidFill>
                <a:latin typeface="+mn-ea"/>
                <a:ea typeface="+mn-ea"/>
              </a:rPr>
              <a:t>を越える方の読者が</a:t>
            </a:r>
            <a:endParaRPr lang="en-US" altLang="ja-JP" sz="105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400" spc="20" dirty="0">
                <a:solidFill>
                  <a:srgbClr val="C00000"/>
                </a:solidFill>
                <a:latin typeface="+mn-ea"/>
                <a:ea typeface="+mn-ea"/>
              </a:rPr>
              <a:t>８０％</a:t>
            </a:r>
            <a:r>
              <a:rPr lang="ja-JP" altLang="en-US" sz="1050" spc="20" dirty="0">
                <a:solidFill>
                  <a:srgbClr val="C00000"/>
                </a:solidFill>
                <a:latin typeface="+mn-ea"/>
                <a:ea typeface="+mn-ea"/>
              </a:rPr>
              <a:t>を越えることから、</a:t>
            </a:r>
            <a:endParaRPr lang="en-US" altLang="ja-JP" sz="105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050" spc="20" dirty="0">
                <a:solidFill>
                  <a:srgbClr val="C00000"/>
                </a:solidFill>
                <a:latin typeface="+mn-ea"/>
                <a:ea typeface="+mn-ea"/>
              </a:rPr>
              <a:t>情報発信のメディアとして、お金関連の商品、情報に携わる</a:t>
            </a:r>
            <a:endParaRPr lang="en-US" altLang="ja-JP" sz="105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050" spc="20" dirty="0">
                <a:solidFill>
                  <a:srgbClr val="C00000"/>
                </a:solidFill>
                <a:latin typeface="+mn-ea"/>
                <a:ea typeface="+mn-ea"/>
              </a:rPr>
              <a:t>企業様には、有効に使える企画と自負しております。</a:t>
            </a:r>
            <a:endParaRPr lang="en-US" altLang="ja-JP" sz="105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endParaRPr lang="en-US" altLang="ja-JP" sz="105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050" spc="20" dirty="0">
                <a:solidFill>
                  <a:srgbClr val="C00000"/>
                </a:solidFill>
                <a:latin typeface="+mn-ea"/>
                <a:ea typeface="+mn-ea"/>
              </a:rPr>
              <a:t>本企画に合わせた、広告プランニングをご検討いただき、</a:t>
            </a:r>
            <a:endParaRPr lang="en-US" altLang="ja-JP" sz="1050" spc="20" dirty="0">
              <a:solidFill>
                <a:srgbClr val="C00000"/>
              </a:solidFill>
              <a:latin typeface="+mn-ea"/>
              <a:ea typeface="+mn-ea"/>
            </a:endParaRPr>
          </a:p>
          <a:p>
            <a:pPr marL="0" marR="0" indent="0" algn="l" defTabSz="1806391" rtl="0" fontAlgn="auto" latinLnBrk="0" hangingPunct="0">
              <a:lnSpc>
                <a:spcPct val="140000"/>
              </a:lnSpc>
              <a:spcBef>
                <a:spcPts val="0"/>
              </a:spcBef>
              <a:spcAft>
                <a:spcPts val="0"/>
              </a:spcAft>
              <a:buClrTx/>
              <a:buSzTx/>
              <a:buFontTx/>
              <a:buNone/>
              <a:tabLst/>
            </a:pPr>
            <a:r>
              <a:rPr lang="ja-JP" altLang="en-US" sz="1050" spc="20" dirty="0">
                <a:solidFill>
                  <a:srgbClr val="C00000"/>
                </a:solidFill>
                <a:latin typeface="+mn-ea"/>
                <a:ea typeface="+mn-ea"/>
              </a:rPr>
              <a:t>御社の</a:t>
            </a:r>
            <a:r>
              <a:rPr lang="en-US" altLang="ja-JP" sz="1050" spc="20" dirty="0">
                <a:solidFill>
                  <a:srgbClr val="C00000"/>
                </a:solidFill>
                <a:latin typeface="+mn-ea"/>
                <a:ea typeface="+mn-ea"/>
              </a:rPr>
              <a:t>PR</a:t>
            </a:r>
            <a:r>
              <a:rPr lang="ja-JP" altLang="en-US" sz="1050" spc="20" dirty="0">
                <a:solidFill>
                  <a:srgbClr val="C00000"/>
                </a:solidFill>
                <a:latin typeface="+mn-ea"/>
                <a:ea typeface="+mn-ea"/>
              </a:rPr>
              <a:t>活動の一環にお役に立てますと幸いです。</a:t>
            </a:r>
            <a:endParaRPr lang="en-US" altLang="ja-JP" sz="1050" spc="20" dirty="0">
              <a:solidFill>
                <a:srgbClr val="C00000"/>
              </a:solidFill>
              <a:latin typeface="+mn-ea"/>
              <a:ea typeface="+mn-ea"/>
            </a:endParaRPr>
          </a:p>
        </p:txBody>
      </p:sp>
      <p:sp>
        <p:nvSpPr>
          <p:cNvPr id="9" name="テキスト ボックス 8">
            <a:extLst>
              <a:ext uri="{FF2B5EF4-FFF2-40B4-BE49-F238E27FC236}">
                <a16:creationId xmlns:a16="http://schemas.microsoft.com/office/drawing/2014/main" id="{12AD287C-7D23-EEBC-E578-15A1EB1511D5}"/>
              </a:ext>
            </a:extLst>
          </p:cNvPr>
          <p:cNvSpPr txBox="1"/>
          <p:nvPr/>
        </p:nvSpPr>
        <p:spPr>
          <a:xfrm>
            <a:off x="243370" y="1354162"/>
            <a:ext cx="1621597" cy="5536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ja-JP" altLang="en-US" sz="1900" b="0" i="0" u="sng" strike="noStrike" cap="none" spc="20" normalizeH="0" baseline="0" dirty="0">
                <a:ln>
                  <a:noFill/>
                </a:ln>
                <a:solidFill>
                  <a:srgbClr val="002060"/>
                </a:solidFill>
                <a:effectLst/>
                <a:uFillTx/>
                <a:latin typeface="+mn-ea"/>
                <a:ea typeface="+mn-ea"/>
                <a:cs typeface="Lato Regular"/>
                <a:sym typeface="Lato Regular"/>
              </a:rPr>
              <a:t>本企画の狙い</a:t>
            </a:r>
          </a:p>
        </p:txBody>
      </p:sp>
      <p:pic>
        <p:nvPicPr>
          <p:cNvPr id="5" name="図 4">
            <a:extLst>
              <a:ext uri="{FF2B5EF4-FFF2-40B4-BE49-F238E27FC236}">
                <a16:creationId xmlns:a16="http://schemas.microsoft.com/office/drawing/2014/main" id="{D9D9050B-728E-190A-ED3A-2D0C39349C50}"/>
              </a:ext>
            </a:extLst>
          </p:cNvPr>
          <p:cNvPicPr>
            <a:picLocks noChangeAspect="1"/>
          </p:cNvPicPr>
          <p:nvPr/>
        </p:nvPicPr>
        <p:blipFill>
          <a:blip r:embed="rId3"/>
          <a:stretch>
            <a:fillRect/>
          </a:stretch>
        </p:blipFill>
        <p:spPr>
          <a:xfrm>
            <a:off x="7831492" y="3521211"/>
            <a:ext cx="1381519" cy="102849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Google Shape;91;p1" descr="テキスト, QR コード, ホワイトボード&#10;&#10;自動的に生成された説明">
            <a:extLst>
              <a:ext uri="{FF2B5EF4-FFF2-40B4-BE49-F238E27FC236}">
                <a16:creationId xmlns:a16="http://schemas.microsoft.com/office/drawing/2014/main" id="{2812CB38-B5F0-82C7-4704-051B0290AB41}"/>
              </a:ext>
            </a:extLst>
          </p:cNvPr>
          <p:cNvPicPr preferRelativeResize="0"/>
          <p:nvPr/>
        </p:nvPicPr>
        <p:blipFill rotWithShape="1">
          <a:blip r:embed="rId4">
            <a:alphaModFix/>
          </a:blip>
          <a:srcRect l="10576" r="12182" b="18006"/>
          <a:stretch/>
        </p:blipFill>
        <p:spPr>
          <a:xfrm rot="16200000">
            <a:off x="6157700" y="2504132"/>
            <a:ext cx="1461582" cy="1167748"/>
          </a:xfrm>
          <a:prstGeom prst="rect">
            <a:avLst/>
          </a:prstGeom>
          <a:noFill/>
          <a:ln>
            <a:noFill/>
          </a:ln>
        </p:spPr>
      </p:pic>
      <p:sp>
        <p:nvSpPr>
          <p:cNvPr id="10" name="矢印: 下 9">
            <a:extLst>
              <a:ext uri="{FF2B5EF4-FFF2-40B4-BE49-F238E27FC236}">
                <a16:creationId xmlns:a16="http://schemas.microsoft.com/office/drawing/2014/main" id="{ED41E4B6-C79A-629B-53B5-076DC81DE85F}"/>
              </a:ext>
            </a:extLst>
          </p:cNvPr>
          <p:cNvSpPr/>
          <p:nvPr/>
        </p:nvSpPr>
        <p:spPr>
          <a:xfrm rot="7859663">
            <a:off x="5842946" y="1588354"/>
            <a:ext cx="564739" cy="800471"/>
          </a:xfrm>
          <a:prstGeom prst="downArrow">
            <a:avLst/>
          </a:prstGeom>
          <a:solidFill>
            <a:srgbClr val="E2CDB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11" name="矢印: 下 10">
            <a:extLst>
              <a:ext uri="{FF2B5EF4-FFF2-40B4-BE49-F238E27FC236}">
                <a16:creationId xmlns:a16="http://schemas.microsoft.com/office/drawing/2014/main" id="{8D956194-93D5-BC14-3C9F-53F8D7B1D12F}"/>
              </a:ext>
            </a:extLst>
          </p:cNvPr>
          <p:cNvSpPr/>
          <p:nvPr/>
        </p:nvSpPr>
        <p:spPr>
          <a:xfrm rot="11940460">
            <a:off x="6989231" y="1542670"/>
            <a:ext cx="564739" cy="800471"/>
          </a:xfrm>
          <a:prstGeom prst="downArrow">
            <a:avLst/>
          </a:prstGeom>
          <a:solidFill>
            <a:srgbClr val="E2CDB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dirty="0">
              <a:ln>
                <a:noFill/>
              </a:ln>
              <a:solidFill>
                <a:srgbClr val="000000"/>
              </a:solidFill>
              <a:effectLst/>
              <a:uFillTx/>
              <a:latin typeface="+mn-ea"/>
              <a:ea typeface="+mn-ea"/>
              <a:cs typeface="Lato Regular"/>
              <a:sym typeface="Lato Regular"/>
            </a:endParaRPr>
          </a:p>
        </p:txBody>
      </p:sp>
      <p:sp>
        <p:nvSpPr>
          <p:cNvPr id="12" name="テキスト ボックス 11">
            <a:extLst>
              <a:ext uri="{FF2B5EF4-FFF2-40B4-BE49-F238E27FC236}">
                <a16:creationId xmlns:a16="http://schemas.microsoft.com/office/drawing/2014/main" id="{BEEEC01D-0DAD-C8AA-D407-F81EB6A712CF}"/>
              </a:ext>
            </a:extLst>
          </p:cNvPr>
          <p:cNvSpPr txBox="1"/>
          <p:nvPr/>
        </p:nvSpPr>
        <p:spPr>
          <a:xfrm>
            <a:off x="5348459" y="5984662"/>
            <a:ext cx="4409088" cy="661334"/>
          </a:xfrm>
          <a:prstGeom prst="rect">
            <a:avLst/>
          </a:prstGeom>
          <a:solidFill>
            <a:srgbClr val="00B05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1200" spc="20" dirty="0">
                <a:solidFill>
                  <a:schemeClr val="bg1"/>
                </a:solidFill>
                <a:latin typeface="+mn-ea"/>
                <a:ea typeface="+mn-ea"/>
              </a:rPr>
              <a:t>是非、この機会にシニア層にもアプローチできる金融商品の広告展開をご検討いただけますと幸いです。</a:t>
            </a:r>
            <a:endParaRPr lang="en-US" altLang="ja-JP" sz="1200" spc="20" dirty="0">
              <a:solidFill>
                <a:schemeClr val="bg1"/>
              </a:solidFill>
              <a:latin typeface="+mn-ea"/>
              <a:ea typeface="+mn-ea"/>
            </a:endParaRPr>
          </a:p>
        </p:txBody>
      </p:sp>
      <p:sp>
        <p:nvSpPr>
          <p:cNvPr id="13" name="矢印: 下 12">
            <a:extLst>
              <a:ext uri="{FF2B5EF4-FFF2-40B4-BE49-F238E27FC236}">
                <a16:creationId xmlns:a16="http://schemas.microsoft.com/office/drawing/2014/main" id="{7F067D07-51DE-2A36-29BC-96DCF4B74026}"/>
              </a:ext>
            </a:extLst>
          </p:cNvPr>
          <p:cNvSpPr/>
          <p:nvPr/>
        </p:nvSpPr>
        <p:spPr>
          <a:xfrm rot="2470703">
            <a:off x="6498292" y="4017448"/>
            <a:ext cx="564739" cy="800471"/>
          </a:xfrm>
          <a:prstGeom prst="downArrow">
            <a:avLst/>
          </a:prstGeom>
          <a:solidFill>
            <a:srgbClr val="E2CDB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dirty="0">
              <a:ln>
                <a:noFill/>
              </a:ln>
              <a:solidFill>
                <a:srgbClr val="000000"/>
              </a:solidFill>
              <a:effectLst/>
              <a:uFillTx/>
              <a:latin typeface="+mn-ea"/>
              <a:ea typeface="+mn-ea"/>
              <a:cs typeface="Lato Regular"/>
              <a:sym typeface="Lato Regular"/>
            </a:endParaRPr>
          </a:p>
        </p:txBody>
      </p:sp>
      <p:sp>
        <p:nvSpPr>
          <p:cNvPr id="14" name="矢印: 下 13">
            <a:extLst>
              <a:ext uri="{FF2B5EF4-FFF2-40B4-BE49-F238E27FC236}">
                <a16:creationId xmlns:a16="http://schemas.microsoft.com/office/drawing/2014/main" id="{D0368994-DDE3-24FB-65D5-3AB7C2500F57}"/>
              </a:ext>
            </a:extLst>
          </p:cNvPr>
          <p:cNvSpPr/>
          <p:nvPr/>
        </p:nvSpPr>
        <p:spPr>
          <a:xfrm rot="10800000">
            <a:off x="8357956" y="2617290"/>
            <a:ext cx="564739" cy="800471"/>
          </a:xfrm>
          <a:prstGeom prst="downArrow">
            <a:avLst/>
          </a:prstGeom>
          <a:solidFill>
            <a:srgbClr val="E2CDB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dirty="0">
              <a:ln>
                <a:noFill/>
              </a:ln>
              <a:solidFill>
                <a:srgbClr val="000000"/>
              </a:solidFill>
              <a:effectLst/>
              <a:uFillTx/>
              <a:latin typeface="+mn-ea"/>
              <a:ea typeface="+mn-ea"/>
              <a:cs typeface="Lato Regular"/>
              <a:sym typeface="Lato Regular"/>
            </a:endParaRPr>
          </a:p>
        </p:txBody>
      </p:sp>
      <p:sp>
        <p:nvSpPr>
          <p:cNvPr id="15" name="楕円 14">
            <a:extLst>
              <a:ext uri="{FF2B5EF4-FFF2-40B4-BE49-F238E27FC236}">
                <a16:creationId xmlns:a16="http://schemas.microsoft.com/office/drawing/2014/main" id="{7BBB6C45-3AB1-8702-18EF-E75D50D40DC8}"/>
              </a:ext>
            </a:extLst>
          </p:cNvPr>
          <p:cNvSpPr/>
          <p:nvPr/>
        </p:nvSpPr>
        <p:spPr>
          <a:xfrm>
            <a:off x="4635675" y="850231"/>
            <a:ext cx="1295565" cy="928138"/>
          </a:xfrm>
          <a:prstGeom prst="ellipse">
            <a:avLst/>
          </a:prstGeom>
          <a:solidFill>
            <a:srgbClr val="FFCCFF"/>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16" name="楕円 15">
            <a:extLst>
              <a:ext uri="{FF2B5EF4-FFF2-40B4-BE49-F238E27FC236}">
                <a16:creationId xmlns:a16="http://schemas.microsoft.com/office/drawing/2014/main" id="{5975B440-BCD4-6EB0-09D8-800D965F6FC7}"/>
              </a:ext>
            </a:extLst>
          </p:cNvPr>
          <p:cNvSpPr/>
          <p:nvPr/>
        </p:nvSpPr>
        <p:spPr>
          <a:xfrm>
            <a:off x="7018780" y="672283"/>
            <a:ext cx="1295565" cy="928138"/>
          </a:xfrm>
          <a:prstGeom prst="ellipse">
            <a:avLst/>
          </a:prstGeom>
          <a:solidFill>
            <a:srgbClr val="FFCCFF"/>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17" name="楕円 16">
            <a:extLst>
              <a:ext uri="{FF2B5EF4-FFF2-40B4-BE49-F238E27FC236}">
                <a16:creationId xmlns:a16="http://schemas.microsoft.com/office/drawing/2014/main" id="{DB725690-5013-A556-52B1-2D6FF6331CC4}"/>
              </a:ext>
            </a:extLst>
          </p:cNvPr>
          <p:cNvSpPr/>
          <p:nvPr/>
        </p:nvSpPr>
        <p:spPr>
          <a:xfrm>
            <a:off x="8034148" y="1659230"/>
            <a:ext cx="1295565" cy="928138"/>
          </a:xfrm>
          <a:prstGeom prst="ellipse">
            <a:avLst/>
          </a:prstGeom>
          <a:solidFill>
            <a:srgbClr val="FFCCFF"/>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18" name="楕円 17">
            <a:extLst>
              <a:ext uri="{FF2B5EF4-FFF2-40B4-BE49-F238E27FC236}">
                <a16:creationId xmlns:a16="http://schemas.microsoft.com/office/drawing/2014/main" id="{99ACF5C6-3D07-B1A5-0A43-4FCFDFBF2114}"/>
              </a:ext>
            </a:extLst>
          </p:cNvPr>
          <p:cNvSpPr/>
          <p:nvPr/>
        </p:nvSpPr>
        <p:spPr>
          <a:xfrm>
            <a:off x="5814283" y="4760127"/>
            <a:ext cx="1295565" cy="928138"/>
          </a:xfrm>
          <a:prstGeom prst="ellipse">
            <a:avLst/>
          </a:prstGeom>
          <a:solidFill>
            <a:srgbClr val="FFCCFF"/>
          </a:solidFill>
          <a:ln w="127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mn-ea"/>
              <a:ea typeface="+mn-ea"/>
              <a:cs typeface="Lato Regular"/>
              <a:sym typeface="Lato Regular"/>
            </a:endParaRPr>
          </a:p>
        </p:txBody>
      </p:sp>
      <p:sp>
        <p:nvSpPr>
          <p:cNvPr id="19" name="テキスト ボックス 18">
            <a:extLst>
              <a:ext uri="{FF2B5EF4-FFF2-40B4-BE49-F238E27FC236}">
                <a16:creationId xmlns:a16="http://schemas.microsoft.com/office/drawing/2014/main" id="{15350332-59F4-B044-2D43-589BC6526BBC}"/>
              </a:ext>
            </a:extLst>
          </p:cNvPr>
          <p:cNvSpPr txBox="1"/>
          <p:nvPr/>
        </p:nvSpPr>
        <p:spPr>
          <a:xfrm flipH="1">
            <a:off x="4781049" y="1071453"/>
            <a:ext cx="996133" cy="445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1400" spc="20" dirty="0">
                <a:solidFill>
                  <a:srgbClr val="C00000"/>
                </a:solidFill>
                <a:latin typeface="+mn-ea"/>
                <a:ea typeface="+mn-ea"/>
              </a:rPr>
              <a:t>販売促進</a:t>
            </a:r>
            <a:endParaRPr kumimoji="0" lang="en-US" altLang="ja-JP" sz="1400" b="0" i="0" u="none" strike="noStrike" cap="none" spc="20" normalizeH="0" baseline="0" dirty="0">
              <a:ln>
                <a:noFill/>
              </a:ln>
              <a:solidFill>
                <a:srgbClr val="C00000"/>
              </a:solidFill>
              <a:effectLst/>
              <a:uFillTx/>
              <a:latin typeface="+mn-ea"/>
              <a:ea typeface="+mn-ea"/>
              <a:cs typeface="Lato Regular"/>
              <a:sym typeface="Lato Regular"/>
            </a:endParaRPr>
          </a:p>
        </p:txBody>
      </p:sp>
      <p:sp>
        <p:nvSpPr>
          <p:cNvPr id="20" name="テキスト ボックス 19">
            <a:extLst>
              <a:ext uri="{FF2B5EF4-FFF2-40B4-BE49-F238E27FC236}">
                <a16:creationId xmlns:a16="http://schemas.microsoft.com/office/drawing/2014/main" id="{B5FD109F-2F7B-E87B-0B74-E0F0CD4EEF61}"/>
              </a:ext>
            </a:extLst>
          </p:cNvPr>
          <p:cNvSpPr txBox="1"/>
          <p:nvPr/>
        </p:nvSpPr>
        <p:spPr>
          <a:xfrm flipH="1">
            <a:off x="6989247" y="914849"/>
            <a:ext cx="1533004" cy="445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1400" spc="20" dirty="0">
                <a:solidFill>
                  <a:srgbClr val="C00000"/>
                </a:solidFill>
                <a:latin typeface="+mn-ea"/>
                <a:ea typeface="+mn-ea"/>
              </a:rPr>
              <a:t>ブランディング</a:t>
            </a:r>
            <a:endParaRPr kumimoji="0" lang="en-US" altLang="ja-JP" sz="1400" b="0" i="0" u="none" strike="noStrike" cap="none" spc="20" normalizeH="0" baseline="0" dirty="0">
              <a:ln>
                <a:noFill/>
              </a:ln>
              <a:solidFill>
                <a:srgbClr val="C00000"/>
              </a:solidFill>
              <a:effectLst/>
              <a:uFillTx/>
              <a:latin typeface="+mn-ea"/>
              <a:ea typeface="+mn-ea"/>
              <a:cs typeface="Lato Regular"/>
              <a:sym typeface="Lato Regular"/>
            </a:endParaRPr>
          </a:p>
        </p:txBody>
      </p:sp>
      <p:sp>
        <p:nvSpPr>
          <p:cNvPr id="21" name="テキスト ボックス 20">
            <a:extLst>
              <a:ext uri="{FF2B5EF4-FFF2-40B4-BE49-F238E27FC236}">
                <a16:creationId xmlns:a16="http://schemas.microsoft.com/office/drawing/2014/main" id="{B24F9F7E-8702-5126-1854-FCFE147E124D}"/>
              </a:ext>
            </a:extLst>
          </p:cNvPr>
          <p:cNvSpPr txBox="1"/>
          <p:nvPr/>
        </p:nvSpPr>
        <p:spPr>
          <a:xfrm flipH="1">
            <a:off x="6022647" y="5016569"/>
            <a:ext cx="996133" cy="445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ja-JP" altLang="en-US" sz="1400" b="0" i="0" u="none" strike="noStrike" cap="none" spc="20" normalizeH="0" baseline="0" dirty="0">
                <a:ln>
                  <a:noFill/>
                </a:ln>
                <a:solidFill>
                  <a:srgbClr val="C00000"/>
                </a:solidFill>
                <a:effectLst/>
                <a:uFillTx/>
                <a:latin typeface="+mn-ea"/>
                <a:ea typeface="+mn-ea"/>
                <a:cs typeface="Lato Regular"/>
                <a:sym typeface="Lato Regular"/>
              </a:rPr>
              <a:t>情報発信</a:t>
            </a:r>
            <a:endParaRPr kumimoji="0" lang="en-US" altLang="ja-JP" sz="1400" b="0" i="0" u="none" strike="noStrike" cap="none" spc="20" normalizeH="0" baseline="0" dirty="0">
              <a:ln>
                <a:noFill/>
              </a:ln>
              <a:solidFill>
                <a:srgbClr val="C00000"/>
              </a:solidFill>
              <a:effectLst/>
              <a:uFillTx/>
              <a:latin typeface="+mn-ea"/>
              <a:ea typeface="+mn-ea"/>
              <a:cs typeface="Lato Regular"/>
              <a:sym typeface="Lato Regular"/>
            </a:endParaRPr>
          </a:p>
        </p:txBody>
      </p:sp>
      <p:sp>
        <p:nvSpPr>
          <p:cNvPr id="22" name="テキスト ボックス 21">
            <a:extLst>
              <a:ext uri="{FF2B5EF4-FFF2-40B4-BE49-F238E27FC236}">
                <a16:creationId xmlns:a16="http://schemas.microsoft.com/office/drawing/2014/main" id="{42117931-99BA-1A70-B388-F8706F2B4E16}"/>
              </a:ext>
            </a:extLst>
          </p:cNvPr>
          <p:cNvSpPr txBox="1"/>
          <p:nvPr/>
        </p:nvSpPr>
        <p:spPr>
          <a:xfrm flipH="1">
            <a:off x="7958127" y="1882063"/>
            <a:ext cx="1450330" cy="445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lang="ja-JP" altLang="en-US" sz="1400" spc="20" dirty="0">
                <a:solidFill>
                  <a:srgbClr val="C00000"/>
                </a:solidFill>
                <a:latin typeface="+mn-ea"/>
                <a:ea typeface="+mn-ea"/>
              </a:rPr>
              <a:t>ターゲット拡大</a:t>
            </a:r>
            <a:endParaRPr kumimoji="0" lang="en-US" altLang="ja-JP" sz="1400" b="0" i="0" u="none" strike="noStrike" cap="none" spc="20" normalizeH="0" baseline="0" dirty="0">
              <a:ln>
                <a:noFill/>
              </a:ln>
              <a:solidFill>
                <a:srgbClr val="C00000"/>
              </a:solidFill>
              <a:effectLst/>
              <a:uFillTx/>
              <a:latin typeface="+mn-ea"/>
              <a:ea typeface="+mn-ea"/>
              <a:cs typeface="Lato Regular"/>
              <a:sym typeface="Lato Regular"/>
            </a:endParaRPr>
          </a:p>
        </p:txBody>
      </p:sp>
    </p:spTree>
    <p:extLst>
      <p:ext uri="{BB962C8B-B14F-4D97-AF65-F5344CB8AC3E}">
        <p14:creationId xmlns:p14="http://schemas.microsoft.com/office/powerpoint/2010/main" val="173211237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F4936-35B8-4111-2F61-2F74C522842B}"/>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A8868A76-7670-6B6F-FCFD-DB1C5B6D9B9E}"/>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7" name="テキスト ボックス 6">
            <a:extLst>
              <a:ext uri="{FF2B5EF4-FFF2-40B4-BE49-F238E27FC236}">
                <a16:creationId xmlns:a16="http://schemas.microsoft.com/office/drawing/2014/main" id="{91C63179-DF19-B33A-C5F5-7BD45B1BF521}"/>
              </a:ext>
            </a:extLst>
          </p:cNvPr>
          <p:cNvSpPr txBox="1"/>
          <p:nvPr/>
        </p:nvSpPr>
        <p:spPr>
          <a:xfrm>
            <a:off x="36574" y="6617586"/>
            <a:ext cx="3305007" cy="269304"/>
          </a:xfrm>
          <a:prstGeom prst="rect">
            <a:avLst/>
          </a:prstGeom>
          <a:noFill/>
        </p:spPr>
        <p:txBody>
          <a:bodyPr wrap="none" rtlCol="0">
            <a:spAutoFit/>
          </a:bodyPr>
          <a:lstStyle/>
          <a:p>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202</a:t>
            </a:r>
            <a:r>
              <a:rPr lang="ja-JP" altLang="en-US"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４</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Shufunotomo</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Co.,Ltd</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All Rights Reserved.</a:t>
            </a:r>
            <a:endParaRPr kumimoji="1" lang="ja-JP" altLang="en-US" sz="900" b="0" dirty="0">
              <a:solidFill>
                <a:schemeClr val="bg2">
                  <a:lumMod val="60000"/>
                  <a:lumOff val="40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2" name="正方形/長方形 1">
            <a:extLst>
              <a:ext uri="{FF2B5EF4-FFF2-40B4-BE49-F238E27FC236}">
                <a16:creationId xmlns:a16="http://schemas.microsoft.com/office/drawing/2014/main" id="{AB49C9C3-931C-DA91-B6FF-2EA7838AD882}"/>
              </a:ext>
            </a:extLst>
          </p:cNvPr>
          <p:cNvSpPr/>
          <p:nvPr/>
        </p:nvSpPr>
        <p:spPr>
          <a:xfrm>
            <a:off x="254010" y="584200"/>
            <a:ext cx="1411103" cy="198981"/>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3" name="Meet our awesome leader">
            <a:extLst>
              <a:ext uri="{FF2B5EF4-FFF2-40B4-BE49-F238E27FC236}">
                <a16:creationId xmlns:a16="http://schemas.microsoft.com/office/drawing/2014/main" id="{23C4D479-BB74-C224-9F1E-12612FD1868D}"/>
              </a:ext>
            </a:extLst>
          </p:cNvPr>
          <p:cNvSpPr txBox="1"/>
          <p:nvPr/>
        </p:nvSpPr>
        <p:spPr>
          <a:xfrm>
            <a:off x="254009" y="125826"/>
            <a:ext cx="9309090" cy="920272"/>
          </a:xfrm>
          <a:prstGeom prst="rect">
            <a:avLst/>
          </a:prstGeom>
          <a:ln w="12700">
            <a:miter lim="400000"/>
          </a:ln>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400" b="1">
                <a:solidFill>
                  <a:srgbClr val="3F3F3F"/>
                </a:solidFill>
                <a:latin typeface="Meiryo" panose="020B0604030504040204" pitchFamily="34" charset="-128"/>
                <a:ea typeface="Meiryo" panose="020B0604030504040204" pitchFamily="34" charset="-128"/>
              </a:rPr>
              <a:t>企画内容</a:t>
            </a:r>
            <a:endParaRPr lang="ja-JP" altLang="en-US" sz="2400" b="1" dirty="0">
              <a:solidFill>
                <a:srgbClr val="3F3F3F"/>
              </a:solidFill>
              <a:latin typeface="Meiryo" panose="020B0604030504040204" pitchFamily="34" charset="-128"/>
              <a:ea typeface="Meiryo" panose="020B0604030504040204" pitchFamily="34" charset="-128"/>
            </a:endParaRPr>
          </a:p>
        </p:txBody>
      </p:sp>
      <p:sp>
        <p:nvSpPr>
          <p:cNvPr id="4" name="Text Placeholder 3">
            <a:extLst>
              <a:ext uri="{FF2B5EF4-FFF2-40B4-BE49-F238E27FC236}">
                <a16:creationId xmlns:a16="http://schemas.microsoft.com/office/drawing/2014/main" id="{471DB725-3482-D3F6-7B0E-F25CB17FEC67}"/>
              </a:ext>
            </a:extLst>
          </p:cNvPr>
          <p:cNvSpPr txBox="1">
            <a:spLocks/>
          </p:cNvSpPr>
          <p:nvPr/>
        </p:nvSpPr>
        <p:spPr>
          <a:xfrm>
            <a:off x="239277" y="856826"/>
            <a:ext cx="9405524" cy="1196077"/>
          </a:xfrm>
          <a:prstGeom prst="rect">
            <a:avLst/>
          </a:prstGeom>
          <a:noFill/>
          <a:ln w="12700">
            <a:miter lim="400000"/>
          </a:ln>
          <a:extLst>
            <a:ext uri="{C572A759-6A51-4108-AA02-DFA0A04FC94B}">
              <ma14:wrappingTextBoxFlag xmlns:ma14="http://schemas.microsoft.com/office/mac/drawingml/2011/main" xmlns=""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hangingPunct="1">
              <a:lnSpc>
                <a:spcPct val="150000"/>
              </a:lnSpc>
            </a:pPr>
            <a:r>
              <a:rPr lang="ja-JP" altLang="en-US" sz="1600" dirty="0">
                <a:latin typeface="Meiryo"/>
                <a:ea typeface="Meiryo"/>
              </a:rPr>
              <a:t>特集企画では、雑誌（ゆうゆう </a:t>
            </a:r>
            <a:r>
              <a:rPr lang="en-US" altLang="ja-JP" sz="1600" dirty="0">
                <a:latin typeface="Meiryo"/>
                <a:ea typeface="Meiryo"/>
              </a:rPr>
              <a:t>or </a:t>
            </a:r>
            <a:r>
              <a:rPr lang="ja-JP" altLang="en-US" sz="1600" dirty="0">
                <a:latin typeface="Meiryo"/>
                <a:ea typeface="Meiryo"/>
              </a:rPr>
              <a:t>健康 </a:t>
            </a:r>
            <a:r>
              <a:rPr lang="en-US" altLang="ja-JP" sz="1600" dirty="0">
                <a:latin typeface="Meiryo"/>
                <a:ea typeface="Meiryo"/>
              </a:rPr>
              <a:t>or </a:t>
            </a:r>
            <a:r>
              <a:rPr lang="ja-JP" altLang="en-US" sz="1600" dirty="0">
                <a:latin typeface="Meiryo"/>
                <a:ea typeface="Meiryo"/>
              </a:rPr>
              <a:t>園芸ガイド）にて</a:t>
            </a:r>
            <a:r>
              <a:rPr lang="en-US" altLang="ja-JP" sz="1600" dirty="0">
                <a:latin typeface="Meiryo"/>
                <a:ea typeface="Meiryo"/>
              </a:rPr>
              <a:t>4C2P</a:t>
            </a:r>
            <a:r>
              <a:rPr lang="ja-JP" altLang="en-US" sz="1600" dirty="0">
                <a:latin typeface="Meiryo"/>
                <a:ea typeface="Meiryo"/>
              </a:rPr>
              <a:t>のタイアップを実施のうえ、</a:t>
            </a:r>
            <a:endParaRPr lang="en-US" altLang="ja-JP" sz="1600" dirty="0">
              <a:latin typeface="Meiryo"/>
              <a:ea typeface="Meiryo"/>
            </a:endParaRPr>
          </a:p>
          <a:p>
            <a:pPr hangingPunct="1">
              <a:lnSpc>
                <a:spcPct val="150000"/>
              </a:lnSpc>
            </a:pPr>
            <a:r>
              <a:rPr lang="en-US" altLang="ja-JP" sz="1600" dirty="0">
                <a:latin typeface="Meiryo"/>
                <a:ea typeface="Meiryo"/>
              </a:rPr>
              <a:t>WEB</a:t>
            </a:r>
            <a:r>
              <a:rPr lang="ja-JP" altLang="en-US" sz="1600" dirty="0">
                <a:latin typeface="Meiryo"/>
                <a:ea typeface="Meiryo"/>
              </a:rPr>
              <a:t>メディア</a:t>
            </a:r>
            <a:r>
              <a:rPr lang="en-US" altLang="ja-JP" sz="1600" dirty="0">
                <a:latin typeface="Meiryo"/>
                <a:ea typeface="Meiryo"/>
              </a:rPr>
              <a:t>『</a:t>
            </a:r>
            <a:r>
              <a:rPr lang="ja-JP" altLang="en-US" sz="1600" dirty="0">
                <a:latin typeface="Meiryo"/>
                <a:ea typeface="Meiryo"/>
              </a:rPr>
              <a:t>マチュアリスト</a:t>
            </a:r>
            <a:r>
              <a:rPr lang="en-US" altLang="ja-JP" sz="1600" dirty="0">
                <a:latin typeface="Meiryo"/>
                <a:ea typeface="Meiryo"/>
              </a:rPr>
              <a:t>』</a:t>
            </a:r>
            <a:r>
              <a:rPr lang="ja-JP" altLang="en-US" sz="1600" dirty="0">
                <a:latin typeface="Meiryo"/>
                <a:ea typeface="Meiryo"/>
              </a:rPr>
              <a:t>でも、そのタイアップ（コンテンツ）を活かして、配信ができる</a:t>
            </a:r>
            <a:endParaRPr lang="en-US" altLang="ja-JP" sz="1600" dirty="0">
              <a:latin typeface="Meiryo"/>
              <a:ea typeface="Meiryo"/>
            </a:endParaRPr>
          </a:p>
          <a:p>
            <a:pPr hangingPunct="1">
              <a:lnSpc>
                <a:spcPct val="150000"/>
              </a:lnSpc>
            </a:pPr>
            <a:r>
              <a:rPr lang="ja-JP" altLang="en-US" sz="1600" dirty="0">
                <a:latin typeface="Meiryo"/>
                <a:ea typeface="Meiryo"/>
              </a:rPr>
              <a:t>お得なパッケージ企画となっております。　</a:t>
            </a:r>
            <a:r>
              <a:rPr lang="en-US" altLang="ja-JP" sz="1600" dirty="0">
                <a:latin typeface="Meiryo"/>
                <a:ea typeface="Meiryo"/>
              </a:rPr>
              <a:t>※</a:t>
            </a:r>
            <a:r>
              <a:rPr lang="ja-JP" altLang="en-US" sz="1600" dirty="0">
                <a:latin typeface="Meiryo"/>
                <a:ea typeface="Meiryo"/>
              </a:rPr>
              <a:t>特集隣接が可能！　</a:t>
            </a:r>
            <a:r>
              <a:rPr lang="en-US" altLang="ja-JP" sz="1600" dirty="0">
                <a:latin typeface="Meiryo"/>
                <a:ea typeface="Meiryo"/>
              </a:rPr>
              <a:t>※3</a:t>
            </a:r>
            <a:r>
              <a:rPr lang="ja-JP" altLang="en-US" sz="1600" dirty="0">
                <a:latin typeface="Meiryo"/>
                <a:ea typeface="Meiryo"/>
              </a:rPr>
              <a:t>ヵ月の二次使用付き！</a:t>
            </a:r>
            <a:endParaRPr lang="en-US" sz="1600" dirty="0">
              <a:latin typeface="Meiryo"/>
              <a:ea typeface="Meiryo"/>
            </a:endParaRPr>
          </a:p>
        </p:txBody>
      </p:sp>
      <p:pic>
        <p:nvPicPr>
          <p:cNvPr id="11" name="Picture 2" descr="ゆうゆう">
            <a:extLst>
              <a:ext uri="{FF2B5EF4-FFF2-40B4-BE49-F238E27FC236}">
                <a16:creationId xmlns:a16="http://schemas.microsoft.com/office/drawing/2014/main" id="{ABDC0288-92CD-3EF4-C876-D98AA3FD00C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4243" y="2521853"/>
            <a:ext cx="1222952" cy="164175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4739D26C-9BCD-6B88-C494-BB955157F2FD}"/>
              </a:ext>
            </a:extLst>
          </p:cNvPr>
          <p:cNvGrpSpPr/>
          <p:nvPr/>
        </p:nvGrpSpPr>
        <p:grpSpPr>
          <a:xfrm>
            <a:off x="467457" y="4309291"/>
            <a:ext cx="3226134" cy="2162606"/>
            <a:chOff x="592831" y="3071576"/>
            <a:chExt cx="2423842" cy="1624797"/>
          </a:xfrm>
        </p:grpSpPr>
        <p:pic>
          <p:nvPicPr>
            <p:cNvPr id="15" name="図 14">
              <a:extLst>
                <a:ext uri="{FF2B5EF4-FFF2-40B4-BE49-F238E27FC236}">
                  <a16:creationId xmlns:a16="http://schemas.microsoft.com/office/drawing/2014/main" id="{48C53C3E-1ABE-C817-DCBE-23CC5A5143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831" y="3071576"/>
              <a:ext cx="1208583" cy="1624797"/>
            </a:xfrm>
            <a:prstGeom prst="rect">
              <a:avLst/>
            </a:prstGeom>
            <a:ln>
              <a:solidFill>
                <a:schemeClr val="bg1">
                  <a:lumMod val="75000"/>
                </a:schemeClr>
              </a:solidFill>
            </a:ln>
          </p:spPr>
        </p:pic>
        <p:pic>
          <p:nvPicPr>
            <p:cNvPr id="16" name="図 15">
              <a:extLst>
                <a:ext uri="{FF2B5EF4-FFF2-40B4-BE49-F238E27FC236}">
                  <a16:creationId xmlns:a16="http://schemas.microsoft.com/office/drawing/2014/main" id="{656BA995-37AC-FB56-818E-D786BBC467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1414" y="3073800"/>
              <a:ext cx="1215259" cy="1622573"/>
            </a:xfrm>
            <a:prstGeom prst="rect">
              <a:avLst/>
            </a:prstGeom>
            <a:ln>
              <a:solidFill>
                <a:schemeClr val="bg1">
                  <a:lumMod val="75000"/>
                </a:schemeClr>
              </a:solidFill>
            </a:ln>
          </p:spPr>
        </p:pic>
      </p:grpSp>
      <p:sp>
        <p:nvSpPr>
          <p:cNvPr id="34" name="テキスト ボックス 33">
            <a:extLst>
              <a:ext uri="{FF2B5EF4-FFF2-40B4-BE49-F238E27FC236}">
                <a16:creationId xmlns:a16="http://schemas.microsoft.com/office/drawing/2014/main" id="{87A781E8-F581-04D2-2E7C-039A7F8F367C}"/>
              </a:ext>
            </a:extLst>
          </p:cNvPr>
          <p:cNvSpPr txBox="1"/>
          <p:nvPr/>
        </p:nvSpPr>
        <p:spPr>
          <a:xfrm>
            <a:off x="366018" y="2066152"/>
            <a:ext cx="4496350" cy="412421"/>
          </a:xfrm>
          <a:prstGeom prst="rect">
            <a:avLst/>
          </a:prstGeom>
          <a:noFill/>
        </p:spPr>
        <p:txBody>
          <a:bodyPr wrap="square" rtlCol="0">
            <a:spAutoFit/>
          </a:bodyPr>
          <a:lstStyle/>
          <a:p>
            <a:pPr>
              <a:defRPr/>
            </a:pPr>
            <a:r>
              <a:rPr lang="ja-JP" altLang="en-US" sz="1600" b="1" dirty="0">
                <a:solidFill>
                  <a:schemeClr val="bg2"/>
                </a:solidFill>
                <a:latin typeface="メイリオ" panose="020B0604030504040204" pitchFamily="50" charset="-128"/>
                <a:ea typeface="メイリオ" panose="020B0604030504040204" pitchFamily="50" charset="-128"/>
              </a:rPr>
              <a:t>雑誌の編集者が</a:t>
            </a:r>
            <a:r>
              <a:rPr lang="en-US" altLang="ja-JP" sz="1600" b="1" dirty="0">
                <a:solidFill>
                  <a:schemeClr val="bg2"/>
                </a:solidFill>
                <a:latin typeface="メイリオ" panose="020B0604030504040204" pitchFamily="50" charset="-128"/>
                <a:ea typeface="メイリオ" panose="020B0604030504040204" pitchFamily="50" charset="-128"/>
              </a:rPr>
              <a:t>4C2P</a:t>
            </a:r>
            <a:r>
              <a:rPr lang="ja-JP" altLang="en-US" sz="1600" b="1" dirty="0">
                <a:solidFill>
                  <a:schemeClr val="bg2"/>
                </a:solidFill>
                <a:latin typeface="メイリオ" panose="020B0604030504040204" pitchFamily="50" charset="-128"/>
                <a:ea typeface="メイリオ" panose="020B0604030504040204" pitchFamily="50" charset="-128"/>
              </a:rPr>
              <a:t>を撮影＆制作します！</a:t>
            </a:r>
            <a:endParaRPr lang="en-US" altLang="ja-JP" sz="1600" b="1" dirty="0">
              <a:solidFill>
                <a:schemeClr val="bg2"/>
              </a:solidFill>
              <a:latin typeface="メイリオ" panose="020B0604030504040204" pitchFamily="50" charset="-128"/>
              <a:ea typeface="メイリオ" panose="020B0604030504040204" pitchFamily="50" charset="-128"/>
            </a:endParaRPr>
          </a:p>
        </p:txBody>
      </p:sp>
      <p:sp>
        <p:nvSpPr>
          <p:cNvPr id="10" name="右中かっこ 9">
            <a:extLst>
              <a:ext uri="{FF2B5EF4-FFF2-40B4-BE49-F238E27FC236}">
                <a16:creationId xmlns:a16="http://schemas.microsoft.com/office/drawing/2014/main" id="{88B7256A-5A7B-80F8-C4D6-04190677F9F2}"/>
              </a:ext>
            </a:extLst>
          </p:cNvPr>
          <p:cNvSpPr/>
          <p:nvPr/>
        </p:nvSpPr>
        <p:spPr>
          <a:xfrm>
            <a:off x="3709068" y="4206884"/>
            <a:ext cx="641895" cy="2422519"/>
          </a:xfrm>
          <a:prstGeom prst="rightBrace">
            <a:avLst>
              <a:gd name="adj1" fmla="val 25340"/>
              <a:gd name="adj2" fmla="val 49393"/>
            </a:avLst>
          </a:prstGeom>
          <a:noFill/>
          <a:ln w="25400" cap="flat">
            <a:solidFill>
              <a:srgbClr val="AAC2C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pic>
        <p:nvPicPr>
          <p:cNvPr id="26" name="図 25" descr="グラフィカル ユーザー インターフェイス, アプリケーション&#10;&#10;自動的に生成された説明">
            <a:extLst>
              <a:ext uri="{FF2B5EF4-FFF2-40B4-BE49-F238E27FC236}">
                <a16:creationId xmlns:a16="http://schemas.microsoft.com/office/drawing/2014/main" id="{C59E19E3-3497-FD7C-2C51-09B5B09319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0" b="11450"/>
          <a:stretch/>
        </p:blipFill>
        <p:spPr>
          <a:xfrm>
            <a:off x="4437923" y="2125416"/>
            <a:ext cx="2390058" cy="3692203"/>
          </a:xfrm>
          <a:prstGeom prst="rect">
            <a:avLst/>
          </a:prstGeom>
        </p:spPr>
      </p:pic>
      <p:sp>
        <p:nvSpPr>
          <p:cNvPr id="18" name="テキスト ボックス 17">
            <a:extLst>
              <a:ext uri="{FF2B5EF4-FFF2-40B4-BE49-F238E27FC236}">
                <a16:creationId xmlns:a16="http://schemas.microsoft.com/office/drawing/2014/main" id="{632BE3BA-7E4C-BEE6-4563-AA18A5F07A8A}"/>
              </a:ext>
            </a:extLst>
          </p:cNvPr>
          <p:cNvSpPr txBox="1"/>
          <p:nvPr/>
        </p:nvSpPr>
        <p:spPr>
          <a:xfrm>
            <a:off x="4496809" y="5870866"/>
            <a:ext cx="2576679" cy="830997"/>
          </a:xfrm>
          <a:prstGeom prst="rect">
            <a:avLst/>
          </a:prstGeom>
          <a:noFill/>
        </p:spPr>
        <p:txBody>
          <a:bodyPr wrap="square" rtlCol="0">
            <a:spAutoFit/>
          </a:bodyPr>
          <a:lstStyle/>
          <a:p>
            <a:pPr>
              <a:lnSpc>
                <a:spcPct val="100000"/>
              </a:lnSpc>
              <a:defRPr/>
            </a:pPr>
            <a:r>
              <a:rPr lang="ja-JP" altLang="en-US" sz="1600" b="1" dirty="0">
                <a:solidFill>
                  <a:schemeClr val="bg2"/>
                </a:solidFill>
                <a:latin typeface="メイリオ" panose="020B0604030504040204" pitchFamily="50" charset="-128"/>
                <a:ea typeface="メイリオ" panose="020B0604030504040204" pitchFamily="50" charset="-128"/>
              </a:rPr>
              <a:t>撮影＆制作した内容を</a:t>
            </a:r>
            <a:endParaRPr lang="en-US" altLang="ja-JP" sz="1600" b="1" dirty="0">
              <a:solidFill>
                <a:schemeClr val="bg2"/>
              </a:solidFill>
              <a:latin typeface="メイリオ" panose="020B0604030504040204" pitchFamily="50" charset="-128"/>
              <a:ea typeface="メイリオ" panose="020B0604030504040204" pitchFamily="50" charset="-128"/>
            </a:endParaRPr>
          </a:p>
          <a:p>
            <a:pPr>
              <a:lnSpc>
                <a:spcPct val="100000"/>
              </a:lnSpc>
              <a:defRPr/>
            </a:pPr>
            <a:r>
              <a:rPr lang="ja-JP" altLang="en-US" sz="1600" b="1" dirty="0">
                <a:solidFill>
                  <a:schemeClr val="bg2"/>
                </a:solidFill>
                <a:latin typeface="メイリオ" panose="020B0604030504040204" pitchFamily="50" charset="-128"/>
                <a:ea typeface="メイリオ" panose="020B0604030504040204" pitchFamily="50" charset="-128"/>
              </a:rPr>
              <a:t>「マチュアリスト」でも</a:t>
            </a:r>
            <a:endParaRPr lang="en-US" altLang="ja-JP" sz="1600" b="1" dirty="0">
              <a:solidFill>
                <a:schemeClr val="bg2"/>
              </a:solidFill>
              <a:latin typeface="メイリオ" panose="020B0604030504040204" pitchFamily="50" charset="-128"/>
              <a:ea typeface="メイリオ" panose="020B0604030504040204" pitchFamily="50" charset="-128"/>
            </a:endParaRPr>
          </a:p>
          <a:p>
            <a:pPr>
              <a:lnSpc>
                <a:spcPct val="100000"/>
              </a:lnSpc>
              <a:defRPr/>
            </a:pPr>
            <a:r>
              <a:rPr lang="ja-JP" altLang="en-US" sz="1600" b="1" dirty="0">
                <a:solidFill>
                  <a:schemeClr val="bg2"/>
                </a:solidFill>
                <a:latin typeface="メイリオ" panose="020B0604030504040204" pitchFamily="50" charset="-128"/>
                <a:ea typeface="メイリオ" panose="020B0604030504040204" pitchFamily="50" charset="-128"/>
              </a:rPr>
              <a:t>記事化します！</a:t>
            </a:r>
            <a:endParaRPr lang="en-US" altLang="ja-JP" sz="1600" b="1" dirty="0">
              <a:solidFill>
                <a:schemeClr val="bg2"/>
              </a:solidFill>
              <a:latin typeface="メイリオ" panose="020B0604030504040204" pitchFamily="50" charset="-128"/>
              <a:ea typeface="メイリオ" panose="020B0604030504040204" pitchFamily="50" charset="-128"/>
            </a:endParaRPr>
          </a:p>
        </p:txBody>
      </p:sp>
      <p:sp>
        <p:nvSpPr>
          <p:cNvPr id="19" name="右中かっこ 18">
            <a:extLst>
              <a:ext uri="{FF2B5EF4-FFF2-40B4-BE49-F238E27FC236}">
                <a16:creationId xmlns:a16="http://schemas.microsoft.com/office/drawing/2014/main" id="{A2046004-4275-EEE0-6320-577FDEB443F0}"/>
              </a:ext>
            </a:extLst>
          </p:cNvPr>
          <p:cNvSpPr/>
          <p:nvPr/>
        </p:nvSpPr>
        <p:spPr>
          <a:xfrm>
            <a:off x="6911296" y="2176331"/>
            <a:ext cx="641895" cy="3655647"/>
          </a:xfrm>
          <a:prstGeom prst="rightBrace">
            <a:avLst>
              <a:gd name="adj1" fmla="val 25340"/>
              <a:gd name="adj2" fmla="val 49882"/>
            </a:avLst>
          </a:prstGeom>
          <a:noFill/>
          <a:ln w="25400" cap="flat">
            <a:solidFill>
              <a:srgbClr val="AAC2C4"/>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endParaRPr>
          </a:p>
        </p:txBody>
      </p:sp>
      <p:sp>
        <p:nvSpPr>
          <p:cNvPr id="20" name="テキスト ボックス 19">
            <a:extLst>
              <a:ext uri="{FF2B5EF4-FFF2-40B4-BE49-F238E27FC236}">
                <a16:creationId xmlns:a16="http://schemas.microsoft.com/office/drawing/2014/main" id="{13237EC0-9808-379D-ABD8-993BE442713A}"/>
              </a:ext>
            </a:extLst>
          </p:cNvPr>
          <p:cNvSpPr txBox="1"/>
          <p:nvPr/>
        </p:nvSpPr>
        <p:spPr>
          <a:xfrm>
            <a:off x="7574620" y="3318939"/>
            <a:ext cx="2309950" cy="2277547"/>
          </a:xfrm>
          <a:prstGeom prst="rect">
            <a:avLst/>
          </a:prstGeom>
          <a:noFill/>
        </p:spPr>
        <p:txBody>
          <a:bodyPr wrap="square" rtlCol="0">
            <a:spAutoFit/>
          </a:bodyPr>
          <a:lstStyle/>
          <a:p>
            <a:pPr>
              <a:lnSpc>
                <a:spcPct val="100000"/>
              </a:lnSpc>
              <a:defRPr/>
            </a:pPr>
            <a:r>
              <a:rPr lang="ja-JP" altLang="en-US" sz="1800" b="1" dirty="0">
                <a:solidFill>
                  <a:srgbClr val="FF0000"/>
                </a:solidFill>
                <a:latin typeface="メイリオ" panose="020B0604030504040204" pitchFamily="50" charset="-128"/>
                <a:ea typeface="メイリオ" panose="020B0604030504040204" pitchFamily="50" charset="-128"/>
              </a:rPr>
              <a:t>二次使用可能！</a:t>
            </a:r>
            <a:endParaRPr lang="en-US" altLang="ja-JP" sz="1600" b="1" dirty="0">
              <a:solidFill>
                <a:srgbClr val="FF0000"/>
              </a:solidFill>
              <a:latin typeface="メイリオ" panose="020B0604030504040204" pitchFamily="50" charset="-128"/>
              <a:ea typeface="メイリオ" panose="020B0604030504040204" pitchFamily="50" charset="-128"/>
            </a:endParaRPr>
          </a:p>
          <a:p>
            <a:pPr>
              <a:lnSpc>
                <a:spcPct val="100000"/>
              </a:lnSpc>
              <a:defRPr/>
            </a:pPr>
            <a:r>
              <a:rPr lang="ja-JP" altLang="en-US" sz="1600" b="1" dirty="0">
                <a:solidFill>
                  <a:schemeClr val="bg2"/>
                </a:solidFill>
                <a:latin typeface="メイリオ" panose="020B0604030504040204" pitchFamily="50" charset="-128"/>
                <a:ea typeface="メイリオ" panose="020B0604030504040204" pitchFamily="50" charset="-128"/>
              </a:rPr>
              <a:t>～販促物や</a:t>
            </a:r>
            <a:r>
              <a:rPr lang="en-US" altLang="ja-JP" sz="1600" b="1" dirty="0">
                <a:solidFill>
                  <a:schemeClr val="bg2"/>
                </a:solidFill>
                <a:latin typeface="メイリオ" panose="020B0604030504040204" pitchFamily="50" charset="-128"/>
                <a:ea typeface="メイリオ" panose="020B0604030504040204" pitchFamily="50" charset="-128"/>
              </a:rPr>
              <a:t>LP</a:t>
            </a:r>
            <a:r>
              <a:rPr lang="ja-JP" altLang="en-US" sz="1600" b="1" dirty="0">
                <a:solidFill>
                  <a:schemeClr val="bg2"/>
                </a:solidFill>
                <a:latin typeface="メイリオ" panose="020B0604030504040204" pitchFamily="50" charset="-128"/>
                <a:ea typeface="メイリオ" panose="020B0604030504040204" pitchFamily="50" charset="-128"/>
              </a:rPr>
              <a:t>利用に～</a:t>
            </a:r>
            <a:endParaRPr lang="en-US" altLang="ja-JP" sz="1600" b="1" dirty="0">
              <a:solidFill>
                <a:schemeClr val="bg2"/>
              </a:solidFill>
              <a:latin typeface="メイリオ" panose="020B0604030504040204" pitchFamily="50" charset="-128"/>
              <a:ea typeface="メイリオ" panose="020B0604030504040204" pitchFamily="50" charset="-128"/>
            </a:endParaRPr>
          </a:p>
          <a:p>
            <a:pPr>
              <a:lnSpc>
                <a:spcPct val="100000"/>
              </a:lnSpc>
              <a:defRPr/>
            </a:pPr>
            <a:endParaRPr lang="en-US" altLang="ja-JP" sz="1600" b="1" dirty="0">
              <a:solidFill>
                <a:schemeClr val="bg2"/>
              </a:solidFill>
              <a:latin typeface="メイリオ" panose="020B0604030504040204" pitchFamily="50" charset="-128"/>
              <a:ea typeface="メイリオ" panose="020B0604030504040204" pitchFamily="50" charset="-128"/>
            </a:endParaRPr>
          </a:p>
          <a:p>
            <a:pPr>
              <a:lnSpc>
                <a:spcPct val="100000"/>
              </a:lnSpc>
              <a:defRPr/>
            </a:pPr>
            <a:r>
              <a:rPr lang="ja-JP" altLang="en-US" sz="1600" b="1" dirty="0">
                <a:solidFill>
                  <a:schemeClr val="bg2"/>
                </a:solidFill>
                <a:latin typeface="メイリオ" panose="020B0604030504040204" pitchFamily="50" charset="-128"/>
                <a:ea typeface="メイリオ" panose="020B0604030504040204" pitchFamily="50" charset="-128"/>
              </a:rPr>
              <a:t>撮影＆制作した素材は、</a:t>
            </a:r>
            <a:r>
              <a:rPr lang="en-US" altLang="ja-JP" sz="1600" b="1" dirty="0">
                <a:solidFill>
                  <a:schemeClr val="bg2"/>
                </a:solidFill>
                <a:latin typeface="メイリオ" panose="020B0604030504040204" pitchFamily="50" charset="-128"/>
                <a:ea typeface="メイリオ" panose="020B0604030504040204" pitchFamily="50" charset="-128"/>
              </a:rPr>
              <a:t>3</a:t>
            </a:r>
            <a:r>
              <a:rPr lang="ja-JP" altLang="en-US" sz="1600" b="1" dirty="0">
                <a:solidFill>
                  <a:schemeClr val="bg2"/>
                </a:solidFill>
                <a:latin typeface="メイリオ" panose="020B0604030504040204" pitchFamily="50" charset="-128"/>
                <a:ea typeface="メイリオ" panose="020B0604030504040204" pitchFamily="50" charset="-128"/>
              </a:rPr>
              <a:t>ヵ月の二次使用が可能！</a:t>
            </a:r>
            <a:endParaRPr lang="en-US" altLang="ja-JP" sz="1600" b="1" dirty="0">
              <a:solidFill>
                <a:schemeClr val="bg2"/>
              </a:solidFill>
              <a:latin typeface="メイリオ" panose="020B0604030504040204" pitchFamily="50" charset="-128"/>
              <a:ea typeface="メイリオ" panose="020B0604030504040204" pitchFamily="50" charset="-128"/>
            </a:endParaRPr>
          </a:p>
          <a:p>
            <a:pPr>
              <a:lnSpc>
                <a:spcPct val="100000"/>
              </a:lnSpc>
              <a:defRPr/>
            </a:pPr>
            <a:r>
              <a:rPr lang="en-US" altLang="ja-JP" sz="1100" b="1" dirty="0">
                <a:solidFill>
                  <a:schemeClr val="bg2"/>
                </a:solidFill>
                <a:latin typeface="メイリオ" panose="020B0604030504040204" pitchFamily="50" charset="-128"/>
                <a:ea typeface="メイリオ" panose="020B0604030504040204" pitchFamily="50" charset="-128"/>
              </a:rPr>
              <a:t>※</a:t>
            </a:r>
            <a:r>
              <a:rPr lang="ja-JP" altLang="en-US" sz="1100" b="1" dirty="0">
                <a:solidFill>
                  <a:schemeClr val="bg2"/>
                </a:solidFill>
                <a:latin typeface="メイリオ" panose="020B0604030504040204" pitchFamily="50" charset="-128"/>
                <a:ea typeface="メイリオ" panose="020B0604030504040204" pitchFamily="50" charset="-128"/>
              </a:rPr>
              <a:t>誌面も同様。</a:t>
            </a:r>
            <a:endParaRPr lang="en-US" altLang="ja-JP" sz="1100" b="1" dirty="0">
              <a:solidFill>
                <a:schemeClr val="bg2"/>
              </a:solidFill>
              <a:latin typeface="メイリオ" panose="020B0604030504040204" pitchFamily="50" charset="-128"/>
              <a:ea typeface="メイリオ" panose="020B0604030504040204" pitchFamily="50" charset="-128"/>
            </a:endParaRPr>
          </a:p>
          <a:p>
            <a:pPr>
              <a:lnSpc>
                <a:spcPct val="100000"/>
              </a:lnSpc>
              <a:defRPr/>
            </a:pPr>
            <a:r>
              <a:rPr lang="en-US" altLang="ja-JP" sz="1100" b="1" dirty="0">
                <a:solidFill>
                  <a:schemeClr val="bg2"/>
                </a:solidFill>
                <a:latin typeface="メイリオ" panose="020B0604030504040204" pitchFamily="50" charset="-128"/>
                <a:ea typeface="メイリオ" panose="020B0604030504040204" pitchFamily="50" charset="-128"/>
              </a:rPr>
              <a:t>※</a:t>
            </a:r>
            <a:r>
              <a:rPr lang="ja-JP" altLang="en-US" sz="1100" b="1" dirty="0">
                <a:solidFill>
                  <a:schemeClr val="bg2"/>
                </a:solidFill>
                <a:latin typeface="メイリオ" panose="020B0604030504040204" pitchFamily="50" charset="-128"/>
                <a:ea typeface="メイリオ" panose="020B0604030504040204" pitchFamily="50" charset="-128"/>
              </a:rPr>
              <a:t>読者モデル以外の起用者を</a:t>
            </a:r>
            <a:endParaRPr lang="en-US" altLang="ja-JP" sz="1100" b="1" dirty="0">
              <a:solidFill>
                <a:schemeClr val="bg2"/>
              </a:solidFill>
              <a:latin typeface="メイリオ" panose="020B0604030504040204" pitchFamily="50" charset="-128"/>
              <a:ea typeface="メイリオ" panose="020B0604030504040204" pitchFamily="50" charset="-128"/>
            </a:endParaRPr>
          </a:p>
          <a:p>
            <a:pPr>
              <a:lnSpc>
                <a:spcPct val="100000"/>
              </a:lnSpc>
              <a:defRPr/>
            </a:pPr>
            <a:r>
              <a:rPr lang="ja-JP" altLang="en-US" sz="1100" b="1" dirty="0">
                <a:solidFill>
                  <a:schemeClr val="bg2"/>
                </a:solidFill>
                <a:latin typeface="メイリオ" panose="020B0604030504040204" pitchFamily="50" charset="-128"/>
                <a:ea typeface="メイリオ" panose="020B0604030504040204" pitchFamily="50" charset="-128"/>
              </a:rPr>
              <a:t>　ご希望の場合は、別途費用が</a:t>
            </a:r>
            <a:endParaRPr lang="en-US" altLang="ja-JP" sz="1100" b="1" dirty="0">
              <a:solidFill>
                <a:schemeClr val="bg2"/>
              </a:solidFill>
              <a:latin typeface="メイリオ" panose="020B0604030504040204" pitchFamily="50" charset="-128"/>
              <a:ea typeface="メイリオ" panose="020B0604030504040204" pitchFamily="50" charset="-128"/>
            </a:endParaRPr>
          </a:p>
          <a:p>
            <a:pPr>
              <a:lnSpc>
                <a:spcPct val="100000"/>
              </a:lnSpc>
              <a:defRPr/>
            </a:pPr>
            <a:r>
              <a:rPr lang="ja-JP" altLang="en-US" sz="1100" b="1" dirty="0">
                <a:solidFill>
                  <a:schemeClr val="bg2"/>
                </a:solidFill>
                <a:latin typeface="メイリオ" panose="020B0604030504040204" pitchFamily="50" charset="-128"/>
                <a:ea typeface="メイリオ" panose="020B0604030504040204" pitchFamily="50" charset="-128"/>
              </a:rPr>
              <a:t>　かかります。</a:t>
            </a:r>
            <a:endParaRPr lang="en-US" altLang="ja-JP" sz="1100" b="1" dirty="0">
              <a:solidFill>
                <a:schemeClr val="bg2"/>
              </a:solidFill>
              <a:latin typeface="メイリオ" panose="020B0604030504040204" pitchFamily="50" charset="-128"/>
              <a:ea typeface="メイリオ" panose="020B0604030504040204" pitchFamily="50" charset="-128"/>
            </a:endParaRPr>
          </a:p>
        </p:txBody>
      </p:sp>
      <p:pic>
        <p:nvPicPr>
          <p:cNvPr id="9" name="Picture 6" descr="健康">
            <a:extLst>
              <a:ext uri="{FF2B5EF4-FFF2-40B4-BE49-F238E27FC236}">
                <a16:creationId xmlns:a16="http://schemas.microsoft.com/office/drawing/2014/main" id="{735D0B07-E584-E08B-D3FD-3E7C202152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2391" y="2910288"/>
            <a:ext cx="923595" cy="125331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園芸ガイド">
            <a:extLst>
              <a:ext uri="{FF2B5EF4-FFF2-40B4-BE49-F238E27FC236}">
                <a16:creationId xmlns:a16="http://schemas.microsoft.com/office/drawing/2014/main" id="{1F0BDAA6-2F43-32A2-038C-8EC7DA0393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41182" y="2953569"/>
            <a:ext cx="1022380" cy="125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66225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7CB18-0FA5-2CA7-77ED-CC2057B27884}"/>
            </a:ext>
          </a:extLst>
        </p:cNvPr>
        <p:cNvGrpSpPr/>
        <p:nvPr/>
      </p:nvGrpSpPr>
      <p:grpSpPr>
        <a:xfrm>
          <a:off x="0" y="0"/>
          <a:ext cx="0" cy="0"/>
          <a:chOff x="0" y="0"/>
          <a:chExt cx="0" cy="0"/>
        </a:xfrm>
      </p:grpSpPr>
      <p:sp>
        <p:nvSpPr>
          <p:cNvPr id="19" name="Rectangle">
            <a:extLst>
              <a:ext uri="{FF2B5EF4-FFF2-40B4-BE49-F238E27FC236}">
                <a16:creationId xmlns:a16="http://schemas.microsoft.com/office/drawing/2014/main" id="{F238B82C-C272-50A8-4614-E21173916913}"/>
              </a:ext>
            </a:extLst>
          </p:cNvPr>
          <p:cNvSpPr/>
          <p:nvPr/>
        </p:nvSpPr>
        <p:spPr>
          <a:xfrm>
            <a:off x="3963936" y="65221"/>
            <a:ext cx="5936221" cy="6831632"/>
          </a:xfrm>
          <a:prstGeom prst="rect">
            <a:avLst/>
          </a:prstGeom>
          <a:solidFill>
            <a:schemeClr val="accent6">
              <a:lumMod val="20000"/>
              <a:lumOff val="80000"/>
            </a:schemeClr>
          </a:solidFill>
          <a:ln w="12700">
            <a:miter lim="400000"/>
          </a:ln>
        </p:spPr>
        <p:txBody>
          <a:bodyPr lIns="33713" tIns="33713" rIns="33713" bIns="33713" anchor="ctr"/>
          <a:lstStyle/>
          <a:p>
            <a:pPr algn="just" defTabSz="335401">
              <a:lnSpc>
                <a:spcPct val="160000"/>
              </a:lnSpc>
              <a:defRPr sz="2000" spc="0">
                <a:solidFill>
                  <a:srgbClr val="000000"/>
                </a:solidFill>
              </a:defRPr>
            </a:pPr>
            <a:endParaRPr lang="ja-JP" altLang="en-US" sz="813" dirty="0">
              <a:latin typeface="Meiryo" panose="020B0604030504040204" pitchFamily="34" charset="-128"/>
              <a:ea typeface="Meiryo" panose="020B0604030504040204" pitchFamily="34" charset="-128"/>
            </a:endParaRPr>
          </a:p>
        </p:txBody>
      </p:sp>
      <p:sp>
        <p:nvSpPr>
          <p:cNvPr id="6" name="フレーム 5">
            <a:extLst>
              <a:ext uri="{FF2B5EF4-FFF2-40B4-BE49-F238E27FC236}">
                <a16:creationId xmlns:a16="http://schemas.microsoft.com/office/drawing/2014/main" id="{BE72F540-7094-F88F-785C-5B63C7C6FAFA}"/>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7" name="テキスト ボックス 6">
            <a:extLst>
              <a:ext uri="{FF2B5EF4-FFF2-40B4-BE49-F238E27FC236}">
                <a16:creationId xmlns:a16="http://schemas.microsoft.com/office/drawing/2014/main" id="{D993EBBB-8B04-F652-8600-C93E30ED1CAD}"/>
              </a:ext>
            </a:extLst>
          </p:cNvPr>
          <p:cNvSpPr txBox="1"/>
          <p:nvPr/>
        </p:nvSpPr>
        <p:spPr>
          <a:xfrm>
            <a:off x="36574" y="6617586"/>
            <a:ext cx="3305007" cy="269304"/>
          </a:xfrm>
          <a:prstGeom prst="rect">
            <a:avLst/>
          </a:prstGeom>
          <a:noFill/>
        </p:spPr>
        <p:txBody>
          <a:bodyPr wrap="none" rtlCol="0">
            <a:spAutoFit/>
          </a:bodyPr>
          <a:lstStyle/>
          <a:p>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202</a:t>
            </a:r>
            <a:r>
              <a:rPr lang="ja-JP" altLang="en-US"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４</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Shufunotomo</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Co.,Ltd</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All Rights Reserved.</a:t>
            </a:r>
            <a:endParaRPr kumimoji="1" lang="ja-JP" altLang="en-US" sz="900" b="0" dirty="0">
              <a:solidFill>
                <a:schemeClr val="bg2">
                  <a:lumMod val="60000"/>
                  <a:lumOff val="40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6" name="正方形/長方形 15">
            <a:extLst>
              <a:ext uri="{FF2B5EF4-FFF2-40B4-BE49-F238E27FC236}">
                <a16:creationId xmlns:a16="http://schemas.microsoft.com/office/drawing/2014/main" id="{D1BC8CD7-1B4F-7394-9591-83FAB4E53903}"/>
              </a:ext>
            </a:extLst>
          </p:cNvPr>
          <p:cNvSpPr/>
          <p:nvPr/>
        </p:nvSpPr>
        <p:spPr>
          <a:xfrm>
            <a:off x="254010" y="584200"/>
            <a:ext cx="3543159" cy="189934"/>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17" name="Meet our awesome leader">
            <a:extLst>
              <a:ext uri="{FF2B5EF4-FFF2-40B4-BE49-F238E27FC236}">
                <a16:creationId xmlns:a16="http://schemas.microsoft.com/office/drawing/2014/main" id="{B6BAB8DE-0CC2-6E96-C658-59917504161E}"/>
              </a:ext>
            </a:extLst>
          </p:cNvPr>
          <p:cNvSpPr txBox="1"/>
          <p:nvPr/>
        </p:nvSpPr>
        <p:spPr>
          <a:xfrm>
            <a:off x="254009" y="125826"/>
            <a:ext cx="9309090" cy="920272"/>
          </a:xfrm>
          <a:prstGeom prst="rect">
            <a:avLst/>
          </a:prstGeom>
          <a:ln w="12700">
            <a:miter lim="400000"/>
          </a:ln>
          <a:extLst>
            <a:ext uri="{C572A759-6A51-4108-AA02-DFA0A04FC94B}">
              <ma14:wrappingTextBoxFlag xmlns="" xmlns:ma14="http://schemas.microsoft.com/office/mac/drawingml/2011/main"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800" b="1" dirty="0">
                <a:solidFill>
                  <a:srgbClr val="3F3F3F"/>
                </a:solidFill>
                <a:latin typeface="Meiryo" panose="020B0604030504040204" pitchFamily="34" charset="-128"/>
                <a:ea typeface="Meiryo" panose="020B0604030504040204" pitchFamily="34" charset="-128"/>
              </a:rPr>
              <a:t>今回の対象テーマ！</a:t>
            </a:r>
          </a:p>
        </p:txBody>
      </p:sp>
      <p:sp>
        <p:nvSpPr>
          <p:cNvPr id="11" name="Text Placeholder 3">
            <a:extLst>
              <a:ext uri="{FF2B5EF4-FFF2-40B4-BE49-F238E27FC236}">
                <a16:creationId xmlns:a16="http://schemas.microsoft.com/office/drawing/2014/main" id="{6B9E2CCE-974F-F505-C1C4-C4F02694F795}"/>
              </a:ext>
            </a:extLst>
          </p:cNvPr>
          <p:cNvSpPr txBox="1">
            <a:spLocks/>
          </p:cNvSpPr>
          <p:nvPr/>
        </p:nvSpPr>
        <p:spPr>
          <a:xfrm>
            <a:off x="133993" y="1474569"/>
            <a:ext cx="3803067" cy="1377961"/>
          </a:xfrm>
          <a:prstGeom prst="rect">
            <a:avLst/>
          </a:prstGeom>
          <a:solidFill>
            <a:srgbClr val="002060"/>
          </a:solidFill>
          <a:ln w="12700">
            <a:miter lim="400000"/>
          </a:ln>
          <a:extLst>
            <a:ext uri="{C572A759-6A51-4108-AA02-DFA0A04FC94B}">
              <ma14:wrappingTextBoxFlag xmlns="" xmlns:ma14="http://schemas.microsoft.com/office/mac/drawingml/2011/main"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algn="ctr" hangingPunct="1">
              <a:lnSpc>
                <a:spcPct val="100000"/>
              </a:lnSpc>
            </a:pPr>
            <a:endParaRPr lang="en-US" altLang="ja-JP" sz="2000" b="1" kern="100" dirty="0">
              <a:solidFill>
                <a:schemeClr val="bg1"/>
              </a:solidFill>
              <a:effectLst/>
              <a:cs typeface="Times New Roman" panose="02020603050405020304" pitchFamily="18" charset="0"/>
            </a:endParaRPr>
          </a:p>
          <a:p>
            <a:pPr algn="ctr" hangingPunct="1">
              <a:lnSpc>
                <a:spcPct val="100000"/>
              </a:lnSpc>
            </a:pPr>
            <a:r>
              <a:rPr lang="en-US" altLang="ja-JP" sz="2000" b="1" kern="100" dirty="0">
                <a:solidFill>
                  <a:schemeClr val="bg1"/>
                </a:solidFill>
                <a:effectLst/>
                <a:cs typeface="Times New Roman" panose="02020603050405020304" pitchFamily="18" charset="0"/>
              </a:rPr>
              <a:t>60</a:t>
            </a:r>
            <a:r>
              <a:rPr lang="ja-JP" altLang="en-US" sz="2000" b="1" kern="100" dirty="0">
                <a:solidFill>
                  <a:schemeClr val="bg1"/>
                </a:solidFill>
                <a:effectLst/>
                <a:cs typeface="Times New Roman" panose="02020603050405020304" pitchFamily="18" charset="0"/>
              </a:rPr>
              <a:t>代からの賢い</a:t>
            </a:r>
            <a:endParaRPr lang="en-US" altLang="ja-JP" sz="2000" b="1" kern="100" dirty="0">
              <a:solidFill>
                <a:schemeClr val="bg1"/>
              </a:solidFill>
              <a:effectLst/>
              <a:cs typeface="Times New Roman" panose="02020603050405020304" pitchFamily="18" charset="0"/>
            </a:endParaRPr>
          </a:p>
          <a:p>
            <a:pPr algn="ctr" hangingPunct="1">
              <a:lnSpc>
                <a:spcPct val="100000"/>
              </a:lnSpc>
            </a:pPr>
            <a:r>
              <a:rPr lang="ja-JP" altLang="en-US" sz="2000" b="1" kern="100" dirty="0">
                <a:solidFill>
                  <a:schemeClr val="bg1"/>
                </a:solidFill>
                <a:cs typeface="Times New Roman" panose="02020603050405020304" pitchFamily="18" charset="0"/>
              </a:rPr>
              <a:t>お金の使い方・節約術</a:t>
            </a:r>
            <a:endParaRPr lang="ja-JP" altLang="ja-JP" sz="2000" b="1" kern="100" dirty="0">
              <a:solidFill>
                <a:schemeClr val="bg1"/>
              </a:solidFill>
              <a:effectLst/>
              <a:cs typeface="Times New Roman" panose="02020603050405020304" pitchFamily="18" charset="0"/>
            </a:endParaRPr>
          </a:p>
        </p:txBody>
      </p:sp>
      <p:sp>
        <p:nvSpPr>
          <p:cNvPr id="29" name="Text Placeholder 3">
            <a:extLst>
              <a:ext uri="{FF2B5EF4-FFF2-40B4-BE49-F238E27FC236}">
                <a16:creationId xmlns:a16="http://schemas.microsoft.com/office/drawing/2014/main" id="{69D59D98-FB9C-BAB5-1221-3FF68FCE176F}"/>
              </a:ext>
            </a:extLst>
          </p:cNvPr>
          <p:cNvSpPr txBox="1">
            <a:spLocks/>
          </p:cNvSpPr>
          <p:nvPr/>
        </p:nvSpPr>
        <p:spPr>
          <a:xfrm>
            <a:off x="4262480" y="467625"/>
            <a:ext cx="5726904" cy="4856550"/>
          </a:xfrm>
          <a:prstGeom prst="rect">
            <a:avLst/>
          </a:prstGeom>
          <a:noFill/>
          <a:ln w="12700">
            <a:miter lim="400000"/>
          </a:ln>
          <a:extLst>
            <a:ext uri="{C572A759-6A51-4108-AA02-DFA0A04FC94B}">
              <ma14:wrappingTextBoxFlag xmlns="" xmlns:ma14="http://schemas.microsoft.com/office/mac/drawingml/2011/main"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hangingPunct="1">
              <a:lnSpc>
                <a:spcPct val="100000"/>
              </a:lnSpc>
            </a:pPr>
            <a:r>
              <a:rPr lang="ja-JP" altLang="en-US" sz="2400" b="1" dirty="0">
                <a:solidFill>
                  <a:srgbClr val="000000"/>
                </a:solidFill>
                <a:latin typeface="ヒラギノ角ゴ ProN W3"/>
              </a:rPr>
              <a:t>マチュア世代（</a:t>
            </a:r>
            <a:r>
              <a:rPr lang="en-US" altLang="ja-JP" sz="2400" b="1" dirty="0">
                <a:solidFill>
                  <a:srgbClr val="000000"/>
                </a:solidFill>
                <a:latin typeface="ヒラギノ角ゴ ProN W3"/>
              </a:rPr>
              <a:t>50</a:t>
            </a:r>
            <a:r>
              <a:rPr lang="ja-JP" altLang="en-US" sz="2400" b="1" dirty="0">
                <a:solidFill>
                  <a:srgbClr val="000000"/>
                </a:solidFill>
                <a:latin typeface="ヒラギノ角ゴ ProN W3"/>
              </a:rPr>
              <a:t>代）へのお金の話</a:t>
            </a:r>
            <a:endParaRPr lang="en-US" altLang="ja-JP" sz="3200" b="1" dirty="0">
              <a:solidFill>
                <a:srgbClr val="000000"/>
              </a:solidFill>
              <a:latin typeface="ヒラギノ角ゴ ProN W3"/>
            </a:endParaRPr>
          </a:p>
          <a:p>
            <a:pPr hangingPunct="1">
              <a:lnSpc>
                <a:spcPct val="100000"/>
              </a:lnSpc>
            </a:pPr>
            <a:endParaRPr lang="en-US" altLang="ja-JP" sz="3200" dirty="0">
              <a:solidFill>
                <a:srgbClr val="000000"/>
              </a:solidFill>
              <a:latin typeface="ヒラギノ角ゴ ProN W3"/>
            </a:endParaRPr>
          </a:p>
          <a:p>
            <a:pPr hangingPunct="1">
              <a:lnSpc>
                <a:spcPct val="100000"/>
              </a:lnSpc>
            </a:pPr>
            <a:endParaRPr lang="ja-JP" altLang="en-US" sz="1600" dirty="0">
              <a:solidFill>
                <a:schemeClr val="bg2"/>
              </a:solidFill>
              <a:latin typeface="Meiryo"/>
              <a:ea typeface="Meiryo"/>
            </a:endParaRPr>
          </a:p>
        </p:txBody>
      </p:sp>
      <p:pic>
        <p:nvPicPr>
          <p:cNvPr id="39" name="図 38" descr="挿絵 が含まれている画像&#10;&#10;自動的に生成された説明">
            <a:extLst>
              <a:ext uri="{FF2B5EF4-FFF2-40B4-BE49-F238E27FC236}">
                <a16:creationId xmlns:a16="http://schemas.microsoft.com/office/drawing/2014/main" id="{FDF80484-16BE-39F4-BF33-11678E969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76" y="907086"/>
            <a:ext cx="1248226" cy="444951"/>
          </a:xfrm>
          <a:prstGeom prst="rect">
            <a:avLst/>
          </a:prstGeom>
        </p:spPr>
      </p:pic>
      <p:sp>
        <p:nvSpPr>
          <p:cNvPr id="41" name="テキスト ボックス 40">
            <a:extLst>
              <a:ext uri="{FF2B5EF4-FFF2-40B4-BE49-F238E27FC236}">
                <a16:creationId xmlns:a16="http://schemas.microsoft.com/office/drawing/2014/main" id="{C4BD78E7-E8EF-0D17-FD66-45A19D29CF87}"/>
              </a:ext>
            </a:extLst>
          </p:cNvPr>
          <p:cNvSpPr txBox="1"/>
          <p:nvPr/>
        </p:nvSpPr>
        <p:spPr>
          <a:xfrm>
            <a:off x="1763601" y="724490"/>
            <a:ext cx="1577979" cy="8336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en-US" altLang="ja-JP" sz="3200" b="1" i="0" u="none" strike="noStrike" cap="none" spc="20" normalizeH="0" baseline="0" dirty="0">
                <a:ln>
                  <a:noFill/>
                </a:ln>
                <a:solidFill>
                  <a:schemeClr val="bg2">
                    <a:lumMod val="50000"/>
                  </a:schemeClr>
                </a:solidFill>
                <a:effectLst/>
                <a:uFillTx/>
                <a:latin typeface="+mn-ea"/>
                <a:ea typeface="+mn-ea"/>
                <a:cs typeface="Lato Regular"/>
                <a:sym typeface="Lato Regular"/>
              </a:rPr>
              <a:t>8</a:t>
            </a:r>
            <a:r>
              <a:rPr kumimoji="0" lang="ja-JP" altLang="en-US" sz="3200" b="1" i="0" u="none" strike="noStrike" cap="none" spc="20" normalizeH="0" baseline="0" dirty="0">
                <a:ln>
                  <a:noFill/>
                </a:ln>
                <a:solidFill>
                  <a:schemeClr val="bg2">
                    <a:lumMod val="50000"/>
                  </a:schemeClr>
                </a:solidFill>
                <a:effectLst/>
                <a:uFillTx/>
                <a:latin typeface="+mn-ea"/>
                <a:ea typeface="+mn-ea"/>
                <a:cs typeface="Lato Regular"/>
                <a:sym typeface="Lato Regular"/>
              </a:rPr>
              <a:t>月号</a:t>
            </a:r>
            <a:endParaRPr kumimoji="0" lang="ja-JP" altLang="en-US" sz="2000" b="1" i="0" u="none" strike="noStrike" cap="none" spc="20" normalizeH="0" baseline="0" dirty="0">
              <a:ln>
                <a:noFill/>
              </a:ln>
              <a:solidFill>
                <a:schemeClr val="bg2">
                  <a:lumMod val="50000"/>
                </a:schemeClr>
              </a:solidFill>
              <a:effectLst/>
              <a:uFillTx/>
              <a:latin typeface="+mn-ea"/>
              <a:ea typeface="+mn-ea"/>
              <a:cs typeface="Lato Regular"/>
              <a:sym typeface="Lato Regular"/>
            </a:endParaRPr>
          </a:p>
        </p:txBody>
      </p:sp>
      <p:sp>
        <p:nvSpPr>
          <p:cNvPr id="9" name="フローチャート: 抜出し 8">
            <a:extLst>
              <a:ext uri="{FF2B5EF4-FFF2-40B4-BE49-F238E27FC236}">
                <a16:creationId xmlns:a16="http://schemas.microsoft.com/office/drawing/2014/main" id="{5F8612B1-9F9A-36A9-B041-6F4BFD11D5ED}"/>
              </a:ext>
            </a:extLst>
          </p:cNvPr>
          <p:cNvSpPr/>
          <p:nvPr/>
        </p:nvSpPr>
        <p:spPr>
          <a:xfrm rot="10800000">
            <a:off x="1262252" y="3112976"/>
            <a:ext cx="1251751" cy="554987"/>
          </a:xfrm>
          <a:prstGeom prst="flowChartExtra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pic>
        <p:nvPicPr>
          <p:cNvPr id="10" name="図 9" descr="文字が書かれている&#10;&#10;低い精度で自動的に生成された説明">
            <a:extLst>
              <a:ext uri="{FF2B5EF4-FFF2-40B4-BE49-F238E27FC236}">
                <a16:creationId xmlns:a16="http://schemas.microsoft.com/office/drawing/2014/main" id="{CC892AA8-C916-F2E6-62EE-5CFE8FDC22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498"/>
          <a:stretch/>
        </p:blipFill>
        <p:spPr>
          <a:xfrm>
            <a:off x="240041" y="3746671"/>
            <a:ext cx="3571096" cy="554988"/>
          </a:xfrm>
          <a:prstGeom prst="rect">
            <a:avLst/>
          </a:prstGeom>
        </p:spPr>
      </p:pic>
      <p:sp>
        <p:nvSpPr>
          <p:cNvPr id="12" name="テキスト ボックス 11">
            <a:extLst>
              <a:ext uri="{FF2B5EF4-FFF2-40B4-BE49-F238E27FC236}">
                <a16:creationId xmlns:a16="http://schemas.microsoft.com/office/drawing/2014/main" id="{E7AF2075-4D83-7D00-A5A1-AF4E0BB2221D}"/>
              </a:ext>
            </a:extLst>
          </p:cNvPr>
          <p:cNvSpPr txBox="1"/>
          <p:nvPr/>
        </p:nvSpPr>
        <p:spPr>
          <a:xfrm>
            <a:off x="768623" y="4391956"/>
            <a:ext cx="2326846" cy="400110"/>
          </a:xfrm>
          <a:prstGeom prst="rect">
            <a:avLst/>
          </a:prstGeom>
          <a:noFill/>
          <a:ln w="127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wrap="square">
            <a:spAutoFit/>
          </a:bodyPr>
          <a:lstStyle/>
          <a:p>
            <a:pPr algn="ctr" hangingPunct="1">
              <a:lnSpc>
                <a:spcPct val="100000"/>
              </a:lnSpc>
            </a:pPr>
            <a:r>
              <a:rPr lang="ja-JP" altLang="en-US" sz="2000" b="1" i="0" dirty="0">
                <a:solidFill>
                  <a:srgbClr val="000000"/>
                </a:solidFill>
                <a:effectLst/>
                <a:latin typeface="メイリオ" panose="020B0604030504040204" pitchFamily="50" charset="-128"/>
                <a:ea typeface="メイリオ" panose="020B0604030504040204" pitchFamily="50" charset="-128"/>
              </a:rPr>
              <a:t>連動イメージ</a:t>
            </a:r>
          </a:p>
        </p:txBody>
      </p:sp>
      <p:pic>
        <p:nvPicPr>
          <p:cNvPr id="24" name="図 23">
            <a:extLst>
              <a:ext uri="{FF2B5EF4-FFF2-40B4-BE49-F238E27FC236}">
                <a16:creationId xmlns:a16="http://schemas.microsoft.com/office/drawing/2014/main" id="{AC2D80FE-6998-2B6A-73FB-28AA470FCB04}"/>
              </a:ext>
            </a:extLst>
          </p:cNvPr>
          <p:cNvPicPr>
            <a:picLocks noChangeAspect="1"/>
          </p:cNvPicPr>
          <p:nvPr/>
        </p:nvPicPr>
        <p:blipFill>
          <a:blip r:embed="rId5"/>
          <a:stretch>
            <a:fillRect/>
          </a:stretch>
        </p:blipFill>
        <p:spPr>
          <a:xfrm>
            <a:off x="4311319" y="1435040"/>
            <a:ext cx="3494556" cy="2311631"/>
          </a:xfrm>
          <a:prstGeom prst="rect">
            <a:avLst/>
          </a:prstGeom>
        </p:spPr>
      </p:pic>
      <p:sp>
        <p:nvSpPr>
          <p:cNvPr id="25" name="正方形/長方形 24">
            <a:extLst>
              <a:ext uri="{FF2B5EF4-FFF2-40B4-BE49-F238E27FC236}">
                <a16:creationId xmlns:a16="http://schemas.microsoft.com/office/drawing/2014/main" id="{D6F5B4EE-1CDA-8B6A-626D-A24DB463F429}"/>
              </a:ext>
            </a:extLst>
          </p:cNvPr>
          <p:cNvSpPr/>
          <p:nvPr/>
        </p:nvSpPr>
        <p:spPr>
          <a:xfrm>
            <a:off x="4518734" y="2308194"/>
            <a:ext cx="981810" cy="804782"/>
          </a:xfrm>
          <a:prstGeom prst="rect">
            <a:avLst/>
          </a:prstGeom>
          <a:solidFill>
            <a:srgbClr val="E2CDBE">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27" name="テキスト ボックス 26">
            <a:extLst>
              <a:ext uri="{FF2B5EF4-FFF2-40B4-BE49-F238E27FC236}">
                <a16:creationId xmlns:a16="http://schemas.microsoft.com/office/drawing/2014/main" id="{151B492D-24C8-2B10-B06E-F7BC62B9A8DD}"/>
              </a:ext>
            </a:extLst>
          </p:cNvPr>
          <p:cNvSpPr txBox="1"/>
          <p:nvPr/>
        </p:nvSpPr>
        <p:spPr>
          <a:xfrm>
            <a:off x="5479029" y="3860263"/>
            <a:ext cx="2326846" cy="523220"/>
          </a:xfrm>
          <a:prstGeom prst="rect">
            <a:avLst/>
          </a:prstGeom>
          <a:noFill/>
          <a:ln w="127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00000"/>
              </a:lnSpc>
            </a:pPr>
            <a:r>
              <a:rPr lang="ja-JP" altLang="en-US" sz="1400" b="1" i="0" dirty="0">
                <a:solidFill>
                  <a:srgbClr val="000000"/>
                </a:solidFill>
                <a:effectLst/>
                <a:latin typeface="メイリオ" panose="020B0604030504040204" pitchFamily="50" charset="-128"/>
                <a:ea typeface="メイリオ" panose="020B0604030504040204" pitchFamily="50" charset="-128"/>
              </a:rPr>
              <a:t>＃</a:t>
            </a:r>
            <a:r>
              <a:rPr lang="ja-JP" altLang="en-US" sz="1400" b="1" dirty="0">
                <a:solidFill>
                  <a:srgbClr val="000000"/>
                </a:solidFill>
                <a:latin typeface="メイリオ" panose="020B0604030504040204" pitchFamily="50" charset="-128"/>
                <a:ea typeface="メイリオ" panose="020B0604030504040204" pitchFamily="50" charset="-128"/>
              </a:rPr>
              <a:t>お金</a:t>
            </a:r>
            <a:r>
              <a:rPr lang="ja-JP" altLang="en-US" sz="1400" b="1" i="0" dirty="0">
                <a:solidFill>
                  <a:srgbClr val="000000"/>
                </a:solidFill>
                <a:effectLst/>
                <a:latin typeface="メイリオ" panose="020B0604030504040204" pitchFamily="50" charset="-128"/>
                <a:ea typeface="メイリオ" panose="020B0604030504040204" pitchFamily="50" charset="-128"/>
              </a:rPr>
              <a:t>でタグ付け。関連記事から誘導</a:t>
            </a:r>
          </a:p>
        </p:txBody>
      </p:sp>
      <p:sp>
        <p:nvSpPr>
          <p:cNvPr id="28" name="矢印: 上向き折線 27">
            <a:extLst>
              <a:ext uri="{FF2B5EF4-FFF2-40B4-BE49-F238E27FC236}">
                <a16:creationId xmlns:a16="http://schemas.microsoft.com/office/drawing/2014/main" id="{07734DDF-C33A-A5E1-4D5A-3E441BC0E769}"/>
              </a:ext>
            </a:extLst>
          </p:cNvPr>
          <p:cNvSpPr/>
          <p:nvPr/>
        </p:nvSpPr>
        <p:spPr>
          <a:xfrm rot="5400000">
            <a:off x="5770161" y="2193250"/>
            <a:ext cx="1630463" cy="3494556"/>
          </a:xfrm>
          <a:prstGeom prst="bentUpArrow">
            <a:avLst>
              <a:gd name="adj1" fmla="val 7576"/>
              <a:gd name="adj2" fmla="val 9711"/>
              <a:gd name="adj3" fmla="val 25000"/>
            </a:avLst>
          </a:prstGeom>
          <a:solidFill>
            <a:srgbClr val="E2CDB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pic>
        <p:nvPicPr>
          <p:cNvPr id="32" name="図 31">
            <a:extLst>
              <a:ext uri="{FF2B5EF4-FFF2-40B4-BE49-F238E27FC236}">
                <a16:creationId xmlns:a16="http://schemas.microsoft.com/office/drawing/2014/main" id="{ACAA0DFE-1CB0-E524-9BC5-9B84D051F3FF}"/>
              </a:ext>
            </a:extLst>
          </p:cNvPr>
          <p:cNvPicPr>
            <a:picLocks noChangeAspect="1"/>
          </p:cNvPicPr>
          <p:nvPr/>
        </p:nvPicPr>
        <p:blipFill>
          <a:blip r:embed="rId6"/>
          <a:stretch>
            <a:fillRect/>
          </a:stretch>
        </p:blipFill>
        <p:spPr>
          <a:xfrm>
            <a:off x="8325813" y="1467231"/>
            <a:ext cx="1092111" cy="2210778"/>
          </a:xfrm>
          <a:prstGeom prst="rect">
            <a:avLst/>
          </a:prstGeom>
        </p:spPr>
      </p:pic>
      <p:pic>
        <p:nvPicPr>
          <p:cNvPr id="37" name="図 36">
            <a:extLst>
              <a:ext uri="{FF2B5EF4-FFF2-40B4-BE49-F238E27FC236}">
                <a16:creationId xmlns:a16="http://schemas.microsoft.com/office/drawing/2014/main" id="{DBBF34F8-33CD-2F76-2011-3FF5DFD42A2D}"/>
              </a:ext>
            </a:extLst>
          </p:cNvPr>
          <p:cNvPicPr>
            <a:picLocks noChangeAspect="1"/>
          </p:cNvPicPr>
          <p:nvPr/>
        </p:nvPicPr>
        <p:blipFill>
          <a:blip r:embed="rId7"/>
          <a:stretch>
            <a:fillRect/>
          </a:stretch>
        </p:blipFill>
        <p:spPr>
          <a:xfrm>
            <a:off x="8337337" y="3603650"/>
            <a:ext cx="1061414" cy="2820032"/>
          </a:xfrm>
          <a:prstGeom prst="rect">
            <a:avLst/>
          </a:prstGeom>
        </p:spPr>
      </p:pic>
      <p:sp>
        <p:nvSpPr>
          <p:cNvPr id="38" name="テキスト ボックス 37">
            <a:extLst>
              <a:ext uri="{FF2B5EF4-FFF2-40B4-BE49-F238E27FC236}">
                <a16:creationId xmlns:a16="http://schemas.microsoft.com/office/drawing/2014/main" id="{BF6D1F07-FC41-B03E-6298-1C91668C0D71}"/>
              </a:ext>
            </a:extLst>
          </p:cNvPr>
          <p:cNvSpPr txBox="1"/>
          <p:nvPr/>
        </p:nvSpPr>
        <p:spPr>
          <a:xfrm>
            <a:off x="5967403" y="4899740"/>
            <a:ext cx="2326846" cy="523220"/>
          </a:xfrm>
          <a:prstGeom prst="rect">
            <a:avLst/>
          </a:prstGeom>
          <a:noFill/>
          <a:ln w="127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00000"/>
              </a:lnSpc>
            </a:pPr>
            <a:r>
              <a:rPr lang="ja-JP" altLang="en-US" sz="1400" b="1" i="0" dirty="0">
                <a:solidFill>
                  <a:srgbClr val="000000"/>
                </a:solidFill>
                <a:effectLst/>
                <a:latin typeface="メイリオ" panose="020B0604030504040204" pitchFamily="50" charset="-128"/>
                <a:ea typeface="メイリオ" panose="020B0604030504040204" pitchFamily="50" charset="-128"/>
              </a:rPr>
              <a:t>ゆうゆうタイアップ素材で記事作成。</a:t>
            </a:r>
            <a:endParaRPr lang="en-US" altLang="ja-JP" sz="1400" b="1" i="0" dirty="0">
              <a:solidFill>
                <a:srgbClr val="000000"/>
              </a:solidFill>
              <a:effectLst/>
              <a:latin typeface="メイリオ" panose="020B0604030504040204" pitchFamily="50" charset="-128"/>
              <a:ea typeface="メイリオ" panose="020B0604030504040204" pitchFamily="50" charset="-128"/>
            </a:endParaRPr>
          </a:p>
        </p:txBody>
      </p:sp>
      <p:sp>
        <p:nvSpPr>
          <p:cNvPr id="40" name="フローチャート: 抜出し 39">
            <a:extLst>
              <a:ext uri="{FF2B5EF4-FFF2-40B4-BE49-F238E27FC236}">
                <a16:creationId xmlns:a16="http://schemas.microsoft.com/office/drawing/2014/main" id="{C3FA48CA-5194-5A83-4A2B-A30907946303}"/>
              </a:ext>
            </a:extLst>
          </p:cNvPr>
          <p:cNvSpPr/>
          <p:nvPr/>
        </p:nvSpPr>
        <p:spPr>
          <a:xfrm rot="10800000">
            <a:off x="5955899" y="5484910"/>
            <a:ext cx="1061415" cy="412199"/>
          </a:xfrm>
          <a:prstGeom prst="flowChartExtract">
            <a:avLst/>
          </a:prstGeom>
          <a:solidFill>
            <a:srgbClr val="E2CDBE"/>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45" name="テキスト ボックス 44">
            <a:extLst>
              <a:ext uri="{FF2B5EF4-FFF2-40B4-BE49-F238E27FC236}">
                <a16:creationId xmlns:a16="http://schemas.microsoft.com/office/drawing/2014/main" id="{048227C0-06B5-CCEF-63EF-D45267121603}"/>
              </a:ext>
            </a:extLst>
          </p:cNvPr>
          <p:cNvSpPr txBox="1"/>
          <p:nvPr/>
        </p:nvSpPr>
        <p:spPr>
          <a:xfrm>
            <a:off x="4767917" y="5892589"/>
            <a:ext cx="3526332" cy="707886"/>
          </a:xfrm>
          <a:prstGeom prst="rect">
            <a:avLst/>
          </a:prstGeom>
          <a:noFill/>
          <a:ln w="127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00000"/>
              </a:lnSpc>
            </a:pPr>
            <a:r>
              <a:rPr lang="ja-JP" altLang="en-US" sz="2000" b="1" dirty="0">
                <a:solidFill>
                  <a:srgbClr val="000000"/>
                </a:solidFill>
                <a:latin typeface="メイリオ" panose="020B0604030504040204" pitchFamily="50" charset="-128"/>
                <a:ea typeface="メイリオ" panose="020B0604030504040204" pitchFamily="50" charset="-128"/>
              </a:rPr>
              <a:t>ゆうゆうの下世代（</a:t>
            </a:r>
            <a:r>
              <a:rPr lang="en-US" altLang="ja-JP" sz="2000" b="1" dirty="0">
                <a:solidFill>
                  <a:srgbClr val="000000"/>
                </a:solidFill>
                <a:latin typeface="メイリオ" panose="020B0604030504040204" pitchFamily="50" charset="-128"/>
                <a:ea typeface="メイリオ" panose="020B0604030504040204" pitchFamily="50" charset="-128"/>
              </a:rPr>
              <a:t>50</a:t>
            </a:r>
            <a:r>
              <a:rPr lang="ja-JP" altLang="en-US" sz="2000" b="1" dirty="0">
                <a:solidFill>
                  <a:srgbClr val="000000"/>
                </a:solidFill>
                <a:latin typeface="メイリオ" panose="020B0604030504040204" pitchFamily="50" charset="-128"/>
                <a:ea typeface="メイリオ" panose="020B0604030504040204" pitchFamily="50" charset="-128"/>
              </a:rPr>
              <a:t>代）にも同時に訴求。</a:t>
            </a:r>
            <a:endParaRPr lang="en-US" altLang="ja-JP" sz="2000" b="1" dirty="0">
              <a:solidFill>
                <a:srgbClr val="000000"/>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F6A821C3-51E5-C90A-1F14-DCB22FE09AB0}"/>
              </a:ext>
            </a:extLst>
          </p:cNvPr>
          <p:cNvSpPr txBox="1"/>
          <p:nvPr/>
        </p:nvSpPr>
        <p:spPr>
          <a:xfrm>
            <a:off x="5479029" y="943940"/>
            <a:ext cx="2147382" cy="4458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1806391" rtl="0" fontAlgn="auto" latinLnBrk="0" hangingPunct="0">
              <a:lnSpc>
                <a:spcPct val="140000"/>
              </a:lnSpc>
              <a:spcBef>
                <a:spcPts val="0"/>
              </a:spcBef>
              <a:spcAft>
                <a:spcPts val="0"/>
              </a:spcAft>
              <a:buClrTx/>
              <a:buSzTx/>
              <a:buFontTx/>
              <a:buNone/>
              <a:tabLst/>
            </a:pPr>
            <a:r>
              <a:rPr kumimoji="0" lang="ja-JP" altLang="en-US" sz="1400" b="0" i="0" u="none" strike="noStrike" cap="none" spc="20" normalizeH="0" baseline="0" dirty="0">
                <a:ln>
                  <a:noFill/>
                </a:ln>
                <a:solidFill>
                  <a:srgbClr val="ABA9A7"/>
                </a:solidFill>
                <a:effectLst/>
                <a:uFillTx/>
                <a:latin typeface="Lato Regular"/>
                <a:ea typeface="Lato Regular"/>
                <a:cs typeface="Lato Regular"/>
                <a:sym typeface="Lato Regular"/>
              </a:rPr>
              <a:t>画像は展開イメージです</a:t>
            </a:r>
          </a:p>
        </p:txBody>
      </p:sp>
    </p:spTree>
    <p:extLst>
      <p:ext uri="{BB962C8B-B14F-4D97-AF65-F5344CB8AC3E}">
        <p14:creationId xmlns:p14="http://schemas.microsoft.com/office/powerpoint/2010/main" val="404655331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FDA97-827A-8EF3-1758-A563578E3242}"/>
            </a:ext>
          </a:extLst>
        </p:cNvPr>
        <p:cNvGrpSpPr/>
        <p:nvPr/>
      </p:nvGrpSpPr>
      <p:grpSpPr>
        <a:xfrm>
          <a:off x="0" y="0"/>
          <a:ext cx="0" cy="0"/>
          <a:chOff x="0" y="0"/>
          <a:chExt cx="0" cy="0"/>
        </a:xfrm>
      </p:grpSpPr>
      <p:sp>
        <p:nvSpPr>
          <p:cNvPr id="6" name="フレーム 5">
            <a:extLst>
              <a:ext uri="{FF2B5EF4-FFF2-40B4-BE49-F238E27FC236}">
                <a16:creationId xmlns:a16="http://schemas.microsoft.com/office/drawing/2014/main" id="{756A3F80-BB7F-97E1-2B59-25A8AC702C50}"/>
              </a:ext>
            </a:extLst>
          </p:cNvPr>
          <p:cNvSpPr/>
          <p:nvPr/>
        </p:nvSpPr>
        <p:spPr>
          <a:xfrm>
            <a:off x="0" y="-4521"/>
            <a:ext cx="9906000" cy="6867043"/>
          </a:xfrm>
          <a:prstGeom prst="frame">
            <a:avLst>
              <a:gd name="adj1" fmla="val 1975"/>
            </a:avLst>
          </a:prstGeom>
          <a:solidFill>
            <a:schemeClr val="accent6">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33937">
              <a:defRPr/>
            </a:pPr>
            <a:endParaRPr kumimoji="1" lang="ja-JP" altLang="en-US" sz="772" spc="8">
              <a:solidFill>
                <a:srgbClr val="ABA9A7"/>
              </a:solidFill>
              <a:latin typeface="Calibri" panose="020F0502020204030204"/>
              <a:ea typeface="メイリオ" panose="020B0604030504040204" pitchFamily="50" charset="-128"/>
            </a:endParaRPr>
          </a:p>
        </p:txBody>
      </p:sp>
      <p:sp>
        <p:nvSpPr>
          <p:cNvPr id="7" name="テキスト ボックス 6">
            <a:extLst>
              <a:ext uri="{FF2B5EF4-FFF2-40B4-BE49-F238E27FC236}">
                <a16:creationId xmlns:a16="http://schemas.microsoft.com/office/drawing/2014/main" id="{0D2EBCF8-3023-FF7B-B69C-6928ECFDF5CF}"/>
              </a:ext>
            </a:extLst>
          </p:cNvPr>
          <p:cNvSpPr txBox="1"/>
          <p:nvPr/>
        </p:nvSpPr>
        <p:spPr>
          <a:xfrm>
            <a:off x="36574" y="6617586"/>
            <a:ext cx="3305007" cy="269304"/>
          </a:xfrm>
          <a:prstGeom prst="rect">
            <a:avLst/>
          </a:prstGeom>
          <a:noFill/>
        </p:spPr>
        <p:txBody>
          <a:bodyPr wrap="none" rtlCol="0">
            <a:spAutoFit/>
          </a:bodyPr>
          <a:lstStyle/>
          <a:p>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202</a:t>
            </a:r>
            <a:r>
              <a:rPr lang="ja-JP" altLang="en-US"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４</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Shufunotomo</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900" b="0" i="0" dirty="0" err="1">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Co.,Ltd</a:t>
            </a:r>
            <a:r>
              <a:rPr lang="en-US" altLang="ja-JP" sz="900" b="0" i="0" dirty="0">
                <a:solidFill>
                  <a:schemeClr val="bg2">
                    <a:lumMod val="60000"/>
                    <a:lumOff val="40000"/>
                  </a:schemeClr>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rPr>
              <a:t>. All Rights Reserved.</a:t>
            </a:r>
            <a:endParaRPr kumimoji="1" lang="ja-JP" altLang="en-US" sz="900" b="0" dirty="0">
              <a:solidFill>
                <a:schemeClr val="bg2">
                  <a:lumMod val="60000"/>
                  <a:lumOff val="40000"/>
                </a:schemeClr>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2" name="正方形/長方形 1">
            <a:extLst>
              <a:ext uri="{FF2B5EF4-FFF2-40B4-BE49-F238E27FC236}">
                <a16:creationId xmlns:a16="http://schemas.microsoft.com/office/drawing/2014/main" id="{6C6ACF2E-4469-4580-B29A-1A5EA6EA8269}"/>
              </a:ext>
            </a:extLst>
          </p:cNvPr>
          <p:cNvSpPr/>
          <p:nvPr/>
        </p:nvSpPr>
        <p:spPr>
          <a:xfrm>
            <a:off x="254010" y="584200"/>
            <a:ext cx="1545505" cy="117112"/>
          </a:xfrm>
          <a:prstGeom prst="rect">
            <a:avLst/>
          </a:prstGeom>
          <a:gradFill flip="none" rotWithShape="1">
            <a:gsLst>
              <a:gs pos="20000">
                <a:schemeClr val="accent6">
                  <a:lumMod val="5000"/>
                  <a:lumOff val="95000"/>
                </a:schemeClr>
              </a:gs>
              <a:gs pos="66000">
                <a:schemeClr val="accent6">
                  <a:lumMod val="45000"/>
                  <a:lumOff val="55000"/>
                </a:schemeClr>
              </a:gs>
              <a:gs pos="100000">
                <a:schemeClr val="accent6">
                  <a:lumMod val="70000"/>
                  <a:lumOff val="30000"/>
                </a:schemeClr>
              </a:gs>
            </a:gsLst>
            <a:lin ang="54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3" name="Meet our awesome leader">
            <a:extLst>
              <a:ext uri="{FF2B5EF4-FFF2-40B4-BE49-F238E27FC236}">
                <a16:creationId xmlns:a16="http://schemas.microsoft.com/office/drawing/2014/main" id="{1C538234-FB0F-B502-29CB-D3E9C5BB470D}"/>
              </a:ext>
            </a:extLst>
          </p:cNvPr>
          <p:cNvSpPr txBox="1"/>
          <p:nvPr/>
        </p:nvSpPr>
        <p:spPr>
          <a:xfrm>
            <a:off x="254009" y="125826"/>
            <a:ext cx="9309090" cy="920272"/>
          </a:xfrm>
          <a:prstGeom prst="rect">
            <a:avLst/>
          </a:prstGeom>
          <a:ln w="12700">
            <a:miter lim="400000"/>
          </a:ln>
          <a:extLst>
            <a:ext uri="{C572A759-6A51-4108-AA02-DFA0A04FC94B}">
              <ma14:wrappingTextBoxFlag xmlns:ma14="http://schemas.microsoft.com/office/mac/drawingml/2011/main" xmlns="" val="1"/>
            </a:ext>
          </a:extLst>
        </p:spPr>
        <p:txBody>
          <a:bodyPr wrap="square" lIns="29021" tIns="29021" rIns="29021" bIns="29021" anchor="ctr" anchorCtr="0">
            <a:normAutofit/>
          </a:bodyPr>
          <a:lstStyle>
            <a:lvl1pPr defTabSz="825500">
              <a:lnSpc>
                <a:spcPct val="100000"/>
              </a:lnSpc>
              <a:defRPr sz="8500" spc="85">
                <a:solidFill>
                  <a:srgbClr val="FFFFFF"/>
                </a:solidFill>
                <a:latin typeface="Vidaloka "/>
                <a:ea typeface="Vidaloka "/>
                <a:cs typeface="Vidaloka "/>
                <a:sym typeface="Vidaloka "/>
              </a:defRPr>
            </a:lvl1pPr>
          </a:lstStyle>
          <a:p>
            <a:r>
              <a:rPr lang="ja-JP" altLang="en-US" sz="2400" b="1" dirty="0">
                <a:solidFill>
                  <a:srgbClr val="3F3F3F"/>
                </a:solidFill>
                <a:latin typeface="Meiryo" panose="020B0604030504040204" pitchFamily="34" charset="-128"/>
                <a:ea typeface="Meiryo" panose="020B0604030504040204" pitchFamily="34" charset="-128"/>
              </a:rPr>
              <a:t>企画料金</a:t>
            </a:r>
          </a:p>
        </p:txBody>
      </p:sp>
      <p:sp>
        <p:nvSpPr>
          <p:cNvPr id="10" name="Text Placeholder 3">
            <a:extLst>
              <a:ext uri="{FF2B5EF4-FFF2-40B4-BE49-F238E27FC236}">
                <a16:creationId xmlns:a16="http://schemas.microsoft.com/office/drawing/2014/main" id="{8668AF32-AA24-EB58-DB79-2F7D047529FF}"/>
              </a:ext>
            </a:extLst>
          </p:cNvPr>
          <p:cNvSpPr txBox="1">
            <a:spLocks/>
          </p:cNvSpPr>
          <p:nvPr/>
        </p:nvSpPr>
        <p:spPr>
          <a:xfrm>
            <a:off x="250238" y="787924"/>
            <a:ext cx="9405524" cy="1196077"/>
          </a:xfrm>
          <a:prstGeom prst="rect">
            <a:avLst/>
          </a:prstGeom>
          <a:noFill/>
          <a:ln w="12700">
            <a:miter lim="400000"/>
          </a:ln>
          <a:extLst>
            <a:ext uri="{C572A759-6A51-4108-AA02-DFA0A04FC94B}">
              <ma14:wrappingTextBoxFlag xmlns:ma14="http://schemas.microsoft.com/office/mac/drawingml/2011/main" xmlns=""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hangingPunct="1">
              <a:lnSpc>
                <a:spcPct val="150000"/>
              </a:lnSpc>
            </a:pPr>
            <a:r>
              <a:rPr lang="ja-JP" altLang="en-US" sz="1600" dirty="0">
                <a:latin typeface="Meiryo"/>
                <a:ea typeface="Meiryo"/>
              </a:rPr>
              <a:t>今回の特集企画では、特集に合わせた商品の企業様にご提案をさせていただきます！</a:t>
            </a:r>
            <a:endParaRPr lang="en-US" altLang="ja-JP" sz="1600" dirty="0">
              <a:latin typeface="Meiryo"/>
              <a:ea typeface="Meiryo"/>
            </a:endParaRPr>
          </a:p>
          <a:p>
            <a:pPr hangingPunct="1">
              <a:lnSpc>
                <a:spcPct val="150000"/>
              </a:lnSpc>
            </a:pPr>
            <a:r>
              <a:rPr lang="ja-JP" altLang="en-US" sz="1600" dirty="0">
                <a:latin typeface="Meiryo"/>
                <a:ea typeface="Meiryo"/>
              </a:rPr>
              <a:t>出版社のコンテンツ制作を活かして、雑誌と</a:t>
            </a:r>
            <a:r>
              <a:rPr lang="en-US" altLang="ja-JP" sz="1600" dirty="0">
                <a:latin typeface="Meiryo"/>
                <a:ea typeface="Meiryo"/>
              </a:rPr>
              <a:t>WEB</a:t>
            </a:r>
            <a:r>
              <a:rPr lang="ja-JP" altLang="en-US" sz="1600" dirty="0">
                <a:latin typeface="Meiryo"/>
                <a:ea typeface="Meiryo"/>
              </a:rPr>
              <a:t>でのリーチ（認知）ができるセット企画です。</a:t>
            </a:r>
            <a:endParaRPr lang="en-US" altLang="ja-JP" sz="1600" dirty="0">
              <a:latin typeface="Meiryo"/>
              <a:ea typeface="Meiryo"/>
            </a:endParaRPr>
          </a:p>
          <a:p>
            <a:pPr hangingPunct="1">
              <a:lnSpc>
                <a:spcPct val="150000"/>
              </a:lnSpc>
            </a:pPr>
            <a:r>
              <a:rPr lang="ja-JP" altLang="en-US" sz="1600" dirty="0">
                <a:latin typeface="Meiryo"/>
                <a:ea typeface="Meiryo"/>
              </a:rPr>
              <a:t>今まで分断して発注していたコストを一元化することで、コスト削減もできる企画となります！</a:t>
            </a:r>
            <a:endParaRPr lang="en-US" altLang="ja-JP" sz="1600" dirty="0">
              <a:latin typeface="Meiryo"/>
              <a:ea typeface="Meiryo"/>
            </a:endParaRPr>
          </a:p>
          <a:p>
            <a:pPr hangingPunct="1">
              <a:lnSpc>
                <a:spcPct val="150000"/>
              </a:lnSpc>
            </a:pPr>
            <a:r>
              <a:rPr lang="ja-JP" altLang="en-US" sz="1600" dirty="0">
                <a:latin typeface="Meiryo"/>
                <a:ea typeface="Meiryo"/>
              </a:rPr>
              <a:t>この機会にご発注をお願いします！</a:t>
            </a:r>
            <a:endParaRPr lang="en-US" sz="1600" dirty="0">
              <a:latin typeface="Meiryo"/>
              <a:ea typeface="Meiryo"/>
            </a:endParaRPr>
          </a:p>
        </p:txBody>
      </p:sp>
      <p:grpSp>
        <p:nvGrpSpPr>
          <p:cNvPr id="20" name="グループ化 19">
            <a:extLst>
              <a:ext uri="{FF2B5EF4-FFF2-40B4-BE49-F238E27FC236}">
                <a16:creationId xmlns:a16="http://schemas.microsoft.com/office/drawing/2014/main" id="{9DE8C57F-2A00-B960-125E-FC251F555DCF}"/>
              </a:ext>
            </a:extLst>
          </p:cNvPr>
          <p:cNvGrpSpPr/>
          <p:nvPr/>
        </p:nvGrpSpPr>
        <p:grpSpPr>
          <a:xfrm>
            <a:off x="3374204" y="2646099"/>
            <a:ext cx="6339927" cy="3721405"/>
            <a:chOff x="1183793" y="2585016"/>
            <a:chExt cx="6339927" cy="3721405"/>
          </a:xfrm>
        </p:grpSpPr>
        <p:sp>
          <p:nvSpPr>
            <p:cNvPr id="14" name="正方形/長方形 13">
              <a:extLst>
                <a:ext uri="{FF2B5EF4-FFF2-40B4-BE49-F238E27FC236}">
                  <a16:creationId xmlns:a16="http://schemas.microsoft.com/office/drawing/2014/main" id="{A8993999-8A91-DB79-43F8-C45DF4737F97}"/>
                </a:ext>
              </a:extLst>
            </p:cNvPr>
            <p:cNvSpPr/>
            <p:nvPr/>
          </p:nvSpPr>
          <p:spPr>
            <a:xfrm>
              <a:off x="4807068" y="3874808"/>
              <a:ext cx="2560278" cy="1992091"/>
            </a:xfrm>
            <a:prstGeom prst="rect">
              <a:avLst/>
            </a:prstGeom>
            <a:solidFill>
              <a:srgbClr val="FFCC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ctr" defTabSz="825500" rtl="0" fontAlgn="auto" latinLnBrk="0" hangingPunct="0">
                <a:lnSpc>
                  <a:spcPct val="160000"/>
                </a:lnSpc>
                <a:spcBef>
                  <a:spcPts val="0"/>
                </a:spcBef>
                <a:spcAft>
                  <a:spcPts val="0"/>
                </a:spcAft>
                <a:buClrTx/>
                <a:buSzTx/>
                <a:buFontTx/>
                <a:buNone/>
                <a:tabLst/>
              </a:pPr>
              <a:r>
                <a:rPr kumimoji="0" lang="ja-JP" altLang="en-US" sz="2000" b="1" i="0" u="none" strike="noStrike" cap="none" spc="0" normalizeH="0" baseline="0" dirty="0">
                  <a:ln>
                    <a:noFill/>
                  </a:ln>
                  <a:solidFill>
                    <a:srgbClr val="FF0000"/>
                  </a:solidFill>
                  <a:effectLst/>
                  <a:uFillTx/>
                  <a:latin typeface="Lato Regular"/>
                  <a:ea typeface="Lato Regular"/>
                  <a:cs typeface="Lato Regular"/>
                  <a:sym typeface="Lato Regular"/>
                </a:rPr>
                <a:t>特集企画</a:t>
              </a:r>
              <a:endParaRPr kumimoji="0" lang="en-US" altLang="ja-JP" sz="2000" b="1" i="0" u="none" strike="noStrike" cap="none" spc="0" normalizeH="0" baseline="0" dirty="0">
                <a:ln>
                  <a:noFill/>
                </a:ln>
                <a:solidFill>
                  <a:srgbClr val="FF0000"/>
                </a:solidFill>
                <a:effectLst/>
                <a:uFillTx/>
                <a:latin typeface="Lato Regular"/>
                <a:ea typeface="Lato Regular"/>
                <a:cs typeface="Lato Regular"/>
                <a:sym typeface="Lato Regular"/>
              </a:endParaRPr>
            </a:p>
            <a:p>
              <a:pPr marL="0" marR="0" indent="0" algn="ctr" defTabSz="825500" rtl="0" fontAlgn="auto" latinLnBrk="0" hangingPunct="0">
                <a:lnSpc>
                  <a:spcPct val="160000"/>
                </a:lnSpc>
                <a:spcBef>
                  <a:spcPts val="0"/>
                </a:spcBef>
                <a:spcAft>
                  <a:spcPts val="0"/>
                </a:spcAft>
                <a:buClrTx/>
                <a:buSzTx/>
                <a:buFontTx/>
                <a:buNone/>
                <a:tabLst/>
              </a:pPr>
              <a:r>
                <a:rPr kumimoji="0" lang="en-US" altLang="ja-JP" sz="2000" b="1" i="0" u="none" strike="noStrike" cap="none" spc="0" normalizeH="0" baseline="0" dirty="0">
                  <a:ln>
                    <a:noFill/>
                  </a:ln>
                  <a:solidFill>
                    <a:srgbClr val="FF0000"/>
                  </a:solidFill>
                  <a:effectLst/>
                  <a:uFillTx/>
                  <a:latin typeface="Lato Regular"/>
                  <a:ea typeface="Lato Regular"/>
                  <a:cs typeface="Lato Regular"/>
                  <a:sym typeface="Lato Regular"/>
                </a:rPr>
                <a:t>G300</a:t>
              </a:r>
              <a:r>
                <a:rPr kumimoji="0" lang="ja-JP" altLang="en-US" sz="2000" b="1" i="0" u="none" strike="noStrike" cap="none" spc="0" normalizeH="0" baseline="0" dirty="0">
                  <a:ln>
                    <a:noFill/>
                  </a:ln>
                  <a:solidFill>
                    <a:srgbClr val="FF0000"/>
                  </a:solidFill>
                  <a:effectLst/>
                  <a:uFillTx/>
                  <a:latin typeface="Lato Regular"/>
                  <a:ea typeface="Lato Regular"/>
                  <a:cs typeface="Lato Regular"/>
                  <a:sym typeface="Lato Regular"/>
                </a:rPr>
                <a:t>万円</a:t>
              </a:r>
            </a:p>
          </p:txBody>
        </p:sp>
        <p:sp>
          <p:nvSpPr>
            <p:cNvPr id="11" name="正方形/長方形 10">
              <a:extLst>
                <a:ext uri="{FF2B5EF4-FFF2-40B4-BE49-F238E27FC236}">
                  <a16:creationId xmlns:a16="http://schemas.microsoft.com/office/drawing/2014/main" id="{6BDF8B95-6F7D-D25D-ECDC-4143153F6A3A}"/>
                </a:ext>
              </a:extLst>
            </p:cNvPr>
            <p:cNvSpPr/>
            <p:nvPr/>
          </p:nvSpPr>
          <p:spPr>
            <a:xfrm>
              <a:off x="1441242" y="4613549"/>
              <a:ext cx="2560278" cy="1235615"/>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ctr" defTabSz="825500" rtl="0" fontAlgn="auto" latinLnBrk="0" hangingPunct="0">
                <a:lnSpc>
                  <a:spcPct val="160000"/>
                </a:lnSpc>
                <a:spcBef>
                  <a:spcPts val="0"/>
                </a:spcBef>
                <a:spcAft>
                  <a:spcPts val="0"/>
                </a:spcAft>
                <a:buClrTx/>
                <a:buSzTx/>
                <a:buFontTx/>
                <a:buNone/>
                <a:tabLst/>
              </a:pPr>
              <a:r>
                <a:rPr kumimoji="0" lang="ja-JP" altLang="en-US" sz="2000" b="0" i="0" u="none" strike="noStrike" cap="none" spc="0" normalizeH="0" baseline="0" dirty="0">
                  <a:ln>
                    <a:noFill/>
                  </a:ln>
                  <a:solidFill>
                    <a:srgbClr val="000000"/>
                  </a:solidFill>
                  <a:effectLst/>
                  <a:uFillTx/>
                  <a:latin typeface="Lato Regular"/>
                  <a:ea typeface="Lato Regular"/>
                  <a:cs typeface="Lato Regular"/>
                  <a:sym typeface="Lato Regular"/>
                </a:rPr>
                <a:t>雑誌タイアップ</a:t>
              </a:r>
              <a:endParaRPr kumimoji="0" lang="en-US" altLang="ja-JP" sz="2000" b="0" i="0" u="none" strike="noStrike" cap="none" spc="0" normalizeH="0" baseline="0" dirty="0">
                <a:ln>
                  <a:noFill/>
                </a:ln>
                <a:solidFill>
                  <a:srgbClr val="000000"/>
                </a:solidFill>
                <a:effectLst/>
                <a:uFillTx/>
                <a:latin typeface="Lato Regular"/>
                <a:ea typeface="Lato Regular"/>
                <a:cs typeface="Lato Regular"/>
                <a:sym typeface="Lato Regular"/>
              </a:endParaRPr>
            </a:p>
            <a:p>
              <a:pPr marL="0" marR="0" indent="0" algn="ctr" defTabSz="825500" rtl="0" fontAlgn="auto" latinLnBrk="0" hangingPunct="0">
                <a:lnSpc>
                  <a:spcPct val="160000"/>
                </a:lnSpc>
                <a:spcBef>
                  <a:spcPts val="0"/>
                </a:spcBef>
                <a:spcAft>
                  <a:spcPts val="0"/>
                </a:spcAft>
                <a:buClrTx/>
                <a:buSzTx/>
                <a:buFontTx/>
                <a:buNone/>
                <a:tabLst/>
              </a:pPr>
              <a:r>
                <a:rPr lang="ja-JP" altLang="en-US" sz="2000" spc="0" dirty="0">
                  <a:solidFill>
                    <a:srgbClr val="000000"/>
                  </a:solidFill>
                </a:rPr>
                <a:t>約</a:t>
              </a:r>
              <a:r>
                <a:rPr lang="en-US" altLang="ja-JP" sz="2000" spc="0" dirty="0">
                  <a:solidFill>
                    <a:srgbClr val="000000"/>
                  </a:solidFill>
                </a:rPr>
                <a:t>200</a:t>
              </a:r>
              <a:r>
                <a:rPr lang="ja-JP" altLang="en-US" sz="2000" spc="0" dirty="0">
                  <a:solidFill>
                    <a:srgbClr val="000000"/>
                  </a:solidFill>
                </a:rPr>
                <a:t>万円</a:t>
              </a:r>
              <a:endParaRPr kumimoji="0" lang="ja-JP" altLang="en-US" sz="2000" b="0" i="0" u="none" strike="noStrike" cap="none" spc="0" normalizeH="0" baseline="0" dirty="0">
                <a:ln>
                  <a:noFill/>
                </a:ln>
                <a:solidFill>
                  <a:srgbClr val="000000"/>
                </a:solidFill>
                <a:effectLst/>
                <a:uFillTx/>
                <a:latin typeface="Lato Regular"/>
                <a:ea typeface="Lato Regular"/>
                <a:cs typeface="Lato Regular"/>
                <a:sym typeface="Lato Regular"/>
              </a:endParaRPr>
            </a:p>
          </p:txBody>
        </p:sp>
        <p:sp>
          <p:nvSpPr>
            <p:cNvPr id="9" name="正方形/長方形 8">
              <a:extLst>
                <a:ext uri="{FF2B5EF4-FFF2-40B4-BE49-F238E27FC236}">
                  <a16:creationId xmlns:a16="http://schemas.microsoft.com/office/drawing/2014/main" id="{F0E75F7E-7D9C-6E38-0C94-A56160B1E4C7}"/>
                </a:ext>
              </a:extLst>
            </p:cNvPr>
            <p:cNvSpPr/>
            <p:nvPr/>
          </p:nvSpPr>
          <p:spPr>
            <a:xfrm>
              <a:off x="4078520" y="5855607"/>
              <a:ext cx="3445200" cy="450814"/>
            </a:xfrm>
            <a:prstGeom prst="rect">
              <a:avLst/>
            </a:prstGeom>
            <a:solidFill>
              <a:srgbClr val="FF5050"/>
            </a:solid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ctr" defTabSz="825500" rtl="0" fontAlgn="auto" latinLnBrk="0" hangingPunct="0">
                <a:lnSpc>
                  <a:spcPct val="160000"/>
                </a:lnSpc>
                <a:spcBef>
                  <a:spcPts val="0"/>
                </a:spcBef>
                <a:spcAft>
                  <a:spcPts val="0"/>
                </a:spcAft>
                <a:buClrTx/>
                <a:buSzTx/>
                <a:buFontTx/>
                <a:buNone/>
                <a:tabLst/>
              </a:pPr>
              <a:r>
                <a:rPr kumimoji="0" lang="ja-JP" altLang="en-US" sz="2000" b="1" i="0" u="none" strike="noStrike" cap="none" spc="0" normalizeH="0" baseline="0" dirty="0">
                  <a:ln>
                    <a:noFill/>
                  </a:ln>
                  <a:solidFill>
                    <a:schemeClr val="bg1"/>
                  </a:solidFill>
                  <a:effectLst/>
                  <a:uFillTx/>
                  <a:latin typeface="Lato Regular"/>
                  <a:ea typeface="Lato Regular"/>
                  <a:cs typeface="Lato Regular"/>
                  <a:sym typeface="Lato Regular"/>
                </a:rPr>
                <a:t>　セット価格</a:t>
              </a:r>
            </a:p>
          </p:txBody>
        </p:sp>
        <p:sp>
          <p:nvSpPr>
            <p:cNvPr id="4" name="矢印: 五方向 3">
              <a:extLst>
                <a:ext uri="{FF2B5EF4-FFF2-40B4-BE49-F238E27FC236}">
                  <a16:creationId xmlns:a16="http://schemas.microsoft.com/office/drawing/2014/main" id="{C5D25C87-1F38-F2EE-54B0-192297AD613B}"/>
                </a:ext>
              </a:extLst>
            </p:cNvPr>
            <p:cNvSpPr/>
            <p:nvPr/>
          </p:nvSpPr>
          <p:spPr>
            <a:xfrm>
              <a:off x="1183793" y="5855607"/>
              <a:ext cx="3366000" cy="450814"/>
            </a:xfrm>
            <a:prstGeom prst="homePlate">
              <a:avLst/>
            </a:prstGeom>
            <a:solidFill>
              <a:schemeClr val="accent6">
                <a:lumMod val="40000"/>
                <a:lumOff val="60000"/>
              </a:schemeClr>
            </a:solidFill>
            <a:ln w="12700" cap="flat">
              <a:solidFill>
                <a:schemeClr val="bg1">
                  <a:lumMod val="6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ctr" defTabSz="825500" rtl="0" fontAlgn="auto" latinLnBrk="0" hangingPunct="0">
                <a:lnSpc>
                  <a:spcPct val="160000"/>
                </a:lnSpc>
                <a:spcBef>
                  <a:spcPts val="0"/>
                </a:spcBef>
                <a:spcAft>
                  <a:spcPts val="0"/>
                </a:spcAft>
                <a:buClrTx/>
                <a:buSzTx/>
                <a:buFontTx/>
                <a:buNone/>
                <a:tabLst/>
              </a:pPr>
              <a:r>
                <a:rPr lang="ja-JP" altLang="en-US" sz="2000" b="1" spc="0" dirty="0">
                  <a:solidFill>
                    <a:schemeClr val="bg1"/>
                  </a:solidFill>
                </a:rPr>
                <a:t>今まで</a:t>
              </a:r>
              <a:endParaRPr kumimoji="0" lang="ja-JP" altLang="en-US" sz="2000" b="1" i="0" u="none" strike="noStrike" cap="none" spc="0" normalizeH="0" baseline="0" dirty="0">
                <a:ln>
                  <a:noFill/>
                </a:ln>
                <a:solidFill>
                  <a:schemeClr val="bg1"/>
                </a:solidFill>
                <a:effectLst/>
                <a:uFillTx/>
                <a:latin typeface="Lato Regular"/>
                <a:ea typeface="Lato Regular"/>
                <a:cs typeface="Lato Regular"/>
                <a:sym typeface="Lato Regular"/>
              </a:endParaRPr>
            </a:p>
          </p:txBody>
        </p:sp>
        <p:sp>
          <p:nvSpPr>
            <p:cNvPr id="12" name="正方形/長方形 11">
              <a:extLst>
                <a:ext uri="{FF2B5EF4-FFF2-40B4-BE49-F238E27FC236}">
                  <a16:creationId xmlns:a16="http://schemas.microsoft.com/office/drawing/2014/main" id="{E519D5F7-3184-553B-BF75-74D3F7168C17}"/>
                </a:ext>
              </a:extLst>
            </p:cNvPr>
            <p:cNvSpPr/>
            <p:nvPr/>
          </p:nvSpPr>
          <p:spPr>
            <a:xfrm>
              <a:off x="1441242" y="3583486"/>
              <a:ext cx="2560278" cy="982859"/>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ctr" defTabSz="825500" rtl="0" fontAlgn="auto" latinLnBrk="0" hangingPunct="0">
                <a:lnSpc>
                  <a:spcPct val="160000"/>
                </a:lnSpc>
                <a:spcBef>
                  <a:spcPts val="0"/>
                </a:spcBef>
                <a:spcAft>
                  <a:spcPts val="0"/>
                </a:spcAft>
                <a:buClrTx/>
                <a:buSzTx/>
                <a:buFontTx/>
                <a:buNone/>
                <a:tabLst/>
              </a:pPr>
              <a:r>
                <a:rPr kumimoji="0" lang="en-US" altLang="ja-JP" sz="2000" b="0" i="0" u="none" strike="noStrike" cap="none" spc="0" normalizeH="0" baseline="0" dirty="0">
                  <a:ln>
                    <a:noFill/>
                  </a:ln>
                  <a:solidFill>
                    <a:srgbClr val="000000"/>
                  </a:solidFill>
                  <a:effectLst/>
                  <a:uFillTx/>
                  <a:latin typeface="Lato Regular"/>
                  <a:ea typeface="Lato Regular"/>
                  <a:cs typeface="Lato Regular"/>
                  <a:sym typeface="Lato Regular"/>
                </a:rPr>
                <a:t>WEB</a:t>
              </a:r>
              <a:r>
                <a:rPr kumimoji="0" lang="ja-JP" altLang="en-US" sz="2000" b="0" i="0" u="none" strike="noStrike" cap="none" spc="0" normalizeH="0" baseline="0" dirty="0">
                  <a:ln>
                    <a:noFill/>
                  </a:ln>
                  <a:solidFill>
                    <a:srgbClr val="000000"/>
                  </a:solidFill>
                  <a:effectLst/>
                  <a:uFillTx/>
                  <a:latin typeface="Lato Regular"/>
                  <a:ea typeface="Lato Regular"/>
                  <a:cs typeface="Lato Regular"/>
                  <a:sym typeface="Lato Regular"/>
                </a:rPr>
                <a:t>タイアップ</a:t>
              </a:r>
              <a:endParaRPr kumimoji="0" lang="en-US" altLang="ja-JP" sz="2000" b="0" i="0" u="none" strike="noStrike" cap="none" spc="0" normalizeH="0" baseline="0" dirty="0">
                <a:ln>
                  <a:noFill/>
                </a:ln>
                <a:solidFill>
                  <a:srgbClr val="000000"/>
                </a:solidFill>
                <a:effectLst/>
                <a:uFillTx/>
                <a:latin typeface="Lato Regular"/>
                <a:ea typeface="Lato Regular"/>
                <a:cs typeface="Lato Regular"/>
                <a:sym typeface="Lato Regular"/>
              </a:endParaRPr>
            </a:p>
            <a:p>
              <a:pPr marL="0" marR="0" indent="0" algn="ctr" defTabSz="825500" rtl="0" fontAlgn="auto" latinLnBrk="0" hangingPunct="0">
                <a:lnSpc>
                  <a:spcPct val="160000"/>
                </a:lnSpc>
                <a:spcBef>
                  <a:spcPts val="0"/>
                </a:spcBef>
                <a:spcAft>
                  <a:spcPts val="0"/>
                </a:spcAft>
                <a:buClrTx/>
                <a:buSzTx/>
                <a:buFontTx/>
                <a:buNone/>
                <a:tabLst/>
              </a:pPr>
              <a:r>
                <a:rPr lang="ja-JP" altLang="en-US" sz="2000" spc="0" dirty="0">
                  <a:solidFill>
                    <a:srgbClr val="000000"/>
                  </a:solidFill>
                </a:rPr>
                <a:t>約</a:t>
              </a:r>
              <a:r>
                <a:rPr lang="en-US" altLang="ja-JP" sz="2000" spc="0" dirty="0">
                  <a:solidFill>
                    <a:srgbClr val="000000"/>
                  </a:solidFill>
                </a:rPr>
                <a:t>150</a:t>
              </a:r>
              <a:r>
                <a:rPr lang="ja-JP" altLang="en-US" sz="2000" spc="0" dirty="0">
                  <a:solidFill>
                    <a:srgbClr val="000000"/>
                  </a:solidFill>
                </a:rPr>
                <a:t>万円</a:t>
              </a:r>
              <a:endParaRPr lang="en-US" altLang="ja-JP" sz="2000" spc="0" dirty="0">
                <a:solidFill>
                  <a:srgbClr val="000000"/>
                </a:solidFill>
              </a:endParaRPr>
            </a:p>
          </p:txBody>
        </p:sp>
        <p:sp>
          <p:nvSpPr>
            <p:cNvPr id="13" name="正方形/長方形 12">
              <a:extLst>
                <a:ext uri="{FF2B5EF4-FFF2-40B4-BE49-F238E27FC236}">
                  <a16:creationId xmlns:a16="http://schemas.microsoft.com/office/drawing/2014/main" id="{E889C34D-377A-5DD2-1A55-3A98E1BF6CC5}"/>
                </a:ext>
              </a:extLst>
            </p:cNvPr>
            <p:cNvSpPr/>
            <p:nvPr/>
          </p:nvSpPr>
          <p:spPr>
            <a:xfrm>
              <a:off x="1441242" y="2585016"/>
              <a:ext cx="2560278" cy="952463"/>
            </a:xfrm>
            <a:prstGeom prst="rect">
              <a:avLst/>
            </a:prstGeom>
            <a:solidFill>
              <a:schemeClr val="accent6">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ctr" defTabSz="825500" rtl="0" fontAlgn="auto" latinLnBrk="0" hangingPunct="0">
                <a:lnSpc>
                  <a:spcPct val="160000"/>
                </a:lnSpc>
                <a:spcBef>
                  <a:spcPts val="0"/>
                </a:spcBef>
                <a:spcAft>
                  <a:spcPts val="0"/>
                </a:spcAft>
                <a:buClrTx/>
                <a:buSzTx/>
                <a:buFontTx/>
                <a:buNone/>
                <a:tabLst/>
              </a:pPr>
              <a:r>
                <a:rPr kumimoji="0" lang="ja-JP" altLang="en-US" sz="2000" b="0" i="0" u="none" strike="noStrike" cap="none" spc="0" normalizeH="0" baseline="0" dirty="0">
                  <a:ln>
                    <a:noFill/>
                  </a:ln>
                  <a:solidFill>
                    <a:srgbClr val="000000"/>
                  </a:solidFill>
                  <a:effectLst/>
                  <a:uFillTx/>
                  <a:latin typeface="Lato Regular"/>
                  <a:ea typeface="Lato Regular"/>
                  <a:cs typeface="Lato Regular"/>
                  <a:sym typeface="Lato Regular"/>
                </a:rPr>
                <a:t>販促制作</a:t>
              </a:r>
              <a:r>
                <a:rPr kumimoji="0" lang="en-US" altLang="ja-JP" sz="2000" b="0" i="0" u="none" strike="noStrike" cap="none" spc="0" normalizeH="0" baseline="0" dirty="0">
                  <a:ln>
                    <a:noFill/>
                  </a:ln>
                  <a:solidFill>
                    <a:srgbClr val="000000"/>
                  </a:solidFill>
                  <a:effectLst/>
                  <a:uFillTx/>
                  <a:latin typeface="Lato Regular"/>
                  <a:ea typeface="Lato Regular"/>
                  <a:cs typeface="Lato Regular"/>
                  <a:sym typeface="Lato Regular"/>
                </a:rPr>
                <a:t>(</a:t>
              </a:r>
              <a:r>
                <a:rPr kumimoji="0" lang="ja-JP" altLang="en-US" sz="2000" b="0" i="0" u="none" strike="noStrike" cap="none" spc="0" normalizeH="0" baseline="0" dirty="0">
                  <a:ln>
                    <a:noFill/>
                  </a:ln>
                  <a:solidFill>
                    <a:srgbClr val="000000"/>
                  </a:solidFill>
                  <a:effectLst/>
                  <a:uFillTx/>
                  <a:latin typeface="Lato Regular"/>
                  <a:ea typeface="Lato Regular"/>
                  <a:cs typeface="Lato Regular"/>
                  <a:sym typeface="Lato Regular"/>
                </a:rPr>
                <a:t>二次使用</a:t>
              </a:r>
              <a:r>
                <a:rPr kumimoji="0" lang="en-US" altLang="ja-JP" sz="2000" b="0" i="0" u="none" strike="noStrike" cap="none" spc="0" normalizeH="0" baseline="0" dirty="0">
                  <a:ln>
                    <a:noFill/>
                  </a:ln>
                  <a:solidFill>
                    <a:srgbClr val="000000"/>
                  </a:solidFill>
                  <a:effectLst/>
                  <a:uFillTx/>
                  <a:latin typeface="Lato Regular"/>
                  <a:ea typeface="Lato Regular"/>
                  <a:cs typeface="Lato Regular"/>
                  <a:sym typeface="Lato Regular"/>
                </a:rPr>
                <a:t>)</a:t>
              </a:r>
            </a:p>
            <a:p>
              <a:pPr marL="0" marR="0" indent="0" algn="ctr" defTabSz="825500" rtl="0" fontAlgn="auto" latinLnBrk="0" hangingPunct="0">
                <a:lnSpc>
                  <a:spcPct val="160000"/>
                </a:lnSpc>
                <a:spcBef>
                  <a:spcPts val="0"/>
                </a:spcBef>
                <a:spcAft>
                  <a:spcPts val="0"/>
                </a:spcAft>
                <a:buClrTx/>
                <a:buSzTx/>
                <a:buFontTx/>
                <a:buNone/>
                <a:tabLst/>
              </a:pPr>
              <a:r>
                <a:rPr lang="ja-JP" altLang="en-US" sz="2000" spc="0" dirty="0">
                  <a:solidFill>
                    <a:srgbClr val="000000"/>
                  </a:solidFill>
                </a:rPr>
                <a:t>約</a:t>
              </a:r>
              <a:r>
                <a:rPr lang="en-US" altLang="ja-JP" sz="2000" spc="0" dirty="0">
                  <a:solidFill>
                    <a:srgbClr val="000000"/>
                  </a:solidFill>
                </a:rPr>
                <a:t>100</a:t>
              </a:r>
              <a:r>
                <a:rPr lang="ja-JP" altLang="en-US" sz="2000" spc="0" dirty="0">
                  <a:solidFill>
                    <a:srgbClr val="000000"/>
                  </a:solidFill>
                </a:rPr>
                <a:t>万円</a:t>
              </a:r>
              <a:endParaRPr kumimoji="0" lang="en-US" altLang="ja-JP" sz="2000" b="0" i="0" u="none" strike="noStrike" cap="none" spc="0" normalizeH="0" baseline="0" dirty="0">
                <a:ln>
                  <a:noFill/>
                </a:ln>
                <a:solidFill>
                  <a:srgbClr val="000000"/>
                </a:solidFill>
                <a:effectLst/>
                <a:uFillTx/>
                <a:latin typeface="Lato Regular"/>
                <a:ea typeface="Lato Regular"/>
                <a:cs typeface="Lato Regular"/>
                <a:sym typeface="Lato Regular"/>
              </a:endParaRPr>
            </a:p>
          </p:txBody>
        </p:sp>
        <p:cxnSp>
          <p:nvCxnSpPr>
            <p:cNvPr id="16" name="直線矢印コネクタ 15">
              <a:extLst>
                <a:ext uri="{FF2B5EF4-FFF2-40B4-BE49-F238E27FC236}">
                  <a16:creationId xmlns:a16="http://schemas.microsoft.com/office/drawing/2014/main" id="{4E8E08E4-4325-73F1-B969-A72DB0D473D6}"/>
                </a:ext>
              </a:extLst>
            </p:cNvPr>
            <p:cNvCxnSpPr>
              <a:cxnSpLocks/>
            </p:cNvCxnSpPr>
            <p:nvPr/>
          </p:nvCxnSpPr>
          <p:spPr>
            <a:xfrm>
              <a:off x="4001520" y="2585016"/>
              <a:ext cx="805548" cy="1321778"/>
            </a:xfrm>
            <a:prstGeom prst="straightConnector1">
              <a:avLst/>
            </a:prstGeom>
            <a:noFill/>
            <a:ln w="381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7" name="正方形/長方形 16">
              <a:extLst>
                <a:ext uri="{FF2B5EF4-FFF2-40B4-BE49-F238E27FC236}">
                  <a16:creationId xmlns:a16="http://schemas.microsoft.com/office/drawing/2014/main" id="{495E9468-C162-536D-94B7-D8E860171987}"/>
                </a:ext>
              </a:extLst>
            </p:cNvPr>
            <p:cNvSpPr/>
            <p:nvPr/>
          </p:nvSpPr>
          <p:spPr>
            <a:xfrm>
              <a:off x="4835092" y="2641950"/>
              <a:ext cx="2484981" cy="1187214"/>
            </a:xfrm>
            <a:prstGeom prst="rect">
              <a:avLst/>
            </a:prstGeom>
            <a:noFill/>
            <a:ln w="38100" cap="flat">
              <a:solidFill>
                <a:schemeClr val="tx1"/>
              </a:solidFill>
              <a:prstDash val="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ctr" defTabSz="825500" rtl="0" fontAlgn="auto" latinLnBrk="0" hangingPunct="0">
                <a:lnSpc>
                  <a:spcPct val="160000"/>
                </a:lnSpc>
                <a:spcBef>
                  <a:spcPts val="0"/>
                </a:spcBef>
                <a:spcAft>
                  <a:spcPts val="0"/>
                </a:spcAft>
                <a:buClrTx/>
                <a:buSzTx/>
                <a:buFontTx/>
                <a:buNone/>
                <a:tabLst/>
              </a:pPr>
              <a:r>
                <a:rPr kumimoji="0" lang="ja-JP" altLang="en-US" sz="2000" b="1" i="0" u="none" strike="noStrike" cap="none" spc="0" normalizeH="0" baseline="0" dirty="0">
                  <a:ln>
                    <a:noFill/>
                  </a:ln>
                  <a:solidFill>
                    <a:srgbClr val="FF0000"/>
                  </a:solidFill>
                  <a:effectLst/>
                  <a:uFillTx/>
                  <a:latin typeface="Lato Regular"/>
                  <a:ea typeface="Lato Regular"/>
                  <a:cs typeface="Lato Regular"/>
                  <a:sym typeface="Lato Regular"/>
                </a:rPr>
                <a:t>約</a:t>
              </a:r>
              <a:r>
                <a:rPr kumimoji="0" lang="en-US" altLang="ja-JP" sz="2000" b="1" i="0" u="none" strike="noStrike" cap="none" spc="0" normalizeH="0" baseline="0" dirty="0">
                  <a:ln>
                    <a:noFill/>
                  </a:ln>
                  <a:solidFill>
                    <a:srgbClr val="FF0000"/>
                  </a:solidFill>
                  <a:effectLst/>
                  <a:uFillTx/>
                  <a:latin typeface="Lato Regular"/>
                  <a:ea typeface="Lato Regular"/>
                  <a:cs typeface="Lato Regular"/>
                  <a:sym typeface="Lato Regular"/>
                </a:rPr>
                <a:t>150</a:t>
              </a:r>
              <a:r>
                <a:rPr kumimoji="0" lang="ja-JP" altLang="en-US" sz="2000" b="1" i="0" u="none" strike="noStrike" cap="none" spc="0" normalizeH="0" baseline="0" dirty="0">
                  <a:ln>
                    <a:noFill/>
                  </a:ln>
                  <a:solidFill>
                    <a:srgbClr val="FF0000"/>
                  </a:solidFill>
                  <a:effectLst/>
                  <a:uFillTx/>
                  <a:latin typeface="Lato Regular"/>
                  <a:ea typeface="Lato Regular"/>
                  <a:cs typeface="Lato Regular"/>
                  <a:sym typeface="Lato Regular"/>
                </a:rPr>
                <a:t>万円お得！</a:t>
              </a:r>
            </a:p>
          </p:txBody>
        </p:sp>
      </p:grpSp>
      <p:sp>
        <p:nvSpPr>
          <p:cNvPr id="21" name="Text Placeholder 3">
            <a:extLst>
              <a:ext uri="{FF2B5EF4-FFF2-40B4-BE49-F238E27FC236}">
                <a16:creationId xmlns:a16="http://schemas.microsoft.com/office/drawing/2014/main" id="{C06E6645-AD7C-0AD1-DE03-A1324EB04013}"/>
              </a:ext>
            </a:extLst>
          </p:cNvPr>
          <p:cNvSpPr txBox="1">
            <a:spLocks/>
          </p:cNvSpPr>
          <p:nvPr/>
        </p:nvSpPr>
        <p:spPr>
          <a:xfrm>
            <a:off x="301192" y="2449902"/>
            <a:ext cx="3158121" cy="3782469"/>
          </a:xfrm>
          <a:prstGeom prst="rect">
            <a:avLst/>
          </a:prstGeom>
          <a:noFill/>
          <a:ln w="12700">
            <a:miter lim="400000"/>
          </a:ln>
          <a:extLst>
            <a:ext uri="{C572A759-6A51-4108-AA02-DFA0A04FC94B}">
              <ma14:wrappingTextBoxFlag xmlns:ma14="http://schemas.microsoft.com/office/mac/drawingml/2011/main" xmlns="" val="1"/>
            </a:ext>
          </a:extLst>
        </p:spPr>
        <p:txBody>
          <a:bodyPr lIns="91439" tIns="45719" rIns="91439" bIns="45719" anchor="t" anchorCtr="0"/>
          <a:lstStyle>
            <a:lvl1pPr marL="0"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1pPr>
            <a:lvl2pPr marL="200491"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2pPr>
            <a:lvl3pPr marL="400982"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3pPr>
            <a:lvl4pPr marL="601474"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4pPr>
            <a:lvl5pPr marL="801965" marR="0" indent="0" algn="l" defTabSz="335401" latinLnBrk="0">
              <a:lnSpc>
                <a:spcPct val="200000"/>
              </a:lnSpc>
              <a:spcBef>
                <a:spcPts val="0"/>
              </a:spcBef>
              <a:spcAft>
                <a:spcPts val="0"/>
              </a:spcAft>
              <a:buClrTx/>
              <a:buSzPct val="100000"/>
              <a:buFont typeface="Source Sans Pro Regular"/>
              <a:buNone/>
              <a:tabLst/>
              <a:defRPr sz="813" b="0" i="0" u="none" strike="noStrike" cap="none" spc="0" baseline="0">
                <a:ln>
                  <a:noFill/>
                </a:ln>
                <a:solidFill>
                  <a:schemeClr val="bg1">
                    <a:lumMod val="50000"/>
                  </a:schemeClr>
                </a:solidFill>
                <a:uFillTx/>
                <a:latin typeface="+mn-ea"/>
                <a:ea typeface="+mn-ea"/>
                <a:cs typeface="Source Sans Pro Regular"/>
                <a:sym typeface="Source Sans Pro Regular"/>
              </a:defRPr>
            </a:lvl5pPr>
            <a:lvl6pPr marL="1102701"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6pPr>
            <a:lvl7pPr marL="1303192"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7pPr>
            <a:lvl8pPr marL="1503683"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8pPr>
            <a:lvl9pPr marL="1704175" marR="0" indent="-100245" algn="l" defTabSz="335401" latinLnBrk="0">
              <a:lnSpc>
                <a:spcPct val="130000"/>
              </a:lnSpc>
              <a:spcBef>
                <a:spcPts val="0"/>
              </a:spcBef>
              <a:spcAft>
                <a:spcPts val="0"/>
              </a:spcAft>
              <a:buClrTx/>
              <a:buSzPct val="100000"/>
              <a:buFont typeface="Source Sans Pro Regular"/>
              <a:buChar char="•"/>
              <a:tabLst/>
              <a:defRPr sz="853" b="0" i="0" u="none" strike="noStrike" cap="none" spc="-9" baseline="0">
                <a:ln>
                  <a:noFill/>
                </a:ln>
                <a:solidFill>
                  <a:srgbClr val="8B8C8C"/>
                </a:solidFill>
                <a:uFillTx/>
                <a:latin typeface="Source Sans Pro Regular"/>
                <a:ea typeface="Source Sans Pro Regular"/>
                <a:cs typeface="Source Sans Pro Regular"/>
                <a:sym typeface="Source Sans Pro Regular"/>
              </a:defRPr>
            </a:lvl9pPr>
          </a:lstStyle>
          <a:p>
            <a:pPr hangingPunct="1">
              <a:lnSpc>
                <a:spcPct val="100000"/>
              </a:lnSpc>
            </a:pPr>
            <a:r>
              <a:rPr lang="en-US" altLang="ja-JP" sz="1600" dirty="0">
                <a:latin typeface="Meiryo"/>
                <a:ea typeface="Meiryo"/>
              </a:rPr>
              <a:t>【</a:t>
            </a:r>
            <a:r>
              <a:rPr lang="ja-JP" altLang="en-US" sz="1600" dirty="0">
                <a:latin typeface="Meiryo"/>
                <a:ea typeface="Meiryo"/>
              </a:rPr>
              <a:t>企画詳細</a:t>
            </a:r>
            <a:r>
              <a:rPr lang="en-US" altLang="ja-JP" sz="1600" dirty="0">
                <a:latin typeface="Meiryo"/>
                <a:ea typeface="Meiryo"/>
              </a:rPr>
              <a:t>】</a:t>
            </a:r>
          </a:p>
          <a:p>
            <a:pPr hangingPunct="1">
              <a:lnSpc>
                <a:spcPct val="100000"/>
              </a:lnSpc>
            </a:pPr>
            <a:endParaRPr lang="en-US" altLang="ja-JP" sz="800" dirty="0">
              <a:latin typeface="Meiryo"/>
              <a:ea typeface="Meiryo"/>
            </a:endParaRPr>
          </a:p>
          <a:p>
            <a:pPr hangingPunct="1">
              <a:lnSpc>
                <a:spcPct val="100000"/>
              </a:lnSpc>
            </a:pPr>
            <a:r>
              <a:rPr lang="ja-JP" altLang="en-US" sz="1600" dirty="0">
                <a:latin typeface="Meiryo"/>
                <a:ea typeface="Meiryo"/>
              </a:rPr>
              <a:t>①</a:t>
            </a:r>
            <a:r>
              <a:rPr lang="en-US" altLang="ja-JP" sz="1600" dirty="0">
                <a:latin typeface="Meiryo"/>
                <a:ea typeface="Meiryo"/>
              </a:rPr>
              <a:t>『</a:t>
            </a:r>
            <a:r>
              <a:rPr lang="ja-JP" altLang="en-US" sz="1600" dirty="0">
                <a:latin typeface="Meiryo"/>
                <a:ea typeface="Meiryo"/>
              </a:rPr>
              <a:t>ゆうゆう</a:t>
            </a:r>
            <a:r>
              <a:rPr lang="en-US" altLang="ja-JP" sz="1600" dirty="0">
                <a:latin typeface="Meiryo"/>
                <a:ea typeface="Meiryo"/>
              </a:rPr>
              <a:t>』4C2P</a:t>
            </a:r>
            <a:r>
              <a:rPr lang="ja-JP" altLang="en-US" sz="1600" dirty="0">
                <a:latin typeface="Meiryo"/>
                <a:ea typeface="Meiryo"/>
              </a:rPr>
              <a:t>タイアップ</a:t>
            </a:r>
            <a:endParaRPr lang="en-US" altLang="ja-JP" sz="1600" dirty="0">
              <a:latin typeface="Meiryo"/>
              <a:ea typeface="Meiryo"/>
            </a:endParaRPr>
          </a:p>
          <a:p>
            <a:pPr hangingPunct="1">
              <a:lnSpc>
                <a:spcPct val="100000"/>
              </a:lnSpc>
            </a:pPr>
            <a:r>
              <a:rPr lang="ja-JP" altLang="en-US" sz="1600" dirty="0">
                <a:latin typeface="Meiryo"/>
                <a:ea typeface="Meiryo"/>
              </a:rPr>
              <a:t>　</a:t>
            </a:r>
            <a:r>
              <a:rPr lang="ja-JP" altLang="en-US" sz="1400" dirty="0">
                <a:latin typeface="Meiryo"/>
                <a:ea typeface="Meiryo"/>
              </a:rPr>
              <a:t>定価：</a:t>
            </a:r>
            <a:r>
              <a:rPr lang="en-US" altLang="ja-JP" sz="1400" dirty="0">
                <a:latin typeface="Meiryo"/>
                <a:ea typeface="Meiryo"/>
              </a:rPr>
              <a:t>230</a:t>
            </a:r>
            <a:r>
              <a:rPr lang="ja-JP" altLang="en-US" sz="1400" dirty="0">
                <a:latin typeface="Meiryo"/>
                <a:ea typeface="Meiryo"/>
              </a:rPr>
              <a:t>万円＋制作費</a:t>
            </a:r>
            <a:r>
              <a:rPr lang="en-US" altLang="ja-JP" sz="1400" dirty="0">
                <a:latin typeface="Meiryo"/>
                <a:ea typeface="Meiryo"/>
              </a:rPr>
              <a:t>50</a:t>
            </a:r>
            <a:r>
              <a:rPr lang="ja-JP" altLang="en-US" sz="1400" dirty="0">
                <a:latin typeface="Meiryo"/>
                <a:ea typeface="Meiryo"/>
              </a:rPr>
              <a:t>万円</a:t>
            </a:r>
            <a:endParaRPr lang="en-US" altLang="ja-JP" sz="1600" dirty="0">
              <a:latin typeface="Meiryo"/>
              <a:ea typeface="Meiryo"/>
            </a:endParaRPr>
          </a:p>
          <a:p>
            <a:pPr hangingPunct="1">
              <a:lnSpc>
                <a:spcPct val="100000"/>
              </a:lnSpc>
            </a:pPr>
            <a:r>
              <a:rPr lang="ja-JP" altLang="en-US" sz="1600" dirty="0">
                <a:latin typeface="Meiryo"/>
                <a:ea typeface="Meiryo"/>
              </a:rPr>
              <a:t>②</a:t>
            </a:r>
            <a:r>
              <a:rPr lang="en-US" altLang="ja-JP" sz="1600" dirty="0">
                <a:latin typeface="Meiryo"/>
                <a:ea typeface="Meiryo"/>
              </a:rPr>
              <a:t>『</a:t>
            </a:r>
            <a:r>
              <a:rPr lang="ja-JP" altLang="en-US" sz="1600" dirty="0">
                <a:latin typeface="Meiryo"/>
                <a:ea typeface="Meiryo"/>
              </a:rPr>
              <a:t>マチュアリスト</a:t>
            </a:r>
            <a:r>
              <a:rPr lang="en-US" altLang="ja-JP" sz="1600" dirty="0">
                <a:latin typeface="Meiryo"/>
                <a:ea typeface="Meiryo"/>
              </a:rPr>
              <a:t>』</a:t>
            </a:r>
            <a:r>
              <a:rPr lang="ja-JP" altLang="en-US" sz="1600" dirty="0">
                <a:latin typeface="Meiryo"/>
                <a:ea typeface="Meiryo"/>
              </a:rPr>
              <a:t>で①の</a:t>
            </a:r>
            <a:endParaRPr lang="en-US" altLang="ja-JP" sz="1600" dirty="0">
              <a:latin typeface="Meiryo"/>
              <a:ea typeface="Meiryo"/>
            </a:endParaRPr>
          </a:p>
          <a:p>
            <a:pPr hangingPunct="1">
              <a:lnSpc>
                <a:spcPct val="100000"/>
              </a:lnSpc>
            </a:pPr>
            <a:r>
              <a:rPr lang="ja-JP" altLang="en-US" sz="1600" dirty="0">
                <a:latin typeface="Meiryo"/>
                <a:ea typeface="Meiryo"/>
              </a:rPr>
              <a:t>　素材を活用した記事</a:t>
            </a:r>
            <a:r>
              <a:rPr lang="en-US" altLang="ja-JP" sz="1600" dirty="0">
                <a:latin typeface="Meiryo"/>
                <a:ea typeface="Meiryo"/>
              </a:rPr>
              <a:t>1</a:t>
            </a:r>
            <a:r>
              <a:rPr lang="ja-JP" altLang="en-US" sz="1600" dirty="0">
                <a:latin typeface="Meiryo"/>
                <a:ea typeface="Meiryo"/>
              </a:rPr>
              <a:t>本</a:t>
            </a:r>
            <a:endParaRPr lang="en-US" altLang="ja-JP" sz="1600" dirty="0">
              <a:latin typeface="Meiryo"/>
              <a:ea typeface="Meiryo"/>
            </a:endParaRPr>
          </a:p>
          <a:p>
            <a:pPr hangingPunct="1">
              <a:lnSpc>
                <a:spcPct val="100000"/>
              </a:lnSpc>
            </a:pPr>
            <a:r>
              <a:rPr lang="ja-JP" altLang="en-US" sz="1600" dirty="0">
                <a:latin typeface="Meiryo"/>
                <a:ea typeface="Meiryo"/>
              </a:rPr>
              <a:t>　（</a:t>
            </a:r>
            <a:r>
              <a:rPr lang="en-US" altLang="ja-JP" sz="1600" dirty="0">
                <a:latin typeface="Meiryo"/>
                <a:ea typeface="Meiryo"/>
              </a:rPr>
              <a:t>10,000PV</a:t>
            </a:r>
            <a:r>
              <a:rPr lang="ja-JP" altLang="en-US" sz="1600" dirty="0">
                <a:latin typeface="Meiryo"/>
                <a:ea typeface="Meiryo"/>
              </a:rPr>
              <a:t>保証）</a:t>
            </a:r>
            <a:endParaRPr lang="en-US" altLang="ja-JP" sz="1600" dirty="0">
              <a:latin typeface="Meiryo"/>
              <a:ea typeface="Meiryo"/>
            </a:endParaRPr>
          </a:p>
          <a:p>
            <a:pPr hangingPunct="1">
              <a:lnSpc>
                <a:spcPct val="100000"/>
              </a:lnSpc>
            </a:pPr>
            <a:r>
              <a:rPr lang="ja-JP" altLang="en-US" sz="1600" dirty="0">
                <a:latin typeface="Meiryo"/>
                <a:ea typeface="Meiryo"/>
              </a:rPr>
              <a:t>　</a:t>
            </a:r>
            <a:r>
              <a:rPr lang="ja-JP" altLang="en-US" sz="1400" dirty="0">
                <a:latin typeface="Meiryo"/>
                <a:ea typeface="Meiryo"/>
              </a:rPr>
              <a:t>定価：</a:t>
            </a:r>
            <a:r>
              <a:rPr lang="en-US" altLang="ja-JP" sz="1400" dirty="0">
                <a:latin typeface="Meiryo"/>
                <a:ea typeface="Meiryo"/>
              </a:rPr>
              <a:t>G150</a:t>
            </a:r>
            <a:r>
              <a:rPr lang="ja-JP" altLang="en-US" sz="1400" dirty="0">
                <a:latin typeface="Meiryo"/>
                <a:ea typeface="Meiryo"/>
              </a:rPr>
              <a:t>万円</a:t>
            </a:r>
            <a:endParaRPr lang="en-US" altLang="ja-JP" sz="1400" dirty="0">
              <a:latin typeface="Meiryo"/>
              <a:ea typeface="Meiryo"/>
            </a:endParaRPr>
          </a:p>
          <a:p>
            <a:pPr hangingPunct="1">
              <a:lnSpc>
                <a:spcPct val="100000"/>
              </a:lnSpc>
            </a:pPr>
            <a:r>
              <a:rPr lang="ja-JP" altLang="en-US" sz="1600" dirty="0">
                <a:latin typeface="Meiryo"/>
                <a:ea typeface="Meiryo"/>
              </a:rPr>
              <a:t>③</a:t>
            </a:r>
            <a:r>
              <a:rPr lang="en-US" altLang="ja-JP" sz="1600" dirty="0">
                <a:latin typeface="Meiryo"/>
                <a:ea typeface="Meiryo"/>
              </a:rPr>
              <a:t>3</a:t>
            </a:r>
            <a:r>
              <a:rPr lang="ja-JP" altLang="en-US" sz="1600" dirty="0">
                <a:latin typeface="Meiryo"/>
                <a:ea typeface="Meiryo"/>
              </a:rPr>
              <a:t>ヵ月の二次使用</a:t>
            </a:r>
            <a:endParaRPr lang="en-US" altLang="ja-JP" sz="1600" dirty="0">
              <a:latin typeface="Meiryo"/>
              <a:ea typeface="Meiryo"/>
            </a:endParaRPr>
          </a:p>
          <a:p>
            <a:pPr hangingPunct="1">
              <a:lnSpc>
                <a:spcPct val="100000"/>
              </a:lnSpc>
            </a:pPr>
            <a:r>
              <a:rPr lang="ja-JP" altLang="en-US" sz="1600" dirty="0">
                <a:latin typeface="Meiryo"/>
                <a:ea typeface="Meiryo"/>
              </a:rPr>
              <a:t>　</a:t>
            </a:r>
            <a:r>
              <a:rPr lang="ja-JP" altLang="en-US" sz="1400" dirty="0">
                <a:latin typeface="Meiryo"/>
                <a:ea typeface="Meiryo"/>
              </a:rPr>
              <a:t>約</a:t>
            </a:r>
            <a:r>
              <a:rPr lang="en-US" altLang="ja-JP" sz="1400" dirty="0">
                <a:latin typeface="Meiryo"/>
                <a:ea typeface="Meiryo"/>
              </a:rPr>
              <a:t>50</a:t>
            </a:r>
            <a:r>
              <a:rPr lang="ja-JP" altLang="en-US" sz="1400" dirty="0">
                <a:latin typeface="Meiryo"/>
                <a:ea typeface="Meiryo"/>
              </a:rPr>
              <a:t>万円</a:t>
            </a:r>
            <a:endParaRPr lang="en-US" altLang="ja-JP" sz="1600" dirty="0">
              <a:latin typeface="Meiryo"/>
              <a:ea typeface="Meiryo"/>
            </a:endParaRPr>
          </a:p>
          <a:p>
            <a:pPr hangingPunct="1">
              <a:lnSpc>
                <a:spcPct val="100000"/>
              </a:lnSpc>
            </a:pPr>
            <a:endParaRPr lang="en-US" altLang="ja-JP" sz="800" dirty="0">
              <a:latin typeface="Meiryo"/>
              <a:ea typeface="Meiryo"/>
            </a:endParaRPr>
          </a:p>
          <a:p>
            <a:pPr hangingPunct="1">
              <a:lnSpc>
                <a:spcPct val="100000"/>
              </a:lnSpc>
            </a:pPr>
            <a:endParaRPr lang="en-US" altLang="ja-JP" sz="1600" dirty="0">
              <a:latin typeface="Meiryo"/>
              <a:ea typeface="Meiryo"/>
            </a:endParaRPr>
          </a:p>
          <a:p>
            <a:pPr hangingPunct="1">
              <a:lnSpc>
                <a:spcPct val="100000"/>
              </a:lnSpc>
            </a:pPr>
            <a:r>
              <a:rPr lang="en-US" altLang="ja-JP" sz="1600" dirty="0">
                <a:latin typeface="Meiryo"/>
                <a:ea typeface="Meiryo"/>
              </a:rPr>
              <a:t>【</a:t>
            </a:r>
            <a:r>
              <a:rPr lang="ja-JP" altLang="en-US" sz="1600" dirty="0">
                <a:latin typeface="Meiryo"/>
                <a:ea typeface="Meiryo"/>
              </a:rPr>
              <a:t>企画料金</a:t>
            </a:r>
            <a:r>
              <a:rPr lang="en-US" altLang="ja-JP" sz="1600" dirty="0">
                <a:latin typeface="Meiryo"/>
                <a:ea typeface="Meiryo"/>
              </a:rPr>
              <a:t>】</a:t>
            </a:r>
          </a:p>
          <a:p>
            <a:pPr hangingPunct="1">
              <a:lnSpc>
                <a:spcPct val="100000"/>
              </a:lnSpc>
            </a:pPr>
            <a:endParaRPr lang="en-US" altLang="ja-JP" sz="800" dirty="0">
              <a:latin typeface="Meiryo"/>
              <a:ea typeface="Meiryo"/>
            </a:endParaRPr>
          </a:p>
          <a:p>
            <a:pPr hangingPunct="1">
              <a:lnSpc>
                <a:spcPct val="100000"/>
              </a:lnSpc>
            </a:pPr>
            <a:r>
              <a:rPr lang="en-US" altLang="ja-JP" sz="2000" b="1" dirty="0">
                <a:solidFill>
                  <a:srgbClr val="FF0000"/>
                </a:solidFill>
                <a:latin typeface="Meiryo"/>
                <a:ea typeface="Meiryo"/>
              </a:rPr>
              <a:t>	</a:t>
            </a:r>
            <a:r>
              <a:rPr lang="ja-JP" altLang="en-US" sz="2000" b="1" dirty="0">
                <a:solidFill>
                  <a:srgbClr val="FF0000"/>
                </a:solidFill>
                <a:latin typeface="Meiryo"/>
                <a:ea typeface="Meiryo"/>
              </a:rPr>
              <a:t>①～③のセット料金</a:t>
            </a:r>
            <a:endParaRPr lang="en-US" altLang="ja-JP" sz="2000" b="1" dirty="0">
              <a:solidFill>
                <a:srgbClr val="FF0000"/>
              </a:solidFill>
              <a:latin typeface="Meiryo"/>
              <a:ea typeface="Meiryo"/>
            </a:endParaRPr>
          </a:p>
          <a:p>
            <a:pPr hangingPunct="1">
              <a:lnSpc>
                <a:spcPct val="100000"/>
              </a:lnSpc>
            </a:pPr>
            <a:r>
              <a:rPr lang="en-US" altLang="ja-JP" sz="2000" b="1" dirty="0">
                <a:solidFill>
                  <a:srgbClr val="FF0000"/>
                </a:solidFill>
                <a:latin typeface="Meiryo"/>
                <a:ea typeface="Meiryo"/>
              </a:rPr>
              <a:t>	</a:t>
            </a:r>
            <a:r>
              <a:rPr lang="en-US" altLang="ja-JP" sz="2400" b="1" dirty="0">
                <a:solidFill>
                  <a:srgbClr val="FF0000"/>
                </a:solidFill>
                <a:latin typeface="Meiryo"/>
                <a:ea typeface="Meiryo"/>
              </a:rPr>
              <a:t>G300</a:t>
            </a:r>
            <a:r>
              <a:rPr lang="ja-JP" altLang="en-US" sz="2400" b="1" dirty="0">
                <a:solidFill>
                  <a:srgbClr val="FF0000"/>
                </a:solidFill>
                <a:latin typeface="Meiryo"/>
                <a:ea typeface="Meiryo"/>
              </a:rPr>
              <a:t>万円</a:t>
            </a:r>
            <a:endParaRPr lang="en-US" altLang="ja-JP" sz="2400" b="1" dirty="0">
              <a:solidFill>
                <a:srgbClr val="FF0000"/>
              </a:solidFill>
              <a:latin typeface="Meiryo"/>
              <a:ea typeface="Meiryo"/>
            </a:endParaRPr>
          </a:p>
        </p:txBody>
      </p:sp>
      <p:sp>
        <p:nvSpPr>
          <p:cNvPr id="22" name="四角形: 角を丸くする 21">
            <a:extLst>
              <a:ext uri="{FF2B5EF4-FFF2-40B4-BE49-F238E27FC236}">
                <a16:creationId xmlns:a16="http://schemas.microsoft.com/office/drawing/2014/main" id="{CE99AA46-20F9-5ACB-2925-92557310CDF8}"/>
              </a:ext>
            </a:extLst>
          </p:cNvPr>
          <p:cNvSpPr/>
          <p:nvPr/>
        </p:nvSpPr>
        <p:spPr>
          <a:xfrm>
            <a:off x="307462" y="2737155"/>
            <a:ext cx="3238021" cy="2088682"/>
          </a:xfrm>
          <a:prstGeom prst="roundRect">
            <a:avLst>
              <a:gd name="adj" fmla="val 9755"/>
            </a:avLst>
          </a:prstGeom>
          <a:noFill/>
          <a:ln w="19050" cap="flat">
            <a:solidFill>
              <a:schemeClr val="tx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
        <p:nvSpPr>
          <p:cNvPr id="23" name="四角形: 角を丸くする 22">
            <a:extLst>
              <a:ext uri="{FF2B5EF4-FFF2-40B4-BE49-F238E27FC236}">
                <a16:creationId xmlns:a16="http://schemas.microsoft.com/office/drawing/2014/main" id="{27D799EC-15BC-7CC0-1328-F40EB2B948F7}"/>
              </a:ext>
            </a:extLst>
          </p:cNvPr>
          <p:cNvSpPr/>
          <p:nvPr/>
        </p:nvSpPr>
        <p:spPr>
          <a:xfrm>
            <a:off x="499852" y="5523935"/>
            <a:ext cx="2881144" cy="719497"/>
          </a:xfrm>
          <a:prstGeom prst="roundRect">
            <a:avLst>
              <a:gd name="adj" fmla="val 9755"/>
            </a:avLst>
          </a:prstGeom>
          <a:noFill/>
          <a:ln w="190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FF0000"/>
              </a:solidFill>
              <a:effectLst/>
              <a:uFillTx/>
              <a:latin typeface="Lato Regular"/>
              <a:ea typeface="Lato Regular"/>
              <a:cs typeface="Lato Regular"/>
              <a:sym typeface="Lato Regular"/>
            </a:endParaRPr>
          </a:p>
        </p:txBody>
      </p:sp>
      <p:sp>
        <p:nvSpPr>
          <p:cNvPr id="5" name="矢印: 下 4">
            <a:extLst>
              <a:ext uri="{FF2B5EF4-FFF2-40B4-BE49-F238E27FC236}">
                <a16:creationId xmlns:a16="http://schemas.microsoft.com/office/drawing/2014/main" id="{612461E3-D62F-4B0A-32CF-996DC3D5B9A5}"/>
              </a:ext>
            </a:extLst>
          </p:cNvPr>
          <p:cNvSpPr/>
          <p:nvPr/>
        </p:nvSpPr>
        <p:spPr>
          <a:xfrm>
            <a:off x="1784002" y="4857562"/>
            <a:ext cx="148315" cy="542301"/>
          </a:xfrm>
          <a:prstGeom prst="down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987" tIns="82987" rIns="82987" bIns="82987" numCol="1" spcCol="38100" rtlCol="0" anchor="ctr">
            <a:spAutoFit/>
          </a:bodyPr>
          <a:lstStyle/>
          <a:p>
            <a:pPr marL="0" marR="0" indent="0" algn="just" defTabSz="825500" rtl="0" fontAlgn="auto" latinLnBrk="0" hangingPunct="0">
              <a:lnSpc>
                <a:spcPct val="160000"/>
              </a:lnSpc>
              <a:spcBef>
                <a:spcPts val="0"/>
              </a:spcBef>
              <a:spcAft>
                <a:spcPts val="0"/>
              </a:spcAft>
              <a:buClrTx/>
              <a:buSzTx/>
              <a:buFontTx/>
              <a:buNone/>
              <a:tabLst/>
            </a:pPr>
            <a:endParaRPr kumimoji="0" lang="ja-JP" altLang="en-US" sz="2000" b="0" i="0" u="none" strike="noStrike" cap="none" spc="0" normalizeH="0" baseline="0">
              <a:ln>
                <a:noFill/>
              </a:ln>
              <a:solidFill>
                <a:srgbClr val="000000"/>
              </a:solidFill>
              <a:effectLst/>
              <a:uFillTx/>
              <a:latin typeface="Lato Regular"/>
              <a:ea typeface="Lato Regular"/>
              <a:cs typeface="Lato Regular"/>
              <a:sym typeface="Lato Regular"/>
            </a:endParaRPr>
          </a:p>
        </p:txBody>
      </p:sp>
    </p:spTree>
    <p:extLst>
      <p:ext uri="{BB962C8B-B14F-4D97-AF65-F5344CB8AC3E}">
        <p14:creationId xmlns:p14="http://schemas.microsoft.com/office/powerpoint/2010/main" val="1669890256"/>
      </p:ext>
    </p:extLst>
  </p:cSld>
  <p:clrMapOvr>
    <a:masterClrMapping/>
  </p:clrMapOvr>
  <p:transition spd="med"/>
</p:sld>
</file>

<file path=ppt/theme/theme1.xml><?xml version="1.0" encoding="utf-8"?>
<a:theme xmlns:a="http://schemas.openxmlformats.org/drawingml/2006/main" name="White">
  <a:themeElements>
    <a:clrScheme name="Silhouette">
      <a:dk1>
        <a:srgbClr val="FFFFFF"/>
      </a:dk1>
      <a:lt1>
        <a:srgbClr val="ABA9A7"/>
      </a:lt1>
      <a:dk2>
        <a:srgbClr val="5E5E5E"/>
      </a:dk2>
      <a:lt2>
        <a:srgbClr val="D6D5D5"/>
      </a:lt2>
      <a:accent1>
        <a:srgbClr val="E5CCBC"/>
      </a:accent1>
      <a:accent2>
        <a:srgbClr val="D4BEA7"/>
      </a:accent2>
      <a:accent3>
        <a:srgbClr val="E17856"/>
      </a:accent3>
      <a:accent4>
        <a:srgbClr val="7F4C36"/>
      </a:accent4>
      <a:accent5>
        <a:srgbClr val="D3D9DA"/>
      </a:accent5>
      <a:accent6>
        <a:srgbClr val="A8BEC4"/>
      </a:accent6>
      <a:hlink>
        <a:srgbClr val="000000"/>
      </a:hlink>
      <a:folHlink>
        <a:srgbClr val="83A3A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CDBE"/>
        </a:solidFill>
        <a:ln w="12700" cap="flat">
          <a:noFill/>
          <a:miter lim="400000"/>
        </a:ln>
        <a:effectLst/>
        <a:sp3d/>
      </a:spPr>
      <a:bodyPr rot="0" spcFirstLastPara="1" vertOverflow="overflow" horzOverflow="overflow" vert="horz" wrap="square" lIns="82987" tIns="82987" rIns="82987" bIns="82987" numCol="1" spcCol="38100" rtlCol="0" anchor="ctr">
        <a:spAutoFit/>
      </a:bodyPr>
      <a:lstStyle>
        <a:defPPr marL="0" marR="0" indent="0" algn="just" defTabSz="825500" rtl="0" fontAlgn="auto" latinLnBrk="0" hangingPunct="0">
          <a:lnSpc>
            <a:spcPct val="16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AAC2C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1806391" rtl="0" fontAlgn="auto" latinLnBrk="0" hangingPunct="0">
          <a:lnSpc>
            <a:spcPct val="140000"/>
          </a:lnSpc>
          <a:spcBef>
            <a:spcPts val="0"/>
          </a:spcBef>
          <a:spcAft>
            <a:spcPts val="0"/>
          </a:spcAft>
          <a:buClrTx/>
          <a:buSzTx/>
          <a:buFontTx/>
          <a:buNone/>
          <a:tabLst/>
          <a:defRPr kumimoji="0" sz="1900" b="0" i="0" u="none" strike="noStrike" cap="none" spc="20" normalizeH="0" baseline="0">
            <a:ln>
              <a:noFill/>
            </a:ln>
            <a:solidFill>
              <a:srgbClr val="ABA9A7"/>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ato Semibold"/>
        <a:ea typeface="Lato Semibold"/>
        <a:cs typeface="Lato Semibold"/>
      </a:majorFont>
      <a:minorFont>
        <a:latin typeface="Lato Bold"/>
        <a:ea typeface="Lato Bold"/>
        <a:cs typeface="Lato 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2CDBE"/>
        </a:solidFill>
        <a:ln w="12700" cap="flat">
          <a:noFill/>
          <a:miter lim="400000"/>
        </a:ln>
        <a:effectLst/>
        <a:sp3d/>
      </a:spPr>
      <a:bodyPr rot="0" spcFirstLastPara="1" vertOverflow="overflow" horzOverflow="overflow" vert="horz" wrap="square" lIns="82987" tIns="82987" rIns="82987" bIns="82987" numCol="1" spcCol="38100" rtlCol="0" anchor="ctr">
        <a:spAutoFit/>
      </a:bodyPr>
      <a:lstStyle>
        <a:defPPr marL="0" marR="0" indent="0" algn="just" defTabSz="825500" rtl="0" fontAlgn="auto" latinLnBrk="0" hangingPunct="0">
          <a:lnSpc>
            <a:spcPct val="160000"/>
          </a:lnSpc>
          <a:spcBef>
            <a:spcPts val="0"/>
          </a:spcBef>
          <a:spcAft>
            <a:spcPts val="0"/>
          </a:spcAft>
          <a:buClrTx/>
          <a:buSzTx/>
          <a:buFontTx/>
          <a:buNone/>
          <a:tabLst/>
          <a:defRPr kumimoji="0" sz="2000" b="0" i="0" u="none" strike="noStrike" cap="none" spc="0" normalizeH="0" baseline="0">
            <a:ln>
              <a:noFill/>
            </a:ln>
            <a:solidFill>
              <a:srgbClr val="000000"/>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AAC2C4"/>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1806391" rtl="0" fontAlgn="auto" latinLnBrk="0" hangingPunct="0">
          <a:lnSpc>
            <a:spcPct val="140000"/>
          </a:lnSpc>
          <a:spcBef>
            <a:spcPts val="0"/>
          </a:spcBef>
          <a:spcAft>
            <a:spcPts val="0"/>
          </a:spcAft>
          <a:buClrTx/>
          <a:buSzTx/>
          <a:buFontTx/>
          <a:buNone/>
          <a:tabLst/>
          <a:defRPr kumimoji="0" sz="1900" b="0" i="0" u="none" strike="noStrike" cap="none" spc="20" normalizeH="0" baseline="0">
            <a:ln>
              <a:noFill/>
            </a:ln>
            <a:solidFill>
              <a:srgbClr val="ABA9A7"/>
            </a:solidFill>
            <a:effectLst/>
            <a:uFillTx/>
            <a:latin typeface="Lato Regular"/>
            <a:ea typeface="Lato Regular"/>
            <a:cs typeface="Lato Regular"/>
            <a:sym typeface="La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1838</TotalTime>
  <Words>1492</Words>
  <Application>Microsoft Office PowerPoint</Application>
  <PresentationFormat>A4 210 x 297 mm</PresentationFormat>
  <Paragraphs>201</Paragraphs>
  <Slides>10</Slides>
  <Notes>3</Notes>
  <HiddenSlides>0</HiddenSlides>
  <MMClips>0</MMClips>
  <ScaleCrop>false</ScaleCrop>
  <HeadingPairs>
    <vt:vector size="8" baseType="variant">
      <vt:variant>
        <vt:lpstr>使用されているフォント</vt:lpstr>
      </vt:variant>
      <vt:variant>
        <vt:i4>11</vt:i4>
      </vt:variant>
      <vt:variant>
        <vt:lpstr>テーマ</vt:lpstr>
      </vt:variant>
      <vt:variant>
        <vt:i4>1</vt:i4>
      </vt:variant>
      <vt:variant>
        <vt:lpstr>埋め込まれた OLE サーバー</vt:lpstr>
      </vt:variant>
      <vt:variant>
        <vt:i4>1</vt:i4>
      </vt:variant>
      <vt:variant>
        <vt:lpstr>スライド タイトル</vt:lpstr>
      </vt:variant>
      <vt:variant>
        <vt:i4>10</vt:i4>
      </vt:variant>
    </vt:vector>
  </HeadingPairs>
  <TitlesOfParts>
    <vt:vector size="23" baseType="lpstr">
      <vt:lpstr>Source Sans Pro Regular</vt:lpstr>
      <vt:lpstr>UD デジタル 教科書体 NK-B</vt:lpstr>
      <vt:lpstr>ヒラギノ角ゴ ProN W3</vt:lpstr>
      <vt:lpstr>メイリオ</vt:lpstr>
      <vt:lpstr>メイリオ</vt:lpstr>
      <vt:lpstr>나눔바른고딕</vt:lpstr>
      <vt:lpstr>游明朝</vt:lpstr>
      <vt:lpstr>Calibri</vt:lpstr>
      <vt:lpstr>Lato</vt:lpstr>
      <vt:lpstr>Lato Regular</vt:lpstr>
      <vt:lpstr>Times New Roman</vt:lpstr>
      <vt:lpstr>White</vt:lpstr>
      <vt:lpstr>Acrobat Document</vt:lpstr>
      <vt:lpstr>マチュア～シニア世代特集企画</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silhouette.</dc:title>
  <dc:creator>Ana Park</dc:creator>
  <cp:lastModifiedBy>内之倉 まゆみ</cp:lastModifiedBy>
  <cp:revision>25</cp:revision>
  <cp:lastPrinted>2024-04-03T03:53:16Z</cp:lastPrinted>
  <dcterms:modified xsi:type="dcterms:W3CDTF">2024-04-03T06:04:33Z</dcterms:modified>
</cp:coreProperties>
</file>